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686" r:id="rId2"/>
    <p:sldMasterId id="2147483692" r:id="rId3"/>
    <p:sldMasterId id="2147483672" r:id="rId4"/>
    <p:sldMasterId id="2147483657" r:id="rId5"/>
    <p:sldMasterId id="2147483680" r:id="rId6"/>
    <p:sldMasterId id="2147483697" r:id="rId7"/>
  </p:sldMasterIdLst>
  <p:notesMasterIdLst>
    <p:notesMasterId r:id="rId84"/>
  </p:notesMasterIdLst>
  <p:sldIdLst>
    <p:sldId id="303" r:id="rId8"/>
    <p:sldId id="788" r:id="rId9"/>
    <p:sldId id="258" r:id="rId10"/>
    <p:sldId id="260" r:id="rId11"/>
    <p:sldId id="306" r:id="rId12"/>
    <p:sldId id="559" r:id="rId13"/>
    <p:sldId id="315" r:id="rId14"/>
    <p:sldId id="318" r:id="rId15"/>
    <p:sldId id="862" r:id="rId16"/>
    <p:sldId id="316" r:id="rId17"/>
    <p:sldId id="900" r:id="rId18"/>
    <p:sldId id="901" r:id="rId19"/>
    <p:sldId id="903" r:id="rId20"/>
    <p:sldId id="902" r:id="rId21"/>
    <p:sldId id="828" r:id="rId22"/>
    <p:sldId id="312" r:id="rId23"/>
    <p:sldId id="864" r:id="rId24"/>
    <p:sldId id="830" r:id="rId25"/>
    <p:sldId id="865" r:id="rId26"/>
    <p:sldId id="831" r:id="rId27"/>
    <p:sldId id="866" r:id="rId28"/>
    <p:sldId id="833" r:id="rId29"/>
    <p:sldId id="867" r:id="rId30"/>
    <p:sldId id="869" r:id="rId31"/>
    <p:sldId id="875" r:id="rId32"/>
    <p:sldId id="877" r:id="rId33"/>
    <p:sldId id="880" r:id="rId34"/>
    <p:sldId id="881" r:id="rId35"/>
    <p:sldId id="882" r:id="rId36"/>
    <p:sldId id="883" r:id="rId37"/>
    <p:sldId id="884" r:id="rId38"/>
    <p:sldId id="885" r:id="rId39"/>
    <p:sldId id="904" r:id="rId40"/>
    <p:sldId id="872" r:id="rId41"/>
    <p:sldId id="871" r:id="rId42"/>
    <p:sldId id="873" r:id="rId43"/>
    <p:sldId id="889" r:id="rId44"/>
    <p:sldId id="887" r:id="rId45"/>
    <p:sldId id="888" r:id="rId46"/>
    <p:sldId id="906" r:id="rId47"/>
    <p:sldId id="907" r:id="rId48"/>
    <p:sldId id="330" r:id="rId49"/>
    <p:sldId id="355" r:id="rId50"/>
    <p:sldId id="905" r:id="rId51"/>
    <p:sldId id="908" r:id="rId52"/>
    <p:sldId id="892" r:id="rId53"/>
    <p:sldId id="893" r:id="rId54"/>
    <p:sldId id="895" r:id="rId55"/>
    <p:sldId id="894" r:id="rId56"/>
    <p:sldId id="910" r:id="rId57"/>
    <p:sldId id="915" r:id="rId58"/>
    <p:sldId id="853" r:id="rId59"/>
    <p:sldId id="896" r:id="rId60"/>
    <p:sldId id="897" r:id="rId61"/>
    <p:sldId id="899" r:id="rId62"/>
    <p:sldId id="916" r:id="rId63"/>
    <p:sldId id="911" r:id="rId64"/>
    <p:sldId id="898" r:id="rId65"/>
    <p:sldId id="912" r:id="rId66"/>
    <p:sldId id="332" r:id="rId67"/>
    <p:sldId id="333" r:id="rId68"/>
    <p:sldId id="334" r:id="rId69"/>
    <p:sldId id="336" r:id="rId70"/>
    <p:sldId id="846" r:id="rId71"/>
    <p:sldId id="344" r:id="rId72"/>
    <p:sldId id="826" r:id="rId73"/>
    <p:sldId id="851" r:id="rId74"/>
    <p:sldId id="913" r:id="rId75"/>
    <p:sldId id="917" r:id="rId76"/>
    <p:sldId id="863" r:id="rId77"/>
    <p:sldId id="273" r:id="rId78"/>
    <p:sldId id="331" r:id="rId79"/>
    <p:sldId id="356" r:id="rId80"/>
    <p:sldId id="914" r:id="rId81"/>
    <p:sldId id="544" r:id="rId82"/>
    <p:sldId id="827" r:id="rId8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818" userDrawn="1">
          <p15:clr>
            <a:srgbClr val="A4A3A4"/>
          </p15:clr>
        </p15:guide>
        <p15:guide id="3" pos="2026" userDrawn="1">
          <p15:clr>
            <a:srgbClr val="A4A3A4"/>
          </p15:clr>
        </p15:guide>
        <p15:guide id="4" orient="horz" pos="3770" userDrawn="1">
          <p15:clr>
            <a:srgbClr val="A4A3A4"/>
          </p15:clr>
        </p15:guide>
        <p15:guide id="5" orient="horz" pos="3362" userDrawn="1">
          <p15:clr>
            <a:srgbClr val="A4A3A4"/>
          </p15:clr>
        </p15:guide>
        <p15:guide id="6" orient="horz" pos="3475" userDrawn="1">
          <p15:clr>
            <a:srgbClr val="A4A3A4"/>
          </p15:clr>
        </p15:guide>
        <p15:guide id="7" orient="horz" pos="22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66FF66"/>
    <a:srgbClr val="48AEE2"/>
    <a:srgbClr val="E23839"/>
    <a:srgbClr val="B3FDFF"/>
    <a:srgbClr val="00FF00"/>
    <a:srgbClr val="800080"/>
    <a:srgbClr val="0091FE"/>
    <a:srgbClr val="ABE9FF"/>
    <a:srgbClr val="6DD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5" autoAdjust="0"/>
    <p:restoredTop sz="94532" autoAdjust="0"/>
  </p:normalViewPr>
  <p:slideViewPr>
    <p:cSldViewPr snapToGrid="0" snapToObjects="1">
      <p:cViewPr varScale="1">
        <p:scale>
          <a:sx n="56" d="100"/>
          <a:sy n="56" d="100"/>
        </p:scale>
        <p:origin x="67" y="370"/>
      </p:cViewPr>
      <p:guideLst>
        <p:guide orient="horz" pos="2818"/>
        <p:guide pos="2026"/>
        <p:guide orient="horz" pos="3770"/>
        <p:guide orient="horz" pos="3362"/>
        <p:guide orient="horz" pos="3475"/>
        <p:guide orient="horz" pos="2228"/>
      </p:guideLst>
    </p:cSldViewPr>
  </p:slideViewPr>
  <p:outlineViewPr>
    <p:cViewPr>
      <p:scale>
        <a:sx n="33" d="100"/>
        <a:sy n="33" d="100"/>
      </p:scale>
      <p:origin x="0" y="-3211"/>
    </p:cViewPr>
  </p:outlineViewPr>
  <p:notesTextViewPr>
    <p:cViewPr>
      <p:scale>
        <a:sx n="1" d="1"/>
        <a:sy n="1" d="1"/>
      </p:scale>
      <p:origin x="0" y="0"/>
    </p:cViewPr>
  </p:notesTextViewPr>
  <p:sorterViewPr>
    <p:cViewPr>
      <p:scale>
        <a:sx n="66" d="100"/>
        <a:sy n="66" d="100"/>
      </p:scale>
      <p:origin x="0" y="-2952"/>
    </p:cViewPr>
  </p:sorterViewPr>
  <p:notesViewPr>
    <p:cSldViewPr snapToGrid="0" snapToObjects="1" showGuides="1">
      <p:cViewPr varScale="1">
        <p:scale>
          <a:sx n="131" d="100"/>
          <a:sy n="131" d="100"/>
        </p:scale>
        <p:origin x="462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Vendite</c:v>
                </c:pt>
              </c:strCache>
            </c:strRef>
          </c:tx>
          <c:dPt>
            <c:idx val="0"/>
            <c:bubble3D val="0"/>
            <c:spPr>
              <a:solidFill>
                <a:srgbClr val="99FF99"/>
              </a:solidFill>
              <a:ln w="19050">
                <a:solidFill>
                  <a:schemeClr val="bg1">
                    <a:lumMod val="50000"/>
                  </a:schemeClr>
                </a:solidFill>
              </a:ln>
              <a:effectLst/>
            </c:spPr>
            <c:extLst>
              <c:ext xmlns:c16="http://schemas.microsoft.com/office/drawing/2014/chart" uri="{C3380CC4-5D6E-409C-BE32-E72D297353CC}">
                <c16:uniqueId val="{00000001-912F-48F0-A6A3-CC456A79568F}"/>
              </c:ext>
            </c:extLst>
          </c:dPt>
          <c:dPt>
            <c:idx val="1"/>
            <c:bubble3D val="0"/>
            <c:spPr>
              <a:solidFill>
                <a:srgbClr val="B3FDFF"/>
              </a:solidFill>
              <a:ln w="19050">
                <a:solidFill>
                  <a:schemeClr val="bg1">
                    <a:lumMod val="50000"/>
                  </a:schemeClr>
                </a:solidFill>
              </a:ln>
              <a:effectLst/>
            </c:spPr>
            <c:extLst>
              <c:ext xmlns:c16="http://schemas.microsoft.com/office/drawing/2014/chart" uri="{C3380CC4-5D6E-409C-BE32-E72D297353CC}">
                <c16:uniqueId val="{00000003-912F-48F0-A6A3-CC456A79568F}"/>
              </c:ext>
            </c:extLst>
          </c:dPt>
          <c:dPt>
            <c:idx val="2"/>
            <c:bubble3D val="0"/>
            <c:spPr>
              <a:solidFill>
                <a:srgbClr val="0070C0"/>
              </a:solidFill>
              <a:ln w="19050">
                <a:solidFill>
                  <a:schemeClr val="bg1">
                    <a:lumMod val="50000"/>
                  </a:schemeClr>
                </a:solidFill>
              </a:ln>
              <a:effectLst/>
            </c:spPr>
            <c:extLst>
              <c:ext xmlns:c16="http://schemas.microsoft.com/office/drawing/2014/chart" uri="{C3380CC4-5D6E-409C-BE32-E72D297353CC}">
                <c16:uniqueId val="{00000005-912F-48F0-A6A3-CC456A79568F}"/>
              </c:ext>
            </c:extLst>
          </c:dPt>
          <c:dLbls>
            <c:dLbl>
              <c:idx val="0"/>
              <c:layout>
                <c:manualLayout>
                  <c:x val="-0.24117156183929142"/>
                  <c:y val="-5.853766732541114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2F-48F0-A6A3-CC456A79568F}"/>
                </c:ext>
              </c:extLst>
            </c:dLbl>
            <c:dLbl>
              <c:idx val="1"/>
              <c:layout>
                <c:manualLayout>
                  <c:x val="0.21800513761437726"/>
                  <c:y val="-4.1239007327449319E-2"/>
                </c:manualLayout>
              </c:layout>
              <c:showLegendKey val="0"/>
              <c:showVal val="1"/>
              <c:showCatName val="1"/>
              <c:showSerName val="0"/>
              <c:showPercent val="0"/>
              <c:showBubbleSize val="0"/>
              <c:extLst>
                <c:ext xmlns:c15="http://schemas.microsoft.com/office/drawing/2012/chart" uri="{CE6537A1-D6FC-4f65-9D91-7224C49458BB}">
                  <c15:layout>
                    <c:manualLayout>
                      <c:w val="0.20176058125196111"/>
                      <c:h val="0.23261379326881765"/>
                    </c:manualLayout>
                  </c15:layout>
                </c:ext>
                <c:ext xmlns:c16="http://schemas.microsoft.com/office/drawing/2014/chart" uri="{C3380CC4-5D6E-409C-BE32-E72D297353CC}">
                  <c16:uniqueId val="{00000003-912F-48F0-A6A3-CC456A79568F}"/>
                </c:ext>
              </c:extLst>
            </c:dLbl>
            <c:spPr>
              <a:noFill/>
              <a:ln>
                <a:noFill/>
              </a:ln>
              <a:effectLst/>
            </c:spPr>
            <c:txPr>
              <a:bodyPr rot="0" spcFirstLastPara="1" vertOverflow="ellipsis" vert="horz" wrap="square" anchor="ctr" anchorCtr="1"/>
              <a:lstStyle/>
              <a:p>
                <a:pPr>
                  <a:defRPr sz="1600" b="1" i="0" u="none" strike="noStrike" kern="1200" baseline="0">
                    <a:solidFill>
                      <a:srgbClr val="376092"/>
                    </a:solidFill>
                    <a:latin typeface="Open Sans" panose="020B0606030504020204" pitchFamily="34" charset="0"/>
                    <a:ea typeface="Open Sans" panose="020B0606030504020204" pitchFamily="34" charset="0"/>
                    <a:cs typeface="Open Sans" panose="020B0606030504020204" pitchFamily="34" charset="0"/>
                  </a:defRPr>
                </a:pPr>
                <a:endParaRPr lang="it-IT"/>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Foglio1!$A$2:$A$4</c:f>
              <c:strCache>
                <c:ptCount val="3"/>
                <c:pt idx="0">
                  <c:v>non verbale</c:v>
                </c:pt>
                <c:pt idx="1">
                  <c:v>para-verbale</c:v>
                </c:pt>
                <c:pt idx="2">
                  <c:v>verbale</c:v>
                </c:pt>
              </c:strCache>
            </c:strRef>
          </c:cat>
          <c:val>
            <c:numRef>
              <c:f>Foglio1!$B$2:$B$4</c:f>
              <c:numCache>
                <c:formatCode>0%</c:formatCode>
                <c:ptCount val="3"/>
                <c:pt idx="0">
                  <c:v>0.55000000000000004</c:v>
                </c:pt>
                <c:pt idx="1">
                  <c:v>0.38</c:v>
                </c:pt>
                <c:pt idx="2">
                  <c:v>7.0000000000000007E-2</c:v>
                </c:pt>
              </c:numCache>
            </c:numRef>
          </c:val>
          <c:extLst>
            <c:ext xmlns:c16="http://schemas.microsoft.com/office/drawing/2014/chart" uri="{C3380CC4-5D6E-409C-BE32-E72D297353CC}">
              <c16:uniqueId val="{00000006-912F-48F0-A6A3-CC456A79568F}"/>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E42D4F-88C8-42AE-AEFE-B6AE233BA077}"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it-IT"/>
        </a:p>
      </dgm:t>
    </dgm:pt>
    <dgm:pt modelId="{034C3E50-B820-4898-9E13-DA2206BFE9A4}">
      <dgm:prSet phldrT="[Testo]" custT="1"/>
      <dgm:spPr/>
      <dgm:t>
        <a:bodyPr/>
        <a:lstStyle/>
        <a:p>
          <a:r>
            <a:rPr lang="it-IT" sz="1300" b="1" dirty="0">
              <a:solidFill>
                <a:srgbClr val="376092"/>
              </a:solidFill>
            </a:rPr>
            <a:t>EMPATIA</a:t>
          </a:r>
        </a:p>
      </dgm:t>
    </dgm:pt>
    <dgm:pt modelId="{4B528707-5055-4AB8-A0CA-CD5ABD753DF4}" type="parTrans" cxnId="{9E1E3E91-3542-4B4E-97FF-EC4AE31E1333}">
      <dgm:prSet/>
      <dgm:spPr/>
      <dgm:t>
        <a:bodyPr/>
        <a:lstStyle/>
        <a:p>
          <a:endParaRPr lang="it-IT" sz="1100"/>
        </a:p>
      </dgm:t>
    </dgm:pt>
    <dgm:pt modelId="{3CFBB56E-4150-4207-9411-34822E2EB20F}" type="sibTrans" cxnId="{9E1E3E91-3542-4B4E-97FF-EC4AE31E1333}">
      <dgm:prSet custT="1"/>
      <dgm:spPr/>
      <dgm:t>
        <a:bodyPr/>
        <a:lstStyle/>
        <a:p>
          <a:endParaRPr lang="it-IT"/>
        </a:p>
      </dgm:t>
    </dgm:pt>
    <dgm:pt modelId="{575B3904-AD0D-4641-9896-A23E7DE746E7}">
      <dgm:prSet phldrT="[Testo]" custT="1"/>
      <dgm:spPr>
        <a:solidFill>
          <a:srgbClr val="FFFF99"/>
        </a:solidFill>
      </dgm:spPr>
      <dgm:t>
        <a:bodyPr/>
        <a:lstStyle/>
        <a:p>
          <a:r>
            <a:rPr lang="it-IT" sz="1300" b="1" dirty="0">
              <a:solidFill>
                <a:srgbClr val="376092"/>
              </a:solidFill>
            </a:rPr>
            <a:t>CONSAPEVOLEZZA </a:t>
          </a:r>
          <a:br>
            <a:rPr lang="it-IT" sz="1300" b="1" dirty="0">
              <a:solidFill>
                <a:srgbClr val="376092"/>
              </a:solidFill>
            </a:rPr>
          </a:br>
          <a:r>
            <a:rPr lang="it-IT" sz="1300" b="1" dirty="0">
              <a:solidFill>
                <a:srgbClr val="376092"/>
              </a:solidFill>
            </a:rPr>
            <a:t>DI SÉ</a:t>
          </a:r>
        </a:p>
      </dgm:t>
    </dgm:pt>
    <dgm:pt modelId="{A845E1E6-31A4-4004-BBF0-DF0B51207D6E}" type="parTrans" cxnId="{4476C037-B011-4099-A786-C44A490A3E5B}">
      <dgm:prSet/>
      <dgm:spPr/>
      <dgm:t>
        <a:bodyPr/>
        <a:lstStyle/>
        <a:p>
          <a:endParaRPr lang="it-IT" sz="1100"/>
        </a:p>
      </dgm:t>
    </dgm:pt>
    <dgm:pt modelId="{4AE76248-B9FF-442E-AA99-E91ECAAA27E4}" type="sibTrans" cxnId="{4476C037-B011-4099-A786-C44A490A3E5B}">
      <dgm:prSet custT="1"/>
      <dgm:spPr>
        <a:solidFill>
          <a:srgbClr val="FFFFDD"/>
        </a:solidFill>
      </dgm:spPr>
      <dgm:t>
        <a:bodyPr/>
        <a:lstStyle/>
        <a:p>
          <a:endParaRPr lang="it-IT"/>
        </a:p>
      </dgm:t>
    </dgm:pt>
    <dgm:pt modelId="{027A4298-3AE9-458E-B779-1A610FD6028B}">
      <dgm:prSet phldrT="[Testo]" custT="1"/>
      <dgm:spPr>
        <a:solidFill>
          <a:srgbClr val="FF9900"/>
        </a:solidFill>
      </dgm:spPr>
      <dgm:t>
        <a:bodyPr/>
        <a:lstStyle/>
        <a:p>
          <a:r>
            <a:rPr lang="it-IT" sz="1300" b="1">
              <a:solidFill>
                <a:srgbClr val="376092"/>
              </a:solidFill>
            </a:rPr>
            <a:t>GESTIONE DELLO STRESS</a:t>
          </a:r>
          <a:endParaRPr lang="it-IT" sz="1300" b="1" dirty="0">
            <a:solidFill>
              <a:srgbClr val="376092"/>
            </a:solidFill>
          </a:endParaRPr>
        </a:p>
      </dgm:t>
    </dgm:pt>
    <dgm:pt modelId="{65485F6C-107A-4BBD-98AA-8E337F564AAB}" type="parTrans" cxnId="{35C282D7-341D-46DE-900B-02700A76CA66}">
      <dgm:prSet/>
      <dgm:spPr/>
      <dgm:t>
        <a:bodyPr/>
        <a:lstStyle/>
        <a:p>
          <a:endParaRPr lang="it-IT" sz="1100"/>
        </a:p>
      </dgm:t>
    </dgm:pt>
    <dgm:pt modelId="{6A252E7D-CF67-4E28-AD71-2D4E71F5C684}" type="sibTrans" cxnId="{35C282D7-341D-46DE-900B-02700A76CA66}">
      <dgm:prSet custT="1"/>
      <dgm:spPr/>
      <dgm:t>
        <a:bodyPr/>
        <a:lstStyle/>
        <a:p>
          <a:endParaRPr lang="it-IT"/>
        </a:p>
      </dgm:t>
    </dgm:pt>
    <dgm:pt modelId="{BE2765DE-FE62-4F1F-A8CA-8B05DE9CC4BB}">
      <dgm:prSet phldrT="[Testo]" custT="1"/>
      <dgm:spPr/>
      <dgm:t>
        <a:bodyPr/>
        <a:lstStyle/>
        <a:p>
          <a:r>
            <a:rPr lang="it-IT" sz="1300" b="1" dirty="0">
              <a:solidFill>
                <a:srgbClr val="376092"/>
              </a:solidFill>
            </a:rPr>
            <a:t>PENSIERO CREATIVO</a:t>
          </a:r>
        </a:p>
      </dgm:t>
    </dgm:pt>
    <dgm:pt modelId="{1DB44DCD-5541-45C6-B0D5-4F55A72059E5}" type="parTrans" cxnId="{6B12BDC8-73B5-4518-96D7-1454813FA95D}">
      <dgm:prSet/>
      <dgm:spPr/>
      <dgm:t>
        <a:bodyPr/>
        <a:lstStyle/>
        <a:p>
          <a:endParaRPr lang="it-IT" sz="1100"/>
        </a:p>
      </dgm:t>
    </dgm:pt>
    <dgm:pt modelId="{FC23360A-1C7E-4817-AB56-9613B0A88B08}" type="sibTrans" cxnId="{6B12BDC8-73B5-4518-96D7-1454813FA95D}">
      <dgm:prSet custT="1"/>
      <dgm:spPr/>
      <dgm:t>
        <a:bodyPr/>
        <a:lstStyle/>
        <a:p>
          <a:endParaRPr lang="it-IT"/>
        </a:p>
      </dgm:t>
    </dgm:pt>
    <dgm:pt modelId="{56C24BA7-3B4E-4994-9CBC-8E138323AAC2}">
      <dgm:prSet phldrT="[Testo]" custT="1"/>
      <dgm:spPr/>
      <dgm:t>
        <a:bodyPr/>
        <a:lstStyle/>
        <a:p>
          <a:r>
            <a:rPr lang="it-IT" sz="1300" b="1" dirty="0">
              <a:solidFill>
                <a:srgbClr val="376092"/>
              </a:solidFill>
            </a:rPr>
            <a:t>PRENDERE DECISIONI</a:t>
          </a:r>
        </a:p>
      </dgm:t>
    </dgm:pt>
    <dgm:pt modelId="{5C10FF97-ACC9-423A-8B8B-216005EF4E45}" type="parTrans" cxnId="{9E47B25A-144E-4972-87D7-07AF49D76633}">
      <dgm:prSet/>
      <dgm:spPr/>
      <dgm:t>
        <a:bodyPr/>
        <a:lstStyle/>
        <a:p>
          <a:endParaRPr lang="it-IT" sz="1100"/>
        </a:p>
      </dgm:t>
    </dgm:pt>
    <dgm:pt modelId="{AE605089-776B-4883-BA6B-5E2DE217FFB1}" type="sibTrans" cxnId="{9E47B25A-144E-4972-87D7-07AF49D76633}">
      <dgm:prSet custT="1"/>
      <dgm:spPr/>
      <dgm:t>
        <a:bodyPr/>
        <a:lstStyle/>
        <a:p>
          <a:endParaRPr lang="it-IT"/>
        </a:p>
      </dgm:t>
    </dgm:pt>
    <dgm:pt modelId="{8E471848-DF90-4C1E-AECF-95AB80A58FBE}">
      <dgm:prSet phldrT="[Testo]" custT="1"/>
      <dgm:spPr>
        <a:solidFill>
          <a:srgbClr val="FFFF00"/>
        </a:solidFill>
      </dgm:spPr>
      <dgm:t>
        <a:bodyPr/>
        <a:lstStyle/>
        <a:p>
          <a:r>
            <a:rPr lang="it-IT" sz="1300" b="1" dirty="0">
              <a:solidFill>
                <a:srgbClr val="376092"/>
              </a:solidFill>
            </a:rPr>
            <a:t>GESTIONE DELLE EMOZIONI</a:t>
          </a:r>
        </a:p>
      </dgm:t>
    </dgm:pt>
    <dgm:pt modelId="{3851DB2E-68D1-48F0-BF68-751AEB5BCE77}" type="parTrans" cxnId="{DAAEDFFB-5545-4FB4-AFA7-59984F2598B2}">
      <dgm:prSet/>
      <dgm:spPr/>
      <dgm:t>
        <a:bodyPr/>
        <a:lstStyle/>
        <a:p>
          <a:endParaRPr lang="it-IT"/>
        </a:p>
      </dgm:t>
    </dgm:pt>
    <dgm:pt modelId="{CD4F9F08-3C04-4906-9770-49B161A58BF9}" type="sibTrans" cxnId="{DAAEDFFB-5545-4FB4-AFA7-59984F2598B2}">
      <dgm:prSet/>
      <dgm:spPr/>
      <dgm:t>
        <a:bodyPr/>
        <a:lstStyle/>
        <a:p>
          <a:endParaRPr lang="it-IT"/>
        </a:p>
      </dgm:t>
    </dgm:pt>
    <dgm:pt modelId="{73E526E6-6193-405A-9B76-E9A5E1596235}">
      <dgm:prSet phldrT="[Testo]" custT="1"/>
      <dgm:spPr>
        <a:solidFill>
          <a:srgbClr val="66FF66"/>
        </a:solidFill>
      </dgm:spPr>
      <dgm:t>
        <a:bodyPr/>
        <a:lstStyle/>
        <a:p>
          <a:r>
            <a:rPr lang="it-IT" sz="1300" b="1" dirty="0">
              <a:solidFill>
                <a:srgbClr val="376092"/>
              </a:solidFill>
            </a:rPr>
            <a:t>COMUNICAZIONE EFFICACE</a:t>
          </a:r>
        </a:p>
      </dgm:t>
    </dgm:pt>
    <dgm:pt modelId="{C80BB666-9677-43D7-A77E-A1020EA5E9A7}" type="parTrans" cxnId="{8692EC66-9432-4DF8-86FF-9F7AB3875921}">
      <dgm:prSet/>
      <dgm:spPr/>
      <dgm:t>
        <a:bodyPr/>
        <a:lstStyle/>
        <a:p>
          <a:endParaRPr lang="it-IT"/>
        </a:p>
      </dgm:t>
    </dgm:pt>
    <dgm:pt modelId="{BD013FA4-A8BF-449E-870D-3B1DECCF0C60}" type="sibTrans" cxnId="{8692EC66-9432-4DF8-86FF-9F7AB3875921}">
      <dgm:prSet/>
      <dgm:spPr/>
      <dgm:t>
        <a:bodyPr/>
        <a:lstStyle/>
        <a:p>
          <a:endParaRPr lang="it-IT"/>
        </a:p>
      </dgm:t>
    </dgm:pt>
    <dgm:pt modelId="{54AF50C8-7930-4CFB-8506-4521B7090148}">
      <dgm:prSet phldrT="[Testo]" custT="1"/>
      <dgm:spPr/>
      <dgm:t>
        <a:bodyPr/>
        <a:lstStyle/>
        <a:p>
          <a:r>
            <a:rPr lang="it-IT" sz="1300" b="1" dirty="0">
              <a:solidFill>
                <a:srgbClr val="376092"/>
              </a:solidFill>
            </a:rPr>
            <a:t>RELAZIONI EFFICACI</a:t>
          </a:r>
        </a:p>
      </dgm:t>
    </dgm:pt>
    <dgm:pt modelId="{02AB7D1F-F82A-4AC3-BC2B-F4A32E73DC7B}" type="parTrans" cxnId="{76D26581-A258-4333-924F-D3C93267DDB7}">
      <dgm:prSet/>
      <dgm:spPr/>
      <dgm:t>
        <a:bodyPr/>
        <a:lstStyle/>
        <a:p>
          <a:endParaRPr lang="it-IT"/>
        </a:p>
      </dgm:t>
    </dgm:pt>
    <dgm:pt modelId="{7C28F92D-2BAD-40B7-89D3-2517B505DF9A}" type="sibTrans" cxnId="{76D26581-A258-4333-924F-D3C93267DDB7}">
      <dgm:prSet/>
      <dgm:spPr/>
      <dgm:t>
        <a:bodyPr/>
        <a:lstStyle/>
        <a:p>
          <a:endParaRPr lang="it-IT"/>
        </a:p>
      </dgm:t>
    </dgm:pt>
    <dgm:pt modelId="{AD68B610-C6C1-4C63-8386-305C024DDBE2}">
      <dgm:prSet phldrT="[Testo]" custT="1"/>
      <dgm:spPr/>
      <dgm:t>
        <a:bodyPr/>
        <a:lstStyle/>
        <a:p>
          <a:r>
            <a:rPr lang="it-IT" sz="1300" b="1" dirty="0">
              <a:solidFill>
                <a:srgbClr val="376092"/>
              </a:solidFill>
            </a:rPr>
            <a:t>PENSIERO CRITICO</a:t>
          </a:r>
        </a:p>
      </dgm:t>
    </dgm:pt>
    <dgm:pt modelId="{7348EE79-6427-486D-8C67-434225E20DCD}" type="parTrans" cxnId="{726B6F10-E09D-4DF0-B203-18A12550E2F0}">
      <dgm:prSet/>
      <dgm:spPr/>
      <dgm:t>
        <a:bodyPr/>
        <a:lstStyle/>
        <a:p>
          <a:endParaRPr lang="it-IT"/>
        </a:p>
      </dgm:t>
    </dgm:pt>
    <dgm:pt modelId="{98A652AF-F596-4F2B-A881-C6A226DCBDE8}" type="sibTrans" cxnId="{726B6F10-E09D-4DF0-B203-18A12550E2F0}">
      <dgm:prSet/>
      <dgm:spPr/>
      <dgm:t>
        <a:bodyPr/>
        <a:lstStyle/>
        <a:p>
          <a:endParaRPr lang="it-IT"/>
        </a:p>
      </dgm:t>
    </dgm:pt>
    <dgm:pt modelId="{E0B7D83D-6BF5-4C34-8A5F-C60B2BC5190D}">
      <dgm:prSet phldrT="[Testo]" custT="1"/>
      <dgm:spPr/>
      <dgm:t>
        <a:bodyPr/>
        <a:lstStyle/>
        <a:p>
          <a:r>
            <a:rPr lang="it-IT" sz="1300" b="1" dirty="0">
              <a:solidFill>
                <a:srgbClr val="376092"/>
              </a:solidFill>
            </a:rPr>
            <a:t>PROBLEM SOLVING</a:t>
          </a:r>
        </a:p>
      </dgm:t>
    </dgm:pt>
    <dgm:pt modelId="{0C734102-CC2F-4CC0-90EA-171EA21F6CF2}" type="parTrans" cxnId="{5E531FBF-F2A6-4392-B69A-131E35BDF6C2}">
      <dgm:prSet/>
      <dgm:spPr/>
      <dgm:t>
        <a:bodyPr/>
        <a:lstStyle/>
        <a:p>
          <a:endParaRPr lang="it-IT"/>
        </a:p>
      </dgm:t>
    </dgm:pt>
    <dgm:pt modelId="{7F31D6B2-5674-4B9F-AE74-266F898ABDD9}" type="sibTrans" cxnId="{5E531FBF-F2A6-4392-B69A-131E35BDF6C2}">
      <dgm:prSet/>
      <dgm:spPr/>
      <dgm:t>
        <a:bodyPr/>
        <a:lstStyle/>
        <a:p>
          <a:endParaRPr lang="it-IT"/>
        </a:p>
      </dgm:t>
    </dgm:pt>
    <dgm:pt modelId="{CCFC178D-8E6D-4E10-97CA-43CB2D604601}" type="pres">
      <dgm:prSet presAssocID="{1CE42D4F-88C8-42AE-AEFE-B6AE233BA077}" presName="Name0" presStyleCnt="0">
        <dgm:presLayoutVars>
          <dgm:dir/>
          <dgm:resizeHandles val="exact"/>
        </dgm:presLayoutVars>
      </dgm:prSet>
      <dgm:spPr/>
    </dgm:pt>
    <dgm:pt modelId="{3DF96A64-E719-459C-833B-1A1B06F563C1}" type="pres">
      <dgm:prSet presAssocID="{1CE42D4F-88C8-42AE-AEFE-B6AE233BA077}" presName="cycle" presStyleCnt="0"/>
      <dgm:spPr/>
    </dgm:pt>
    <dgm:pt modelId="{27C53B93-63B8-4E6A-BF9C-07F635C718F1}" type="pres">
      <dgm:prSet presAssocID="{575B3904-AD0D-4641-9896-A23E7DE746E7}" presName="nodeFirstNode" presStyleLbl="node1" presStyleIdx="0" presStyleCnt="10" custScaleX="110003" custRadScaleRad="100032" custRadScaleInc="4450">
        <dgm:presLayoutVars>
          <dgm:bulletEnabled val="1"/>
        </dgm:presLayoutVars>
      </dgm:prSet>
      <dgm:spPr/>
    </dgm:pt>
    <dgm:pt modelId="{48DFCE6A-F2B5-46AD-BAAD-133374AA2D4E}" type="pres">
      <dgm:prSet presAssocID="{4AE76248-B9FF-442E-AA99-E91ECAAA27E4}" presName="sibTransFirstNode" presStyleLbl="bgShp" presStyleIdx="0" presStyleCnt="1"/>
      <dgm:spPr/>
    </dgm:pt>
    <dgm:pt modelId="{45505EFE-3583-4EDC-9361-25A99DC41007}" type="pres">
      <dgm:prSet presAssocID="{8E471848-DF90-4C1E-AECF-95AB80A58FBE}" presName="nodeFollowingNodes" presStyleLbl="node1" presStyleIdx="1" presStyleCnt="10" custRadScaleRad="113999" custRadScaleInc="24833">
        <dgm:presLayoutVars>
          <dgm:bulletEnabled val="1"/>
        </dgm:presLayoutVars>
      </dgm:prSet>
      <dgm:spPr/>
    </dgm:pt>
    <dgm:pt modelId="{BBA2AB95-C5E2-4848-8667-536387027971}" type="pres">
      <dgm:prSet presAssocID="{027A4298-3AE9-458E-B779-1A610FD6028B}" presName="nodeFollowingNodes" presStyleLbl="node1" presStyleIdx="2" presStyleCnt="10">
        <dgm:presLayoutVars>
          <dgm:bulletEnabled val="1"/>
        </dgm:presLayoutVars>
      </dgm:prSet>
      <dgm:spPr/>
    </dgm:pt>
    <dgm:pt modelId="{EEA9CAED-7B1D-4CA1-8230-FAA959FF7DF6}" type="pres">
      <dgm:prSet presAssocID="{034C3E50-B820-4898-9E13-DA2206BFE9A4}" presName="nodeFollowingNodes" presStyleLbl="node1" presStyleIdx="3" presStyleCnt="10">
        <dgm:presLayoutVars>
          <dgm:bulletEnabled val="1"/>
        </dgm:presLayoutVars>
      </dgm:prSet>
      <dgm:spPr/>
    </dgm:pt>
    <dgm:pt modelId="{D6420BC0-444B-4C8A-979B-1B4D37C4703D}" type="pres">
      <dgm:prSet presAssocID="{73E526E6-6193-405A-9B76-E9A5E1596235}" presName="nodeFollowingNodes" presStyleLbl="node1" presStyleIdx="4" presStyleCnt="10" custRadScaleRad="100711" custRadScaleInc="-22312">
        <dgm:presLayoutVars>
          <dgm:bulletEnabled val="1"/>
        </dgm:presLayoutVars>
      </dgm:prSet>
      <dgm:spPr/>
    </dgm:pt>
    <dgm:pt modelId="{94A84EEA-590F-47A5-A7B5-0F6FA151CE0C}" type="pres">
      <dgm:prSet presAssocID="{54AF50C8-7930-4CFB-8506-4521B7090148}" presName="nodeFollowingNodes" presStyleLbl="node1" presStyleIdx="5" presStyleCnt="10" custRadScaleRad="98914" custRadScaleInc="-16125">
        <dgm:presLayoutVars>
          <dgm:bulletEnabled val="1"/>
        </dgm:presLayoutVars>
      </dgm:prSet>
      <dgm:spPr/>
    </dgm:pt>
    <dgm:pt modelId="{195857A1-6FDB-4E4B-A15C-8EBC9D0D34DD}" type="pres">
      <dgm:prSet presAssocID="{BE2765DE-FE62-4F1F-A8CA-8B05DE9CC4BB}" presName="nodeFollowingNodes" presStyleLbl="node1" presStyleIdx="6" presStyleCnt="10" custRadScaleRad="97021" custRadScaleInc="29367">
        <dgm:presLayoutVars>
          <dgm:bulletEnabled val="1"/>
        </dgm:presLayoutVars>
      </dgm:prSet>
      <dgm:spPr/>
    </dgm:pt>
    <dgm:pt modelId="{096D2F03-3E38-4204-8EBE-FA1B6EC19E67}" type="pres">
      <dgm:prSet presAssocID="{AD68B610-C6C1-4C63-8386-305C024DDBE2}" presName="nodeFollowingNodes" presStyleLbl="node1" presStyleIdx="7" presStyleCnt="10" custRadScaleRad="97448" custRadScaleInc="16533">
        <dgm:presLayoutVars>
          <dgm:bulletEnabled val="1"/>
        </dgm:presLayoutVars>
      </dgm:prSet>
      <dgm:spPr/>
    </dgm:pt>
    <dgm:pt modelId="{D8CF4545-5656-40D6-B1BC-D9064F392681}" type="pres">
      <dgm:prSet presAssocID="{56C24BA7-3B4E-4994-9CBC-8E138323AAC2}" presName="nodeFollowingNodes" presStyleLbl="node1" presStyleIdx="8" presStyleCnt="10">
        <dgm:presLayoutVars>
          <dgm:bulletEnabled val="1"/>
        </dgm:presLayoutVars>
      </dgm:prSet>
      <dgm:spPr/>
    </dgm:pt>
    <dgm:pt modelId="{F3D3FD4B-D50A-44B5-B681-E6212B7ADEB3}" type="pres">
      <dgm:prSet presAssocID="{E0B7D83D-6BF5-4C34-8A5F-C60B2BC5190D}" presName="nodeFollowingNodes" presStyleLbl="node1" presStyleIdx="9" presStyleCnt="10" custRadScaleRad="100703" custRadScaleInc="-18429">
        <dgm:presLayoutVars>
          <dgm:bulletEnabled val="1"/>
        </dgm:presLayoutVars>
      </dgm:prSet>
      <dgm:spPr/>
    </dgm:pt>
  </dgm:ptLst>
  <dgm:cxnLst>
    <dgm:cxn modelId="{74EED80A-A124-4E60-8D52-5A1BCB797AAE}" type="presOf" srcId="{8E471848-DF90-4C1E-AECF-95AB80A58FBE}" destId="{45505EFE-3583-4EDC-9361-25A99DC41007}" srcOrd="0" destOrd="0" presId="urn:microsoft.com/office/officeart/2005/8/layout/cycle3"/>
    <dgm:cxn modelId="{27D8AE0B-5618-4ABF-B15E-CA757B9F3939}" type="presOf" srcId="{AD68B610-C6C1-4C63-8386-305C024DDBE2}" destId="{096D2F03-3E38-4204-8EBE-FA1B6EC19E67}" srcOrd="0" destOrd="0" presId="urn:microsoft.com/office/officeart/2005/8/layout/cycle3"/>
    <dgm:cxn modelId="{726B6F10-E09D-4DF0-B203-18A12550E2F0}" srcId="{1CE42D4F-88C8-42AE-AEFE-B6AE233BA077}" destId="{AD68B610-C6C1-4C63-8386-305C024DDBE2}" srcOrd="7" destOrd="0" parTransId="{7348EE79-6427-486D-8C67-434225E20DCD}" sibTransId="{98A652AF-F596-4F2B-A881-C6A226DCBDE8}"/>
    <dgm:cxn modelId="{E2018526-932E-4221-91A1-25A2CDF7BFBC}" type="presOf" srcId="{BE2765DE-FE62-4F1F-A8CA-8B05DE9CC4BB}" destId="{195857A1-6FDB-4E4B-A15C-8EBC9D0D34DD}" srcOrd="0" destOrd="0" presId="urn:microsoft.com/office/officeart/2005/8/layout/cycle3"/>
    <dgm:cxn modelId="{CEC7EB2C-8447-4822-896B-47B9E838CAD3}" type="presOf" srcId="{027A4298-3AE9-458E-B779-1A610FD6028B}" destId="{BBA2AB95-C5E2-4848-8667-536387027971}" srcOrd="0" destOrd="0" presId="urn:microsoft.com/office/officeart/2005/8/layout/cycle3"/>
    <dgm:cxn modelId="{4476C037-B011-4099-A786-C44A490A3E5B}" srcId="{1CE42D4F-88C8-42AE-AEFE-B6AE233BA077}" destId="{575B3904-AD0D-4641-9896-A23E7DE746E7}" srcOrd="0" destOrd="0" parTransId="{A845E1E6-31A4-4004-BBF0-DF0B51207D6E}" sibTransId="{4AE76248-B9FF-442E-AA99-E91ECAAA27E4}"/>
    <dgm:cxn modelId="{8692EC66-9432-4DF8-86FF-9F7AB3875921}" srcId="{1CE42D4F-88C8-42AE-AEFE-B6AE233BA077}" destId="{73E526E6-6193-405A-9B76-E9A5E1596235}" srcOrd="4" destOrd="0" parTransId="{C80BB666-9677-43D7-A77E-A1020EA5E9A7}" sibTransId="{BD013FA4-A8BF-449E-870D-3B1DECCF0C60}"/>
    <dgm:cxn modelId="{C38FDE79-63BB-47C4-AAE7-165CA27451FD}" type="presOf" srcId="{1CE42D4F-88C8-42AE-AEFE-B6AE233BA077}" destId="{CCFC178D-8E6D-4E10-97CA-43CB2D604601}" srcOrd="0" destOrd="0" presId="urn:microsoft.com/office/officeart/2005/8/layout/cycle3"/>
    <dgm:cxn modelId="{9E47B25A-144E-4972-87D7-07AF49D76633}" srcId="{1CE42D4F-88C8-42AE-AEFE-B6AE233BA077}" destId="{56C24BA7-3B4E-4994-9CBC-8E138323AAC2}" srcOrd="8" destOrd="0" parTransId="{5C10FF97-ACC9-423A-8B8B-216005EF4E45}" sibTransId="{AE605089-776B-4883-BA6B-5E2DE217FFB1}"/>
    <dgm:cxn modelId="{0C10F17B-30B8-4C0B-BEB1-DB174ED92495}" type="presOf" srcId="{56C24BA7-3B4E-4994-9CBC-8E138323AAC2}" destId="{D8CF4545-5656-40D6-B1BC-D9064F392681}" srcOrd="0" destOrd="0" presId="urn:microsoft.com/office/officeart/2005/8/layout/cycle3"/>
    <dgm:cxn modelId="{76D26581-A258-4333-924F-D3C93267DDB7}" srcId="{1CE42D4F-88C8-42AE-AEFE-B6AE233BA077}" destId="{54AF50C8-7930-4CFB-8506-4521B7090148}" srcOrd="5" destOrd="0" parTransId="{02AB7D1F-F82A-4AC3-BC2B-F4A32E73DC7B}" sibTransId="{7C28F92D-2BAD-40B7-89D3-2517B505DF9A}"/>
    <dgm:cxn modelId="{9E1E3E91-3542-4B4E-97FF-EC4AE31E1333}" srcId="{1CE42D4F-88C8-42AE-AEFE-B6AE233BA077}" destId="{034C3E50-B820-4898-9E13-DA2206BFE9A4}" srcOrd="3" destOrd="0" parTransId="{4B528707-5055-4AB8-A0CA-CD5ABD753DF4}" sibTransId="{3CFBB56E-4150-4207-9411-34822E2EB20F}"/>
    <dgm:cxn modelId="{5E531FBF-F2A6-4392-B69A-131E35BDF6C2}" srcId="{1CE42D4F-88C8-42AE-AEFE-B6AE233BA077}" destId="{E0B7D83D-6BF5-4C34-8A5F-C60B2BC5190D}" srcOrd="9" destOrd="0" parTransId="{0C734102-CC2F-4CC0-90EA-171EA21F6CF2}" sibTransId="{7F31D6B2-5674-4B9F-AE74-266F898ABDD9}"/>
    <dgm:cxn modelId="{41212EC8-D747-45A1-BD06-2FF9924FF4ED}" type="presOf" srcId="{575B3904-AD0D-4641-9896-A23E7DE746E7}" destId="{27C53B93-63B8-4E6A-BF9C-07F635C718F1}" srcOrd="0" destOrd="0" presId="urn:microsoft.com/office/officeart/2005/8/layout/cycle3"/>
    <dgm:cxn modelId="{6B12BDC8-73B5-4518-96D7-1454813FA95D}" srcId="{1CE42D4F-88C8-42AE-AEFE-B6AE233BA077}" destId="{BE2765DE-FE62-4F1F-A8CA-8B05DE9CC4BB}" srcOrd="6" destOrd="0" parTransId="{1DB44DCD-5541-45C6-B0D5-4F55A72059E5}" sibTransId="{FC23360A-1C7E-4817-AB56-9613B0A88B08}"/>
    <dgm:cxn modelId="{0679DECB-3764-4A70-B9F2-AB25B3FF70A2}" type="presOf" srcId="{54AF50C8-7930-4CFB-8506-4521B7090148}" destId="{94A84EEA-590F-47A5-A7B5-0F6FA151CE0C}" srcOrd="0" destOrd="0" presId="urn:microsoft.com/office/officeart/2005/8/layout/cycle3"/>
    <dgm:cxn modelId="{DC64E5CE-82D1-4B61-85D1-DD1EAD33BB83}" type="presOf" srcId="{4AE76248-B9FF-442E-AA99-E91ECAAA27E4}" destId="{48DFCE6A-F2B5-46AD-BAAD-133374AA2D4E}" srcOrd="0" destOrd="0" presId="urn:microsoft.com/office/officeart/2005/8/layout/cycle3"/>
    <dgm:cxn modelId="{35C282D7-341D-46DE-900B-02700A76CA66}" srcId="{1CE42D4F-88C8-42AE-AEFE-B6AE233BA077}" destId="{027A4298-3AE9-458E-B779-1A610FD6028B}" srcOrd="2" destOrd="0" parTransId="{65485F6C-107A-4BBD-98AA-8E337F564AAB}" sibTransId="{6A252E7D-CF67-4E28-AD71-2D4E71F5C684}"/>
    <dgm:cxn modelId="{E3C22DDC-7AA9-476E-B3D3-7802461F3088}" type="presOf" srcId="{73E526E6-6193-405A-9B76-E9A5E1596235}" destId="{D6420BC0-444B-4C8A-979B-1B4D37C4703D}" srcOrd="0" destOrd="0" presId="urn:microsoft.com/office/officeart/2005/8/layout/cycle3"/>
    <dgm:cxn modelId="{3FBE06E7-6DB7-438D-84A2-1DDFCC3794EC}" type="presOf" srcId="{034C3E50-B820-4898-9E13-DA2206BFE9A4}" destId="{EEA9CAED-7B1D-4CA1-8230-FAA959FF7DF6}" srcOrd="0" destOrd="0" presId="urn:microsoft.com/office/officeart/2005/8/layout/cycle3"/>
    <dgm:cxn modelId="{20DA18EB-9633-44A1-AC9D-9138B63BD924}" type="presOf" srcId="{E0B7D83D-6BF5-4C34-8A5F-C60B2BC5190D}" destId="{F3D3FD4B-D50A-44B5-B681-E6212B7ADEB3}" srcOrd="0" destOrd="0" presId="urn:microsoft.com/office/officeart/2005/8/layout/cycle3"/>
    <dgm:cxn modelId="{DAAEDFFB-5545-4FB4-AFA7-59984F2598B2}" srcId="{1CE42D4F-88C8-42AE-AEFE-B6AE233BA077}" destId="{8E471848-DF90-4C1E-AECF-95AB80A58FBE}" srcOrd="1" destOrd="0" parTransId="{3851DB2E-68D1-48F0-BF68-751AEB5BCE77}" sibTransId="{CD4F9F08-3C04-4906-9770-49B161A58BF9}"/>
    <dgm:cxn modelId="{9C65C5C0-63CE-4FE0-9CB5-A0F8DE505C5A}" type="presParOf" srcId="{CCFC178D-8E6D-4E10-97CA-43CB2D604601}" destId="{3DF96A64-E719-459C-833B-1A1B06F563C1}" srcOrd="0" destOrd="0" presId="urn:microsoft.com/office/officeart/2005/8/layout/cycle3"/>
    <dgm:cxn modelId="{2980E51F-D718-42A0-BC4A-3FA63DD7FE26}" type="presParOf" srcId="{3DF96A64-E719-459C-833B-1A1B06F563C1}" destId="{27C53B93-63B8-4E6A-BF9C-07F635C718F1}" srcOrd="0" destOrd="0" presId="urn:microsoft.com/office/officeart/2005/8/layout/cycle3"/>
    <dgm:cxn modelId="{D88BE370-8B35-4CBF-B87D-9A474BBAA6F0}" type="presParOf" srcId="{3DF96A64-E719-459C-833B-1A1B06F563C1}" destId="{48DFCE6A-F2B5-46AD-BAAD-133374AA2D4E}" srcOrd="1" destOrd="0" presId="urn:microsoft.com/office/officeart/2005/8/layout/cycle3"/>
    <dgm:cxn modelId="{EA6308B0-0CD1-4533-B61E-437A0F28787E}" type="presParOf" srcId="{3DF96A64-E719-459C-833B-1A1B06F563C1}" destId="{45505EFE-3583-4EDC-9361-25A99DC41007}" srcOrd="2" destOrd="0" presId="urn:microsoft.com/office/officeart/2005/8/layout/cycle3"/>
    <dgm:cxn modelId="{56C4A12D-AF0D-4CC1-B196-06E65D06A582}" type="presParOf" srcId="{3DF96A64-E719-459C-833B-1A1B06F563C1}" destId="{BBA2AB95-C5E2-4848-8667-536387027971}" srcOrd="3" destOrd="0" presId="urn:microsoft.com/office/officeart/2005/8/layout/cycle3"/>
    <dgm:cxn modelId="{F11D9CFA-9F62-40DA-B0AA-476A1A94A9ED}" type="presParOf" srcId="{3DF96A64-E719-459C-833B-1A1B06F563C1}" destId="{EEA9CAED-7B1D-4CA1-8230-FAA959FF7DF6}" srcOrd="4" destOrd="0" presId="urn:microsoft.com/office/officeart/2005/8/layout/cycle3"/>
    <dgm:cxn modelId="{7DF14DCA-420E-4E75-8BE4-C16CDCB69F79}" type="presParOf" srcId="{3DF96A64-E719-459C-833B-1A1B06F563C1}" destId="{D6420BC0-444B-4C8A-979B-1B4D37C4703D}" srcOrd="5" destOrd="0" presId="urn:microsoft.com/office/officeart/2005/8/layout/cycle3"/>
    <dgm:cxn modelId="{3A8F0E0D-A795-4261-907B-F24D4F45CB7B}" type="presParOf" srcId="{3DF96A64-E719-459C-833B-1A1B06F563C1}" destId="{94A84EEA-590F-47A5-A7B5-0F6FA151CE0C}" srcOrd="6" destOrd="0" presId="urn:microsoft.com/office/officeart/2005/8/layout/cycle3"/>
    <dgm:cxn modelId="{E02C907B-E940-4303-A0DC-8180EBDCF096}" type="presParOf" srcId="{3DF96A64-E719-459C-833B-1A1B06F563C1}" destId="{195857A1-6FDB-4E4B-A15C-8EBC9D0D34DD}" srcOrd="7" destOrd="0" presId="urn:microsoft.com/office/officeart/2005/8/layout/cycle3"/>
    <dgm:cxn modelId="{D2F89BF3-C04D-45DC-9DDD-F5A8E41F2A6A}" type="presParOf" srcId="{3DF96A64-E719-459C-833B-1A1B06F563C1}" destId="{096D2F03-3E38-4204-8EBE-FA1B6EC19E67}" srcOrd="8" destOrd="0" presId="urn:microsoft.com/office/officeart/2005/8/layout/cycle3"/>
    <dgm:cxn modelId="{2486709C-C5AF-4AD3-AEB7-C23B47A81028}" type="presParOf" srcId="{3DF96A64-E719-459C-833B-1A1B06F563C1}" destId="{D8CF4545-5656-40D6-B1BC-D9064F392681}" srcOrd="9" destOrd="0" presId="urn:microsoft.com/office/officeart/2005/8/layout/cycle3"/>
    <dgm:cxn modelId="{B307D3AC-F679-4E86-81DA-B2019A1F348D}" type="presParOf" srcId="{3DF96A64-E719-459C-833B-1A1B06F563C1}" destId="{F3D3FD4B-D50A-44B5-B681-E6212B7ADEB3}" srcOrd="10"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E42D4F-88C8-42AE-AEFE-B6AE233BA077}"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it-IT"/>
        </a:p>
      </dgm:t>
    </dgm:pt>
    <dgm:pt modelId="{034C3E50-B820-4898-9E13-DA2206BFE9A4}">
      <dgm:prSet phldrT="[Testo]" custT="1"/>
      <dgm:spPr/>
      <dgm:t>
        <a:bodyPr/>
        <a:lstStyle/>
        <a:p>
          <a:r>
            <a:rPr lang="it-IT" sz="1300" b="1" dirty="0">
              <a:solidFill>
                <a:srgbClr val="376092"/>
              </a:solidFill>
            </a:rPr>
            <a:t>EMPATIA</a:t>
          </a:r>
        </a:p>
      </dgm:t>
    </dgm:pt>
    <dgm:pt modelId="{4B528707-5055-4AB8-A0CA-CD5ABD753DF4}" type="parTrans" cxnId="{9E1E3E91-3542-4B4E-97FF-EC4AE31E1333}">
      <dgm:prSet/>
      <dgm:spPr/>
      <dgm:t>
        <a:bodyPr/>
        <a:lstStyle/>
        <a:p>
          <a:endParaRPr lang="it-IT" sz="1100"/>
        </a:p>
      </dgm:t>
    </dgm:pt>
    <dgm:pt modelId="{3CFBB56E-4150-4207-9411-34822E2EB20F}" type="sibTrans" cxnId="{9E1E3E91-3542-4B4E-97FF-EC4AE31E1333}">
      <dgm:prSet custT="1"/>
      <dgm:spPr/>
      <dgm:t>
        <a:bodyPr/>
        <a:lstStyle/>
        <a:p>
          <a:endParaRPr lang="it-IT"/>
        </a:p>
      </dgm:t>
    </dgm:pt>
    <dgm:pt modelId="{575B3904-AD0D-4641-9896-A23E7DE746E7}">
      <dgm:prSet phldrT="[Testo]" custT="1"/>
      <dgm:spPr>
        <a:solidFill>
          <a:srgbClr val="FFFF99"/>
        </a:solidFill>
      </dgm:spPr>
      <dgm:t>
        <a:bodyPr/>
        <a:lstStyle/>
        <a:p>
          <a:r>
            <a:rPr lang="it-IT" sz="1300" b="1" dirty="0">
              <a:solidFill>
                <a:srgbClr val="376092"/>
              </a:solidFill>
            </a:rPr>
            <a:t>CONSAPEVOLEZZA </a:t>
          </a:r>
          <a:br>
            <a:rPr lang="it-IT" sz="1300" b="1" dirty="0">
              <a:solidFill>
                <a:srgbClr val="376092"/>
              </a:solidFill>
            </a:rPr>
          </a:br>
          <a:r>
            <a:rPr lang="it-IT" sz="1300" b="1" dirty="0">
              <a:solidFill>
                <a:srgbClr val="376092"/>
              </a:solidFill>
            </a:rPr>
            <a:t>DI SÉ</a:t>
          </a:r>
        </a:p>
      </dgm:t>
    </dgm:pt>
    <dgm:pt modelId="{A845E1E6-31A4-4004-BBF0-DF0B51207D6E}" type="parTrans" cxnId="{4476C037-B011-4099-A786-C44A490A3E5B}">
      <dgm:prSet/>
      <dgm:spPr/>
      <dgm:t>
        <a:bodyPr/>
        <a:lstStyle/>
        <a:p>
          <a:endParaRPr lang="it-IT" sz="1100"/>
        </a:p>
      </dgm:t>
    </dgm:pt>
    <dgm:pt modelId="{4AE76248-B9FF-442E-AA99-E91ECAAA27E4}" type="sibTrans" cxnId="{4476C037-B011-4099-A786-C44A490A3E5B}">
      <dgm:prSet custT="1"/>
      <dgm:spPr>
        <a:solidFill>
          <a:srgbClr val="FFFFDD"/>
        </a:solidFill>
      </dgm:spPr>
      <dgm:t>
        <a:bodyPr/>
        <a:lstStyle/>
        <a:p>
          <a:endParaRPr lang="it-IT"/>
        </a:p>
      </dgm:t>
    </dgm:pt>
    <dgm:pt modelId="{027A4298-3AE9-458E-B779-1A610FD6028B}">
      <dgm:prSet phldrT="[Testo]" custT="1"/>
      <dgm:spPr>
        <a:solidFill>
          <a:srgbClr val="FF9900"/>
        </a:solidFill>
      </dgm:spPr>
      <dgm:t>
        <a:bodyPr/>
        <a:lstStyle/>
        <a:p>
          <a:r>
            <a:rPr lang="it-IT" sz="1300" b="1">
              <a:solidFill>
                <a:srgbClr val="376092"/>
              </a:solidFill>
            </a:rPr>
            <a:t>GESTIONE DELLO STRESS</a:t>
          </a:r>
          <a:endParaRPr lang="it-IT" sz="1300" b="1" dirty="0">
            <a:solidFill>
              <a:srgbClr val="376092"/>
            </a:solidFill>
          </a:endParaRPr>
        </a:p>
      </dgm:t>
    </dgm:pt>
    <dgm:pt modelId="{65485F6C-107A-4BBD-98AA-8E337F564AAB}" type="parTrans" cxnId="{35C282D7-341D-46DE-900B-02700A76CA66}">
      <dgm:prSet/>
      <dgm:spPr/>
      <dgm:t>
        <a:bodyPr/>
        <a:lstStyle/>
        <a:p>
          <a:endParaRPr lang="it-IT" sz="1100"/>
        </a:p>
      </dgm:t>
    </dgm:pt>
    <dgm:pt modelId="{6A252E7D-CF67-4E28-AD71-2D4E71F5C684}" type="sibTrans" cxnId="{35C282D7-341D-46DE-900B-02700A76CA66}">
      <dgm:prSet custT="1"/>
      <dgm:spPr/>
      <dgm:t>
        <a:bodyPr/>
        <a:lstStyle/>
        <a:p>
          <a:endParaRPr lang="it-IT"/>
        </a:p>
      </dgm:t>
    </dgm:pt>
    <dgm:pt modelId="{BE2765DE-FE62-4F1F-A8CA-8B05DE9CC4BB}">
      <dgm:prSet phldrT="[Testo]" custT="1"/>
      <dgm:spPr/>
      <dgm:t>
        <a:bodyPr/>
        <a:lstStyle/>
        <a:p>
          <a:r>
            <a:rPr lang="it-IT" sz="1300" b="1" dirty="0">
              <a:solidFill>
                <a:srgbClr val="376092"/>
              </a:solidFill>
            </a:rPr>
            <a:t>PENSIERO CREATIVO</a:t>
          </a:r>
        </a:p>
      </dgm:t>
    </dgm:pt>
    <dgm:pt modelId="{1DB44DCD-5541-45C6-B0D5-4F55A72059E5}" type="parTrans" cxnId="{6B12BDC8-73B5-4518-96D7-1454813FA95D}">
      <dgm:prSet/>
      <dgm:spPr/>
      <dgm:t>
        <a:bodyPr/>
        <a:lstStyle/>
        <a:p>
          <a:endParaRPr lang="it-IT" sz="1100"/>
        </a:p>
      </dgm:t>
    </dgm:pt>
    <dgm:pt modelId="{FC23360A-1C7E-4817-AB56-9613B0A88B08}" type="sibTrans" cxnId="{6B12BDC8-73B5-4518-96D7-1454813FA95D}">
      <dgm:prSet custT="1"/>
      <dgm:spPr/>
      <dgm:t>
        <a:bodyPr/>
        <a:lstStyle/>
        <a:p>
          <a:endParaRPr lang="it-IT"/>
        </a:p>
      </dgm:t>
    </dgm:pt>
    <dgm:pt modelId="{56C24BA7-3B4E-4994-9CBC-8E138323AAC2}">
      <dgm:prSet phldrT="[Testo]" custT="1"/>
      <dgm:spPr/>
      <dgm:t>
        <a:bodyPr/>
        <a:lstStyle/>
        <a:p>
          <a:r>
            <a:rPr lang="it-IT" sz="1300" b="1" dirty="0">
              <a:solidFill>
                <a:srgbClr val="376092"/>
              </a:solidFill>
            </a:rPr>
            <a:t>PRENDERE DECISIONI</a:t>
          </a:r>
        </a:p>
      </dgm:t>
    </dgm:pt>
    <dgm:pt modelId="{5C10FF97-ACC9-423A-8B8B-216005EF4E45}" type="parTrans" cxnId="{9E47B25A-144E-4972-87D7-07AF49D76633}">
      <dgm:prSet/>
      <dgm:spPr/>
      <dgm:t>
        <a:bodyPr/>
        <a:lstStyle/>
        <a:p>
          <a:endParaRPr lang="it-IT" sz="1100"/>
        </a:p>
      </dgm:t>
    </dgm:pt>
    <dgm:pt modelId="{AE605089-776B-4883-BA6B-5E2DE217FFB1}" type="sibTrans" cxnId="{9E47B25A-144E-4972-87D7-07AF49D76633}">
      <dgm:prSet custT="1"/>
      <dgm:spPr/>
      <dgm:t>
        <a:bodyPr/>
        <a:lstStyle/>
        <a:p>
          <a:endParaRPr lang="it-IT"/>
        </a:p>
      </dgm:t>
    </dgm:pt>
    <dgm:pt modelId="{8E471848-DF90-4C1E-AECF-95AB80A58FBE}">
      <dgm:prSet phldrT="[Testo]" custT="1"/>
      <dgm:spPr>
        <a:solidFill>
          <a:srgbClr val="FFFF00"/>
        </a:solidFill>
      </dgm:spPr>
      <dgm:t>
        <a:bodyPr/>
        <a:lstStyle/>
        <a:p>
          <a:r>
            <a:rPr lang="it-IT" sz="1300" b="1" dirty="0">
              <a:solidFill>
                <a:srgbClr val="376092"/>
              </a:solidFill>
            </a:rPr>
            <a:t>GESTIONE DELLE EMOZIONI</a:t>
          </a:r>
        </a:p>
      </dgm:t>
    </dgm:pt>
    <dgm:pt modelId="{3851DB2E-68D1-48F0-BF68-751AEB5BCE77}" type="parTrans" cxnId="{DAAEDFFB-5545-4FB4-AFA7-59984F2598B2}">
      <dgm:prSet/>
      <dgm:spPr/>
      <dgm:t>
        <a:bodyPr/>
        <a:lstStyle/>
        <a:p>
          <a:endParaRPr lang="it-IT"/>
        </a:p>
      </dgm:t>
    </dgm:pt>
    <dgm:pt modelId="{CD4F9F08-3C04-4906-9770-49B161A58BF9}" type="sibTrans" cxnId="{DAAEDFFB-5545-4FB4-AFA7-59984F2598B2}">
      <dgm:prSet/>
      <dgm:spPr/>
      <dgm:t>
        <a:bodyPr/>
        <a:lstStyle/>
        <a:p>
          <a:endParaRPr lang="it-IT"/>
        </a:p>
      </dgm:t>
    </dgm:pt>
    <dgm:pt modelId="{73E526E6-6193-405A-9B76-E9A5E1596235}">
      <dgm:prSet phldrT="[Testo]" custT="1"/>
      <dgm:spPr>
        <a:solidFill>
          <a:srgbClr val="66FF66"/>
        </a:solidFill>
      </dgm:spPr>
      <dgm:t>
        <a:bodyPr/>
        <a:lstStyle/>
        <a:p>
          <a:r>
            <a:rPr lang="it-IT" sz="1300" b="1" dirty="0">
              <a:solidFill>
                <a:srgbClr val="376092"/>
              </a:solidFill>
            </a:rPr>
            <a:t>COMUNICAZIONE EFFICACE</a:t>
          </a:r>
        </a:p>
      </dgm:t>
    </dgm:pt>
    <dgm:pt modelId="{C80BB666-9677-43D7-A77E-A1020EA5E9A7}" type="parTrans" cxnId="{8692EC66-9432-4DF8-86FF-9F7AB3875921}">
      <dgm:prSet/>
      <dgm:spPr/>
      <dgm:t>
        <a:bodyPr/>
        <a:lstStyle/>
        <a:p>
          <a:endParaRPr lang="it-IT"/>
        </a:p>
      </dgm:t>
    </dgm:pt>
    <dgm:pt modelId="{BD013FA4-A8BF-449E-870D-3B1DECCF0C60}" type="sibTrans" cxnId="{8692EC66-9432-4DF8-86FF-9F7AB3875921}">
      <dgm:prSet/>
      <dgm:spPr/>
      <dgm:t>
        <a:bodyPr/>
        <a:lstStyle/>
        <a:p>
          <a:endParaRPr lang="it-IT"/>
        </a:p>
      </dgm:t>
    </dgm:pt>
    <dgm:pt modelId="{54AF50C8-7930-4CFB-8506-4521B7090148}">
      <dgm:prSet phldrT="[Testo]" custT="1"/>
      <dgm:spPr/>
      <dgm:t>
        <a:bodyPr/>
        <a:lstStyle/>
        <a:p>
          <a:r>
            <a:rPr lang="it-IT" sz="1300" b="1" dirty="0">
              <a:solidFill>
                <a:srgbClr val="376092"/>
              </a:solidFill>
            </a:rPr>
            <a:t>RELAZIONI EFFICACI</a:t>
          </a:r>
        </a:p>
      </dgm:t>
    </dgm:pt>
    <dgm:pt modelId="{02AB7D1F-F82A-4AC3-BC2B-F4A32E73DC7B}" type="parTrans" cxnId="{76D26581-A258-4333-924F-D3C93267DDB7}">
      <dgm:prSet/>
      <dgm:spPr/>
      <dgm:t>
        <a:bodyPr/>
        <a:lstStyle/>
        <a:p>
          <a:endParaRPr lang="it-IT"/>
        </a:p>
      </dgm:t>
    </dgm:pt>
    <dgm:pt modelId="{7C28F92D-2BAD-40B7-89D3-2517B505DF9A}" type="sibTrans" cxnId="{76D26581-A258-4333-924F-D3C93267DDB7}">
      <dgm:prSet/>
      <dgm:spPr/>
      <dgm:t>
        <a:bodyPr/>
        <a:lstStyle/>
        <a:p>
          <a:endParaRPr lang="it-IT"/>
        </a:p>
      </dgm:t>
    </dgm:pt>
    <dgm:pt modelId="{AD68B610-C6C1-4C63-8386-305C024DDBE2}">
      <dgm:prSet phldrT="[Testo]" custT="1"/>
      <dgm:spPr/>
      <dgm:t>
        <a:bodyPr/>
        <a:lstStyle/>
        <a:p>
          <a:r>
            <a:rPr lang="it-IT" sz="1300" b="1" dirty="0">
              <a:solidFill>
                <a:srgbClr val="376092"/>
              </a:solidFill>
            </a:rPr>
            <a:t>PENSIERO CRITICO</a:t>
          </a:r>
        </a:p>
      </dgm:t>
    </dgm:pt>
    <dgm:pt modelId="{7348EE79-6427-486D-8C67-434225E20DCD}" type="parTrans" cxnId="{726B6F10-E09D-4DF0-B203-18A12550E2F0}">
      <dgm:prSet/>
      <dgm:spPr/>
      <dgm:t>
        <a:bodyPr/>
        <a:lstStyle/>
        <a:p>
          <a:endParaRPr lang="it-IT"/>
        </a:p>
      </dgm:t>
    </dgm:pt>
    <dgm:pt modelId="{98A652AF-F596-4F2B-A881-C6A226DCBDE8}" type="sibTrans" cxnId="{726B6F10-E09D-4DF0-B203-18A12550E2F0}">
      <dgm:prSet/>
      <dgm:spPr/>
      <dgm:t>
        <a:bodyPr/>
        <a:lstStyle/>
        <a:p>
          <a:endParaRPr lang="it-IT"/>
        </a:p>
      </dgm:t>
    </dgm:pt>
    <dgm:pt modelId="{E0B7D83D-6BF5-4C34-8A5F-C60B2BC5190D}">
      <dgm:prSet phldrT="[Testo]" custT="1"/>
      <dgm:spPr/>
      <dgm:t>
        <a:bodyPr/>
        <a:lstStyle/>
        <a:p>
          <a:r>
            <a:rPr lang="it-IT" sz="1300" b="1" dirty="0">
              <a:solidFill>
                <a:srgbClr val="376092"/>
              </a:solidFill>
            </a:rPr>
            <a:t>PROBLEM SOLVING</a:t>
          </a:r>
        </a:p>
      </dgm:t>
    </dgm:pt>
    <dgm:pt modelId="{0C734102-CC2F-4CC0-90EA-171EA21F6CF2}" type="parTrans" cxnId="{5E531FBF-F2A6-4392-B69A-131E35BDF6C2}">
      <dgm:prSet/>
      <dgm:spPr/>
      <dgm:t>
        <a:bodyPr/>
        <a:lstStyle/>
        <a:p>
          <a:endParaRPr lang="it-IT"/>
        </a:p>
      </dgm:t>
    </dgm:pt>
    <dgm:pt modelId="{7F31D6B2-5674-4B9F-AE74-266F898ABDD9}" type="sibTrans" cxnId="{5E531FBF-F2A6-4392-B69A-131E35BDF6C2}">
      <dgm:prSet/>
      <dgm:spPr/>
      <dgm:t>
        <a:bodyPr/>
        <a:lstStyle/>
        <a:p>
          <a:endParaRPr lang="it-IT"/>
        </a:p>
      </dgm:t>
    </dgm:pt>
    <dgm:pt modelId="{CCFC178D-8E6D-4E10-97CA-43CB2D604601}" type="pres">
      <dgm:prSet presAssocID="{1CE42D4F-88C8-42AE-AEFE-B6AE233BA077}" presName="Name0" presStyleCnt="0">
        <dgm:presLayoutVars>
          <dgm:dir/>
          <dgm:resizeHandles val="exact"/>
        </dgm:presLayoutVars>
      </dgm:prSet>
      <dgm:spPr/>
    </dgm:pt>
    <dgm:pt modelId="{3DF96A64-E719-459C-833B-1A1B06F563C1}" type="pres">
      <dgm:prSet presAssocID="{1CE42D4F-88C8-42AE-AEFE-B6AE233BA077}" presName="cycle" presStyleCnt="0"/>
      <dgm:spPr/>
    </dgm:pt>
    <dgm:pt modelId="{27C53B93-63B8-4E6A-BF9C-07F635C718F1}" type="pres">
      <dgm:prSet presAssocID="{575B3904-AD0D-4641-9896-A23E7DE746E7}" presName="nodeFirstNode" presStyleLbl="node1" presStyleIdx="0" presStyleCnt="10" custScaleX="110003" custRadScaleRad="100032" custRadScaleInc="4450">
        <dgm:presLayoutVars>
          <dgm:bulletEnabled val="1"/>
        </dgm:presLayoutVars>
      </dgm:prSet>
      <dgm:spPr/>
    </dgm:pt>
    <dgm:pt modelId="{48DFCE6A-F2B5-46AD-BAAD-133374AA2D4E}" type="pres">
      <dgm:prSet presAssocID="{4AE76248-B9FF-442E-AA99-E91ECAAA27E4}" presName="sibTransFirstNode" presStyleLbl="bgShp" presStyleIdx="0" presStyleCnt="1"/>
      <dgm:spPr/>
    </dgm:pt>
    <dgm:pt modelId="{45505EFE-3583-4EDC-9361-25A99DC41007}" type="pres">
      <dgm:prSet presAssocID="{8E471848-DF90-4C1E-AECF-95AB80A58FBE}" presName="nodeFollowingNodes" presStyleLbl="node1" presStyleIdx="1" presStyleCnt="10" custRadScaleRad="113999" custRadScaleInc="24833">
        <dgm:presLayoutVars>
          <dgm:bulletEnabled val="1"/>
        </dgm:presLayoutVars>
      </dgm:prSet>
      <dgm:spPr/>
    </dgm:pt>
    <dgm:pt modelId="{BBA2AB95-C5E2-4848-8667-536387027971}" type="pres">
      <dgm:prSet presAssocID="{027A4298-3AE9-458E-B779-1A610FD6028B}" presName="nodeFollowingNodes" presStyleLbl="node1" presStyleIdx="2" presStyleCnt="10">
        <dgm:presLayoutVars>
          <dgm:bulletEnabled val="1"/>
        </dgm:presLayoutVars>
      </dgm:prSet>
      <dgm:spPr/>
    </dgm:pt>
    <dgm:pt modelId="{EEA9CAED-7B1D-4CA1-8230-FAA959FF7DF6}" type="pres">
      <dgm:prSet presAssocID="{034C3E50-B820-4898-9E13-DA2206BFE9A4}" presName="nodeFollowingNodes" presStyleLbl="node1" presStyleIdx="3" presStyleCnt="10">
        <dgm:presLayoutVars>
          <dgm:bulletEnabled val="1"/>
        </dgm:presLayoutVars>
      </dgm:prSet>
      <dgm:spPr/>
    </dgm:pt>
    <dgm:pt modelId="{D6420BC0-444B-4C8A-979B-1B4D37C4703D}" type="pres">
      <dgm:prSet presAssocID="{73E526E6-6193-405A-9B76-E9A5E1596235}" presName="nodeFollowingNodes" presStyleLbl="node1" presStyleIdx="4" presStyleCnt="10" custRadScaleRad="100711" custRadScaleInc="-22312">
        <dgm:presLayoutVars>
          <dgm:bulletEnabled val="1"/>
        </dgm:presLayoutVars>
      </dgm:prSet>
      <dgm:spPr/>
    </dgm:pt>
    <dgm:pt modelId="{94A84EEA-590F-47A5-A7B5-0F6FA151CE0C}" type="pres">
      <dgm:prSet presAssocID="{54AF50C8-7930-4CFB-8506-4521B7090148}" presName="nodeFollowingNodes" presStyleLbl="node1" presStyleIdx="5" presStyleCnt="10" custRadScaleRad="98914" custRadScaleInc="-16125">
        <dgm:presLayoutVars>
          <dgm:bulletEnabled val="1"/>
        </dgm:presLayoutVars>
      </dgm:prSet>
      <dgm:spPr/>
    </dgm:pt>
    <dgm:pt modelId="{195857A1-6FDB-4E4B-A15C-8EBC9D0D34DD}" type="pres">
      <dgm:prSet presAssocID="{BE2765DE-FE62-4F1F-A8CA-8B05DE9CC4BB}" presName="nodeFollowingNodes" presStyleLbl="node1" presStyleIdx="6" presStyleCnt="10" custRadScaleRad="97021" custRadScaleInc="29367">
        <dgm:presLayoutVars>
          <dgm:bulletEnabled val="1"/>
        </dgm:presLayoutVars>
      </dgm:prSet>
      <dgm:spPr/>
    </dgm:pt>
    <dgm:pt modelId="{096D2F03-3E38-4204-8EBE-FA1B6EC19E67}" type="pres">
      <dgm:prSet presAssocID="{AD68B610-C6C1-4C63-8386-305C024DDBE2}" presName="nodeFollowingNodes" presStyleLbl="node1" presStyleIdx="7" presStyleCnt="10" custRadScaleRad="97448" custRadScaleInc="16533">
        <dgm:presLayoutVars>
          <dgm:bulletEnabled val="1"/>
        </dgm:presLayoutVars>
      </dgm:prSet>
      <dgm:spPr/>
    </dgm:pt>
    <dgm:pt modelId="{D8CF4545-5656-40D6-B1BC-D9064F392681}" type="pres">
      <dgm:prSet presAssocID="{56C24BA7-3B4E-4994-9CBC-8E138323AAC2}" presName="nodeFollowingNodes" presStyleLbl="node1" presStyleIdx="8" presStyleCnt="10">
        <dgm:presLayoutVars>
          <dgm:bulletEnabled val="1"/>
        </dgm:presLayoutVars>
      </dgm:prSet>
      <dgm:spPr/>
    </dgm:pt>
    <dgm:pt modelId="{F3D3FD4B-D50A-44B5-B681-E6212B7ADEB3}" type="pres">
      <dgm:prSet presAssocID="{E0B7D83D-6BF5-4C34-8A5F-C60B2BC5190D}" presName="nodeFollowingNodes" presStyleLbl="node1" presStyleIdx="9" presStyleCnt="10" custRadScaleRad="100703" custRadScaleInc="-18429">
        <dgm:presLayoutVars>
          <dgm:bulletEnabled val="1"/>
        </dgm:presLayoutVars>
      </dgm:prSet>
      <dgm:spPr/>
    </dgm:pt>
  </dgm:ptLst>
  <dgm:cxnLst>
    <dgm:cxn modelId="{74EED80A-A124-4E60-8D52-5A1BCB797AAE}" type="presOf" srcId="{8E471848-DF90-4C1E-AECF-95AB80A58FBE}" destId="{45505EFE-3583-4EDC-9361-25A99DC41007}" srcOrd="0" destOrd="0" presId="urn:microsoft.com/office/officeart/2005/8/layout/cycle3"/>
    <dgm:cxn modelId="{27D8AE0B-5618-4ABF-B15E-CA757B9F3939}" type="presOf" srcId="{AD68B610-C6C1-4C63-8386-305C024DDBE2}" destId="{096D2F03-3E38-4204-8EBE-FA1B6EC19E67}" srcOrd="0" destOrd="0" presId="urn:microsoft.com/office/officeart/2005/8/layout/cycle3"/>
    <dgm:cxn modelId="{726B6F10-E09D-4DF0-B203-18A12550E2F0}" srcId="{1CE42D4F-88C8-42AE-AEFE-B6AE233BA077}" destId="{AD68B610-C6C1-4C63-8386-305C024DDBE2}" srcOrd="7" destOrd="0" parTransId="{7348EE79-6427-486D-8C67-434225E20DCD}" sibTransId="{98A652AF-F596-4F2B-A881-C6A226DCBDE8}"/>
    <dgm:cxn modelId="{E2018526-932E-4221-91A1-25A2CDF7BFBC}" type="presOf" srcId="{BE2765DE-FE62-4F1F-A8CA-8B05DE9CC4BB}" destId="{195857A1-6FDB-4E4B-A15C-8EBC9D0D34DD}" srcOrd="0" destOrd="0" presId="urn:microsoft.com/office/officeart/2005/8/layout/cycle3"/>
    <dgm:cxn modelId="{CEC7EB2C-8447-4822-896B-47B9E838CAD3}" type="presOf" srcId="{027A4298-3AE9-458E-B779-1A610FD6028B}" destId="{BBA2AB95-C5E2-4848-8667-536387027971}" srcOrd="0" destOrd="0" presId="urn:microsoft.com/office/officeart/2005/8/layout/cycle3"/>
    <dgm:cxn modelId="{4476C037-B011-4099-A786-C44A490A3E5B}" srcId="{1CE42D4F-88C8-42AE-AEFE-B6AE233BA077}" destId="{575B3904-AD0D-4641-9896-A23E7DE746E7}" srcOrd="0" destOrd="0" parTransId="{A845E1E6-31A4-4004-BBF0-DF0B51207D6E}" sibTransId="{4AE76248-B9FF-442E-AA99-E91ECAAA27E4}"/>
    <dgm:cxn modelId="{8692EC66-9432-4DF8-86FF-9F7AB3875921}" srcId="{1CE42D4F-88C8-42AE-AEFE-B6AE233BA077}" destId="{73E526E6-6193-405A-9B76-E9A5E1596235}" srcOrd="4" destOrd="0" parTransId="{C80BB666-9677-43D7-A77E-A1020EA5E9A7}" sibTransId="{BD013FA4-A8BF-449E-870D-3B1DECCF0C60}"/>
    <dgm:cxn modelId="{C38FDE79-63BB-47C4-AAE7-165CA27451FD}" type="presOf" srcId="{1CE42D4F-88C8-42AE-AEFE-B6AE233BA077}" destId="{CCFC178D-8E6D-4E10-97CA-43CB2D604601}" srcOrd="0" destOrd="0" presId="urn:microsoft.com/office/officeart/2005/8/layout/cycle3"/>
    <dgm:cxn modelId="{9E47B25A-144E-4972-87D7-07AF49D76633}" srcId="{1CE42D4F-88C8-42AE-AEFE-B6AE233BA077}" destId="{56C24BA7-3B4E-4994-9CBC-8E138323AAC2}" srcOrd="8" destOrd="0" parTransId="{5C10FF97-ACC9-423A-8B8B-216005EF4E45}" sibTransId="{AE605089-776B-4883-BA6B-5E2DE217FFB1}"/>
    <dgm:cxn modelId="{0C10F17B-30B8-4C0B-BEB1-DB174ED92495}" type="presOf" srcId="{56C24BA7-3B4E-4994-9CBC-8E138323AAC2}" destId="{D8CF4545-5656-40D6-B1BC-D9064F392681}" srcOrd="0" destOrd="0" presId="urn:microsoft.com/office/officeart/2005/8/layout/cycle3"/>
    <dgm:cxn modelId="{76D26581-A258-4333-924F-D3C93267DDB7}" srcId="{1CE42D4F-88C8-42AE-AEFE-B6AE233BA077}" destId="{54AF50C8-7930-4CFB-8506-4521B7090148}" srcOrd="5" destOrd="0" parTransId="{02AB7D1F-F82A-4AC3-BC2B-F4A32E73DC7B}" sibTransId="{7C28F92D-2BAD-40B7-89D3-2517B505DF9A}"/>
    <dgm:cxn modelId="{9E1E3E91-3542-4B4E-97FF-EC4AE31E1333}" srcId="{1CE42D4F-88C8-42AE-AEFE-B6AE233BA077}" destId="{034C3E50-B820-4898-9E13-DA2206BFE9A4}" srcOrd="3" destOrd="0" parTransId="{4B528707-5055-4AB8-A0CA-CD5ABD753DF4}" sibTransId="{3CFBB56E-4150-4207-9411-34822E2EB20F}"/>
    <dgm:cxn modelId="{5E531FBF-F2A6-4392-B69A-131E35BDF6C2}" srcId="{1CE42D4F-88C8-42AE-AEFE-B6AE233BA077}" destId="{E0B7D83D-6BF5-4C34-8A5F-C60B2BC5190D}" srcOrd="9" destOrd="0" parTransId="{0C734102-CC2F-4CC0-90EA-171EA21F6CF2}" sibTransId="{7F31D6B2-5674-4B9F-AE74-266F898ABDD9}"/>
    <dgm:cxn modelId="{41212EC8-D747-45A1-BD06-2FF9924FF4ED}" type="presOf" srcId="{575B3904-AD0D-4641-9896-A23E7DE746E7}" destId="{27C53B93-63B8-4E6A-BF9C-07F635C718F1}" srcOrd="0" destOrd="0" presId="urn:microsoft.com/office/officeart/2005/8/layout/cycle3"/>
    <dgm:cxn modelId="{6B12BDC8-73B5-4518-96D7-1454813FA95D}" srcId="{1CE42D4F-88C8-42AE-AEFE-B6AE233BA077}" destId="{BE2765DE-FE62-4F1F-A8CA-8B05DE9CC4BB}" srcOrd="6" destOrd="0" parTransId="{1DB44DCD-5541-45C6-B0D5-4F55A72059E5}" sibTransId="{FC23360A-1C7E-4817-AB56-9613B0A88B08}"/>
    <dgm:cxn modelId="{0679DECB-3764-4A70-B9F2-AB25B3FF70A2}" type="presOf" srcId="{54AF50C8-7930-4CFB-8506-4521B7090148}" destId="{94A84EEA-590F-47A5-A7B5-0F6FA151CE0C}" srcOrd="0" destOrd="0" presId="urn:microsoft.com/office/officeart/2005/8/layout/cycle3"/>
    <dgm:cxn modelId="{DC64E5CE-82D1-4B61-85D1-DD1EAD33BB83}" type="presOf" srcId="{4AE76248-B9FF-442E-AA99-E91ECAAA27E4}" destId="{48DFCE6A-F2B5-46AD-BAAD-133374AA2D4E}" srcOrd="0" destOrd="0" presId="urn:microsoft.com/office/officeart/2005/8/layout/cycle3"/>
    <dgm:cxn modelId="{35C282D7-341D-46DE-900B-02700A76CA66}" srcId="{1CE42D4F-88C8-42AE-AEFE-B6AE233BA077}" destId="{027A4298-3AE9-458E-B779-1A610FD6028B}" srcOrd="2" destOrd="0" parTransId="{65485F6C-107A-4BBD-98AA-8E337F564AAB}" sibTransId="{6A252E7D-CF67-4E28-AD71-2D4E71F5C684}"/>
    <dgm:cxn modelId="{E3C22DDC-7AA9-476E-B3D3-7802461F3088}" type="presOf" srcId="{73E526E6-6193-405A-9B76-E9A5E1596235}" destId="{D6420BC0-444B-4C8A-979B-1B4D37C4703D}" srcOrd="0" destOrd="0" presId="urn:microsoft.com/office/officeart/2005/8/layout/cycle3"/>
    <dgm:cxn modelId="{3FBE06E7-6DB7-438D-84A2-1DDFCC3794EC}" type="presOf" srcId="{034C3E50-B820-4898-9E13-DA2206BFE9A4}" destId="{EEA9CAED-7B1D-4CA1-8230-FAA959FF7DF6}" srcOrd="0" destOrd="0" presId="urn:microsoft.com/office/officeart/2005/8/layout/cycle3"/>
    <dgm:cxn modelId="{20DA18EB-9633-44A1-AC9D-9138B63BD924}" type="presOf" srcId="{E0B7D83D-6BF5-4C34-8A5F-C60B2BC5190D}" destId="{F3D3FD4B-D50A-44B5-B681-E6212B7ADEB3}" srcOrd="0" destOrd="0" presId="urn:microsoft.com/office/officeart/2005/8/layout/cycle3"/>
    <dgm:cxn modelId="{DAAEDFFB-5545-4FB4-AFA7-59984F2598B2}" srcId="{1CE42D4F-88C8-42AE-AEFE-B6AE233BA077}" destId="{8E471848-DF90-4C1E-AECF-95AB80A58FBE}" srcOrd="1" destOrd="0" parTransId="{3851DB2E-68D1-48F0-BF68-751AEB5BCE77}" sibTransId="{CD4F9F08-3C04-4906-9770-49B161A58BF9}"/>
    <dgm:cxn modelId="{9C65C5C0-63CE-4FE0-9CB5-A0F8DE505C5A}" type="presParOf" srcId="{CCFC178D-8E6D-4E10-97CA-43CB2D604601}" destId="{3DF96A64-E719-459C-833B-1A1B06F563C1}" srcOrd="0" destOrd="0" presId="urn:microsoft.com/office/officeart/2005/8/layout/cycle3"/>
    <dgm:cxn modelId="{2980E51F-D718-42A0-BC4A-3FA63DD7FE26}" type="presParOf" srcId="{3DF96A64-E719-459C-833B-1A1B06F563C1}" destId="{27C53B93-63B8-4E6A-BF9C-07F635C718F1}" srcOrd="0" destOrd="0" presId="urn:microsoft.com/office/officeart/2005/8/layout/cycle3"/>
    <dgm:cxn modelId="{D88BE370-8B35-4CBF-B87D-9A474BBAA6F0}" type="presParOf" srcId="{3DF96A64-E719-459C-833B-1A1B06F563C1}" destId="{48DFCE6A-F2B5-46AD-BAAD-133374AA2D4E}" srcOrd="1" destOrd="0" presId="urn:microsoft.com/office/officeart/2005/8/layout/cycle3"/>
    <dgm:cxn modelId="{EA6308B0-0CD1-4533-B61E-437A0F28787E}" type="presParOf" srcId="{3DF96A64-E719-459C-833B-1A1B06F563C1}" destId="{45505EFE-3583-4EDC-9361-25A99DC41007}" srcOrd="2" destOrd="0" presId="urn:microsoft.com/office/officeart/2005/8/layout/cycle3"/>
    <dgm:cxn modelId="{56C4A12D-AF0D-4CC1-B196-06E65D06A582}" type="presParOf" srcId="{3DF96A64-E719-459C-833B-1A1B06F563C1}" destId="{BBA2AB95-C5E2-4848-8667-536387027971}" srcOrd="3" destOrd="0" presId="urn:microsoft.com/office/officeart/2005/8/layout/cycle3"/>
    <dgm:cxn modelId="{F11D9CFA-9F62-40DA-B0AA-476A1A94A9ED}" type="presParOf" srcId="{3DF96A64-E719-459C-833B-1A1B06F563C1}" destId="{EEA9CAED-7B1D-4CA1-8230-FAA959FF7DF6}" srcOrd="4" destOrd="0" presId="urn:microsoft.com/office/officeart/2005/8/layout/cycle3"/>
    <dgm:cxn modelId="{7DF14DCA-420E-4E75-8BE4-C16CDCB69F79}" type="presParOf" srcId="{3DF96A64-E719-459C-833B-1A1B06F563C1}" destId="{D6420BC0-444B-4C8A-979B-1B4D37C4703D}" srcOrd="5" destOrd="0" presId="urn:microsoft.com/office/officeart/2005/8/layout/cycle3"/>
    <dgm:cxn modelId="{3A8F0E0D-A795-4261-907B-F24D4F45CB7B}" type="presParOf" srcId="{3DF96A64-E719-459C-833B-1A1B06F563C1}" destId="{94A84EEA-590F-47A5-A7B5-0F6FA151CE0C}" srcOrd="6" destOrd="0" presId="urn:microsoft.com/office/officeart/2005/8/layout/cycle3"/>
    <dgm:cxn modelId="{E02C907B-E940-4303-A0DC-8180EBDCF096}" type="presParOf" srcId="{3DF96A64-E719-459C-833B-1A1B06F563C1}" destId="{195857A1-6FDB-4E4B-A15C-8EBC9D0D34DD}" srcOrd="7" destOrd="0" presId="urn:microsoft.com/office/officeart/2005/8/layout/cycle3"/>
    <dgm:cxn modelId="{D2F89BF3-C04D-45DC-9DDD-F5A8E41F2A6A}" type="presParOf" srcId="{3DF96A64-E719-459C-833B-1A1B06F563C1}" destId="{096D2F03-3E38-4204-8EBE-FA1B6EC19E67}" srcOrd="8" destOrd="0" presId="urn:microsoft.com/office/officeart/2005/8/layout/cycle3"/>
    <dgm:cxn modelId="{2486709C-C5AF-4AD3-AEB7-C23B47A81028}" type="presParOf" srcId="{3DF96A64-E719-459C-833B-1A1B06F563C1}" destId="{D8CF4545-5656-40D6-B1BC-D9064F392681}" srcOrd="9" destOrd="0" presId="urn:microsoft.com/office/officeart/2005/8/layout/cycle3"/>
    <dgm:cxn modelId="{B307D3AC-F679-4E86-81DA-B2019A1F348D}" type="presParOf" srcId="{3DF96A64-E719-459C-833B-1A1B06F563C1}" destId="{F3D3FD4B-D50A-44B5-B681-E6212B7ADEB3}" srcOrd="10"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E42D4F-88C8-42AE-AEFE-B6AE233BA077}"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it-IT"/>
        </a:p>
      </dgm:t>
    </dgm:pt>
    <dgm:pt modelId="{034C3E50-B820-4898-9E13-DA2206BFE9A4}">
      <dgm:prSet phldrT="[Testo]" custT="1"/>
      <dgm:spPr>
        <a:solidFill>
          <a:srgbClr val="67EF21"/>
        </a:solidFill>
      </dgm:spPr>
      <dgm:t>
        <a:bodyPr/>
        <a:lstStyle/>
        <a:p>
          <a:r>
            <a:rPr lang="it-IT" sz="1300" b="1" dirty="0">
              <a:solidFill>
                <a:srgbClr val="376092"/>
              </a:solidFill>
            </a:rPr>
            <a:t>EMPATIA</a:t>
          </a:r>
        </a:p>
      </dgm:t>
    </dgm:pt>
    <dgm:pt modelId="{4B528707-5055-4AB8-A0CA-CD5ABD753DF4}" type="parTrans" cxnId="{9E1E3E91-3542-4B4E-97FF-EC4AE31E1333}">
      <dgm:prSet/>
      <dgm:spPr/>
      <dgm:t>
        <a:bodyPr/>
        <a:lstStyle/>
        <a:p>
          <a:endParaRPr lang="it-IT" sz="1100"/>
        </a:p>
      </dgm:t>
    </dgm:pt>
    <dgm:pt modelId="{3CFBB56E-4150-4207-9411-34822E2EB20F}" type="sibTrans" cxnId="{9E1E3E91-3542-4B4E-97FF-EC4AE31E1333}">
      <dgm:prSet custT="1"/>
      <dgm:spPr/>
      <dgm:t>
        <a:bodyPr/>
        <a:lstStyle/>
        <a:p>
          <a:endParaRPr lang="it-IT"/>
        </a:p>
      </dgm:t>
    </dgm:pt>
    <dgm:pt modelId="{575B3904-AD0D-4641-9896-A23E7DE746E7}">
      <dgm:prSet phldrT="[Testo]" custT="1"/>
      <dgm:spPr>
        <a:solidFill>
          <a:srgbClr val="FFFF99"/>
        </a:solidFill>
      </dgm:spPr>
      <dgm:t>
        <a:bodyPr/>
        <a:lstStyle/>
        <a:p>
          <a:r>
            <a:rPr lang="it-IT" sz="1300" b="1" dirty="0">
              <a:solidFill>
                <a:srgbClr val="376092"/>
              </a:solidFill>
            </a:rPr>
            <a:t>CONSAPEVOLEZZA </a:t>
          </a:r>
          <a:br>
            <a:rPr lang="it-IT" sz="1300" b="1" dirty="0">
              <a:solidFill>
                <a:srgbClr val="376092"/>
              </a:solidFill>
            </a:rPr>
          </a:br>
          <a:r>
            <a:rPr lang="it-IT" sz="1300" b="1" dirty="0">
              <a:solidFill>
                <a:srgbClr val="376092"/>
              </a:solidFill>
            </a:rPr>
            <a:t>DI SÉ</a:t>
          </a:r>
        </a:p>
      </dgm:t>
    </dgm:pt>
    <dgm:pt modelId="{A845E1E6-31A4-4004-BBF0-DF0B51207D6E}" type="parTrans" cxnId="{4476C037-B011-4099-A786-C44A490A3E5B}">
      <dgm:prSet/>
      <dgm:spPr/>
      <dgm:t>
        <a:bodyPr/>
        <a:lstStyle/>
        <a:p>
          <a:endParaRPr lang="it-IT" sz="1100"/>
        </a:p>
      </dgm:t>
    </dgm:pt>
    <dgm:pt modelId="{4AE76248-B9FF-442E-AA99-E91ECAAA27E4}" type="sibTrans" cxnId="{4476C037-B011-4099-A786-C44A490A3E5B}">
      <dgm:prSet custT="1"/>
      <dgm:spPr>
        <a:solidFill>
          <a:srgbClr val="FFFFDD"/>
        </a:solidFill>
      </dgm:spPr>
      <dgm:t>
        <a:bodyPr/>
        <a:lstStyle/>
        <a:p>
          <a:endParaRPr lang="it-IT"/>
        </a:p>
      </dgm:t>
    </dgm:pt>
    <dgm:pt modelId="{027A4298-3AE9-458E-B779-1A610FD6028B}">
      <dgm:prSet phldrT="[Testo]" custT="1"/>
      <dgm:spPr>
        <a:solidFill>
          <a:srgbClr val="FF9900"/>
        </a:solidFill>
      </dgm:spPr>
      <dgm:t>
        <a:bodyPr/>
        <a:lstStyle/>
        <a:p>
          <a:r>
            <a:rPr lang="it-IT" sz="1300" b="1">
              <a:solidFill>
                <a:srgbClr val="376092"/>
              </a:solidFill>
            </a:rPr>
            <a:t>GESTIONE DELLO STRESS</a:t>
          </a:r>
          <a:endParaRPr lang="it-IT" sz="1300" b="1" dirty="0">
            <a:solidFill>
              <a:srgbClr val="376092"/>
            </a:solidFill>
          </a:endParaRPr>
        </a:p>
      </dgm:t>
    </dgm:pt>
    <dgm:pt modelId="{65485F6C-107A-4BBD-98AA-8E337F564AAB}" type="parTrans" cxnId="{35C282D7-341D-46DE-900B-02700A76CA66}">
      <dgm:prSet/>
      <dgm:spPr/>
      <dgm:t>
        <a:bodyPr/>
        <a:lstStyle/>
        <a:p>
          <a:endParaRPr lang="it-IT" sz="1100"/>
        </a:p>
      </dgm:t>
    </dgm:pt>
    <dgm:pt modelId="{6A252E7D-CF67-4E28-AD71-2D4E71F5C684}" type="sibTrans" cxnId="{35C282D7-341D-46DE-900B-02700A76CA66}">
      <dgm:prSet custT="1"/>
      <dgm:spPr/>
      <dgm:t>
        <a:bodyPr/>
        <a:lstStyle/>
        <a:p>
          <a:endParaRPr lang="it-IT"/>
        </a:p>
      </dgm:t>
    </dgm:pt>
    <dgm:pt modelId="{8E471848-DF90-4C1E-AECF-95AB80A58FBE}">
      <dgm:prSet phldrT="[Testo]" custT="1"/>
      <dgm:spPr>
        <a:solidFill>
          <a:srgbClr val="FFFF00"/>
        </a:solidFill>
      </dgm:spPr>
      <dgm:t>
        <a:bodyPr/>
        <a:lstStyle/>
        <a:p>
          <a:r>
            <a:rPr lang="it-IT" sz="1300" b="1" dirty="0">
              <a:solidFill>
                <a:srgbClr val="376092"/>
              </a:solidFill>
            </a:rPr>
            <a:t>GESTIONE DELLE EMOZIONI</a:t>
          </a:r>
        </a:p>
      </dgm:t>
    </dgm:pt>
    <dgm:pt modelId="{3851DB2E-68D1-48F0-BF68-751AEB5BCE77}" type="parTrans" cxnId="{DAAEDFFB-5545-4FB4-AFA7-59984F2598B2}">
      <dgm:prSet/>
      <dgm:spPr/>
      <dgm:t>
        <a:bodyPr/>
        <a:lstStyle/>
        <a:p>
          <a:endParaRPr lang="it-IT"/>
        </a:p>
      </dgm:t>
    </dgm:pt>
    <dgm:pt modelId="{CD4F9F08-3C04-4906-9770-49B161A58BF9}" type="sibTrans" cxnId="{DAAEDFFB-5545-4FB4-AFA7-59984F2598B2}">
      <dgm:prSet/>
      <dgm:spPr/>
      <dgm:t>
        <a:bodyPr/>
        <a:lstStyle/>
        <a:p>
          <a:endParaRPr lang="it-IT"/>
        </a:p>
      </dgm:t>
    </dgm:pt>
    <dgm:pt modelId="{73E526E6-6193-405A-9B76-E9A5E1596235}">
      <dgm:prSet phldrT="[Testo]" custT="1"/>
      <dgm:spPr>
        <a:solidFill>
          <a:srgbClr val="66FF66"/>
        </a:solidFill>
      </dgm:spPr>
      <dgm:t>
        <a:bodyPr/>
        <a:lstStyle/>
        <a:p>
          <a:r>
            <a:rPr lang="it-IT" sz="1300" b="1" dirty="0">
              <a:solidFill>
                <a:srgbClr val="376092"/>
              </a:solidFill>
            </a:rPr>
            <a:t>COMUNICAZIONE EFFICACE</a:t>
          </a:r>
        </a:p>
      </dgm:t>
    </dgm:pt>
    <dgm:pt modelId="{C80BB666-9677-43D7-A77E-A1020EA5E9A7}" type="parTrans" cxnId="{8692EC66-9432-4DF8-86FF-9F7AB3875921}">
      <dgm:prSet/>
      <dgm:spPr/>
      <dgm:t>
        <a:bodyPr/>
        <a:lstStyle/>
        <a:p>
          <a:endParaRPr lang="it-IT"/>
        </a:p>
      </dgm:t>
    </dgm:pt>
    <dgm:pt modelId="{BD013FA4-A8BF-449E-870D-3B1DECCF0C60}" type="sibTrans" cxnId="{8692EC66-9432-4DF8-86FF-9F7AB3875921}">
      <dgm:prSet/>
      <dgm:spPr/>
      <dgm:t>
        <a:bodyPr/>
        <a:lstStyle/>
        <a:p>
          <a:endParaRPr lang="it-IT"/>
        </a:p>
      </dgm:t>
    </dgm:pt>
    <dgm:pt modelId="{54AF50C8-7930-4CFB-8506-4521B7090148}">
      <dgm:prSet phldrT="[Testo]" custT="1"/>
      <dgm:spPr>
        <a:solidFill>
          <a:srgbClr val="35E564"/>
        </a:solidFill>
      </dgm:spPr>
      <dgm:t>
        <a:bodyPr/>
        <a:lstStyle/>
        <a:p>
          <a:r>
            <a:rPr lang="it-IT" sz="1300" b="1" dirty="0">
              <a:solidFill>
                <a:srgbClr val="376092"/>
              </a:solidFill>
            </a:rPr>
            <a:t>RELAZIONI </a:t>
          </a:r>
          <a:br>
            <a:rPr lang="it-IT" sz="1300" b="1" dirty="0">
              <a:solidFill>
                <a:srgbClr val="376092"/>
              </a:solidFill>
            </a:rPr>
          </a:br>
          <a:r>
            <a:rPr lang="it-IT" sz="1300" b="1" dirty="0">
              <a:solidFill>
                <a:srgbClr val="376092"/>
              </a:solidFill>
            </a:rPr>
            <a:t>EFFICACI</a:t>
          </a:r>
        </a:p>
      </dgm:t>
    </dgm:pt>
    <dgm:pt modelId="{02AB7D1F-F82A-4AC3-BC2B-F4A32E73DC7B}" type="parTrans" cxnId="{76D26581-A258-4333-924F-D3C93267DDB7}">
      <dgm:prSet/>
      <dgm:spPr/>
      <dgm:t>
        <a:bodyPr/>
        <a:lstStyle/>
        <a:p>
          <a:endParaRPr lang="it-IT"/>
        </a:p>
      </dgm:t>
    </dgm:pt>
    <dgm:pt modelId="{7C28F92D-2BAD-40B7-89D3-2517B505DF9A}" type="sibTrans" cxnId="{76D26581-A258-4333-924F-D3C93267DDB7}">
      <dgm:prSet/>
      <dgm:spPr/>
      <dgm:t>
        <a:bodyPr/>
        <a:lstStyle/>
        <a:p>
          <a:endParaRPr lang="it-IT"/>
        </a:p>
      </dgm:t>
    </dgm:pt>
    <dgm:pt modelId="{CCFC178D-8E6D-4E10-97CA-43CB2D604601}" type="pres">
      <dgm:prSet presAssocID="{1CE42D4F-88C8-42AE-AEFE-B6AE233BA077}" presName="Name0" presStyleCnt="0">
        <dgm:presLayoutVars>
          <dgm:dir/>
          <dgm:resizeHandles val="exact"/>
        </dgm:presLayoutVars>
      </dgm:prSet>
      <dgm:spPr/>
    </dgm:pt>
    <dgm:pt modelId="{3DF96A64-E719-459C-833B-1A1B06F563C1}" type="pres">
      <dgm:prSet presAssocID="{1CE42D4F-88C8-42AE-AEFE-B6AE233BA077}" presName="cycle" presStyleCnt="0"/>
      <dgm:spPr/>
    </dgm:pt>
    <dgm:pt modelId="{27C53B93-63B8-4E6A-BF9C-07F635C718F1}" type="pres">
      <dgm:prSet presAssocID="{575B3904-AD0D-4641-9896-A23E7DE746E7}" presName="nodeFirstNode" presStyleLbl="node1" presStyleIdx="0" presStyleCnt="6" custScaleX="110003" custRadScaleRad="100057" custRadScaleInc="5101">
        <dgm:presLayoutVars>
          <dgm:bulletEnabled val="1"/>
        </dgm:presLayoutVars>
      </dgm:prSet>
      <dgm:spPr/>
    </dgm:pt>
    <dgm:pt modelId="{48DFCE6A-F2B5-46AD-BAAD-133374AA2D4E}" type="pres">
      <dgm:prSet presAssocID="{4AE76248-B9FF-442E-AA99-E91ECAAA27E4}" presName="sibTransFirstNode" presStyleLbl="bgShp" presStyleIdx="0" presStyleCnt="1" custLinFactNeighborX="1511" custLinFactNeighborY="-1209"/>
      <dgm:spPr/>
    </dgm:pt>
    <dgm:pt modelId="{45505EFE-3583-4EDC-9361-25A99DC41007}" type="pres">
      <dgm:prSet presAssocID="{8E471848-DF90-4C1E-AECF-95AB80A58FBE}" presName="nodeFollowingNodes" presStyleLbl="node1" presStyleIdx="1" presStyleCnt="6" custRadScaleRad="113235" custRadScaleInc="14493">
        <dgm:presLayoutVars>
          <dgm:bulletEnabled val="1"/>
        </dgm:presLayoutVars>
      </dgm:prSet>
      <dgm:spPr/>
    </dgm:pt>
    <dgm:pt modelId="{BBA2AB95-C5E2-4848-8667-536387027971}" type="pres">
      <dgm:prSet presAssocID="{027A4298-3AE9-458E-B779-1A610FD6028B}" presName="nodeFollowingNodes" presStyleLbl="node1" presStyleIdx="2" presStyleCnt="6" custRadScaleRad="118654" custRadScaleInc="-26434">
        <dgm:presLayoutVars>
          <dgm:bulletEnabled val="1"/>
        </dgm:presLayoutVars>
      </dgm:prSet>
      <dgm:spPr/>
    </dgm:pt>
    <dgm:pt modelId="{EEA9CAED-7B1D-4CA1-8230-FAA959FF7DF6}" type="pres">
      <dgm:prSet presAssocID="{034C3E50-B820-4898-9E13-DA2206BFE9A4}" presName="nodeFollowingNodes" presStyleLbl="node1" presStyleIdx="3" presStyleCnt="6" custRadScaleRad="100061" custRadScaleInc="586">
        <dgm:presLayoutVars>
          <dgm:bulletEnabled val="1"/>
        </dgm:presLayoutVars>
      </dgm:prSet>
      <dgm:spPr/>
    </dgm:pt>
    <dgm:pt modelId="{D6420BC0-444B-4C8A-979B-1B4D37C4703D}" type="pres">
      <dgm:prSet presAssocID="{73E526E6-6193-405A-9B76-E9A5E1596235}" presName="nodeFollowingNodes" presStyleLbl="node1" presStyleIdx="4" presStyleCnt="6" custRadScaleRad="98957" custRadScaleInc="11188">
        <dgm:presLayoutVars>
          <dgm:bulletEnabled val="1"/>
        </dgm:presLayoutVars>
      </dgm:prSet>
      <dgm:spPr/>
    </dgm:pt>
    <dgm:pt modelId="{94A84EEA-590F-47A5-A7B5-0F6FA151CE0C}" type="pres">
      <dgm:prSet presAssocID="{54AF50C8-7930-4CFB-8506-4521B7090148}" presName="nodeFollowingNodes" presStyleLbl="node1" presStyleIdx="5" presStyleCnt="6" custRadScaleRad="98914" custRadScaleInc="-16125">
        <dgm:presLayoutVars>
          <dgm:bulletEnabled val="1"/>
        </dgm:presLayoutVars>
      </dgm:prSet>
      <dgm:spPr/>
    </dgm:pt>
  </dgm:ptLst>
  <dgm:cxnLst>
    <dgm:cxn modelId="{74EED80A-A124-4E60-8D52-5A1BCB797AAE}" type="presOf" srcId="{8E471848-DF90-4C1E-AECF-95AB80A58FBE}" destId="{45505EFE-3583-4EDC-9361-25A99DC41007}" srcOrd="0" destOrd="0" presId="urn:microsoft.com/office/officeart/2005/8/layout/cycle3"/>
    <dgm:cxn modelId="{CEC7EB2C-8447-4822-896B-47B9E838CAD3}" type="presOf" srcId="{027A4298-3AE9-458E-B779-1A610FD6028B}" destId="{BBA2AB95-C5E2-4848-8667-536387027971}" srcOrd="0" destOrd="0" presId="urn:microsoft.com/office/officeart/2005/8/layout/cycle3"/>
    <dgm:cxn modelId="{4476C037-B011-4099-A786-C44A490A3E5B}" srcId="{1CE42D4F-88C8-42AE-AEFE-B6AE233BA077}" destId="{575B3904-AD0D-4641-9896-A23E7DE746E7}" srcOrd="0" destOrd="0" parTransId="{A845E1E6-31A4-4004-BBF0-DF0B51207D6E}" sibTransId="{4AE76248-B9FF-442E-AA99-E91ECAAA27E4}"/>
    <dgm:cxn modelId="{8692EC66-9432-4DF8-86FF-9F7AB3875921}" srcId="{1CE42D4F-88C8-42AE-AEFE-B6AE233BA077}" destId="{73E526E6-6193-405A-9B76-E9A5E1596235}" srcOrd="4" destOrd="0" parTransId="{C80BB666-9677-43D7-A77E-A1020EA5E9A7}" sibTransId="{BD013FA4-A8BF-449E-870D-3B1DECCF0C60}"/>
    <dgm:cxn modelId="{C38FDE79-63BB-47C4-AAE7-165CA27451FD}" type="presOf" srcId="{1CE42D4F-88C8-42AE-AEFE-B6AE233BA077}" destId="{CCFC178D-8E6D-4E10-97CA-43CB2D604601}" srcOrd="0" destOrd="0" presId="urn:microsoft.com/office/officeart/2005/8/layout/cycle3"/>
    <dgm:cxn modelId="{76D26581-A258-4333-924F-D3C93267DDB7}" srcId="{1CE42D4F-88C8-42AE-AEFE-B6AE233BA077}" destId="{54AF50C8-7930-4CFB-8506-4521B7090148}" srcOrd="5" destOrd="0" parTransId="{02AB7D1F-F82A-4AC3-BC2B-F4A32E73DC7B}" sibTransId="{7C28F92D-2BAD-40B7-89D3-2517B505DF9A}"/>
    <dgm:cxn modelId="{9E1E3E91-3542-4B4E-97FF-EC4AE31E1333}" srcId="{1CE42D4F-88C8-42AE-AEFE-B6AE233BA077}" destId="{034C3E50-B820-4898-9E13-DA2206BFE9A4}" srcOrd="3" destOrd="0" parTransId="{4B528707-5055-4AB8-A0CA-CD5ABD753DF4}" sibTransId="{3CFBB56E-4150-4207-9411-34822E2EB20F}"/>
    <dgm:cxn modelId="{41212EC8-D747-45A1-BD06-2FF9924FF4ED}" type="presOf" srcId="{575B3904-AD0D-4641-9896-A23E7DE746E7}" destId="{27C53B93-63B8-4E6A-BF9C-07F635C718F1}" srcOrd="0" destOrd="0" presId="urn:microsoft.com/office/officeart/2005/8/layout/cycle3"/>
    <dgm:cxn modelId="{0679DECB-3764-4A70-B9F2-AB25B3FF70A2}" type="presOf" srcId="{54AF50C8-7930-4CFB-8506-4521B7090148}" destId="{94A84EEA-590F-47A5-A7B5-0F6FA151CE0C}" srcOrd="0" destOrd="0" presId="urn:microsoft.com/office/officeart/2005/8/layout/cycle3"/>
    <dgm:cxn modelId="{DC64E5CE-82D1-4B61-85D1-DD1EAD33BB83}" type="presOf" srcId="{4AE76248-B9FF-442E-AA99-E91ECAAA27E4}" destId="{48DFCE6A-F2B5-46AD-BAAD-133374AA2D4E}" srcOrd="0" destOrd="0" presId="urn:microsoft.com/office/officeart/2005/8/layout/cycle3"/>
    <dgm:cxn modelId="{35C282D7-341D-46DE-900B-02700A76CA66}" srcId="{1CE42D4F-88C8-42AE-AEFE-B6AE233BA077}" destId="{027A4298-3AE9-458E-B779-1A610FD6028B}" srcOrd="2" destOrd="0" parTransId="{65485F6C-107A-4BBD-98AA-8E337F564AAB}" sibTransId="{6A252E7D-CF67-4E28-AD71-2D4E71F5C684}"/>
    <dgm:cxn modelId="{E3C22DDC-7AA9-476E-B3D3-7802461F3088}" type="presOf" srcId="{73E526E6-6193-405A-9B76-E9A5E1596235}" destId="{D6420BC0-444B-4C8A-979B-1B4D37C4703D}" srcOrd="0" destOrd="0" presId="urn:microsoft.com/office/officeart/2005/8/layout/cycle3"/>
    <dgm:cxn modelId="{3FBE06E7-6DB7-438D-84A2-1DDFCC3794EC}" type="presOf" srcId="{034C3E50-B820-4898-9E13-DA2206BFE9A4}" destId="{EEA9CAED-7B1D-4CA1-8230-FAA959FF7DF6}" srcOrd="0" destOrd="0" presId="urn:microsoft.com/office/officeart/2005/8/layout/cycle3"/>
    <dgm:cxn modelId="{DAAEDFFB-5545-4FB4-AFA7-59984F2598B2}" srcId="{1CE42D4F-88C8-42AE-AEFE-B6AE233BA077}" destId="{8E471848-DF90-4C1E-AECF-95AB80A58FBE}" srcOrd="1" destOrd="0" parTransId="{3851DB2E-68D1-48F0-BF68-751AEB5BCE77}" sibTransId="{CD4F9F08-3C04-4906-9770-49B161A58BF9}"/>
    <dgm:cxn modelId="{9C65C5C0-63CE-4FE0-9CB5-A0F8DE505C5A}" type="presParOf" srcId="{CCFC178D-8E6D-4E10-97CA-43CB2D604601}" destId="{3DF96A64-E719-459C-833B-1A1B06F563C1}" srcOrd="0" destOrd="0" presId="urn:microsoft.com/office/officeart/2005/8/layout/cycle3"/>
    <dgm:cxn modelId="{2980E51F-D718-42A0-BC4A-3FA63DD7FE26}" type="presParOf" srcId="{3DF96A64-E719-459C-833B-1A1B06F563C1}" destId="{27C53B93-63B8-4E6A-BF9C-07F635C718F1}" srcOrd="0" destOrd="0" presId="urn:microsoft.com/office/officeart/2005/8/layout/cycle3"/>
    <dgm:cxn modelId="{D88BE370-8B35-4CBF-B87D-9A474BBAA6F0}" type="presParOf" srcId="{3DF96A64-E719-459C-833B-1A1B06F563C1}" destId="{48DFCE6A-F2B5-46AD-BAAD-133374AA2D4E}" srcOrd="1" destOrd="0" presId="urn:microsoft.com/office/officeart/2005/8/layout/cycle3"/>
    <dgm:cxn modelId="{EA6308B0-0CD1-4533-B61E-437A0F28787E}" type="presParOf" srcId="{3DF96A64-E719-459C-833B-1A1B06F563C1}" destId="{45505EFE-3583-4EDC-9361-25A99DC41007}" srcOrd="2" destOrd="0" presId="urn:microsoft.com/office/officeart/2005/8/layout/cycle3"/>
    <dgm:cxn modelId="{56C4A12D-AF0D-4CC1-B196-06E65D06A582}" type="presParOf" srcId="{3DF96A64-E719-459C-833B-1A1B06F563C1}" destId="{BBA2AB95-C5E2-4848-8667-536387027971}" srcOrd="3" destOrd="0" presId="urn:microsoft.com/office/officeart/2005/8/layout/cycle3"/>
    <dgm:cxn modelId="{F11D9CFA-9F62-40DA-B0AA-476A1A94A9ED}" type="presParOf" srcId="{3DF96A64-E719-459C-833B-1A1B06F563C1}" destId="{EEA9CAED-7B1D-4CA1-8230-FAA959FF7DF6}" srcOrd="4" destOrd="0" presId="urn:microsoft.com/office/officeart/2005/8/layout/cycle3"/>
    <dgm:cxn modelId="{7DF14DCA-420E-4E75-8BE4-C16CDCB69F79}" type="presParOf" srcId="{3DF96A64-E719-459C-833B-1A1B06F563C1}" destId="{D6420BC0-444B-4C8A-979B-1B4D37C4703D}" srcOrd="5" destOrd="0" presId="urn:microsoft.com/office/officeart/2005/8/layout/cycle3"/>
    <dgm:cxn modelId="{3A8F0E0D-A795-4261-907B-F24D4F45CB7B}" type="presParOf" srcId="{3DF96A64-E719-459C-833B-1A1B06F563C1}" destId="{94A84EEA-590F-47A5-A7B5-0F6FA151CE0C}"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401CE-B17F-2043-8DFD-A988580F7159}"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it-IT"/>
        </a:p>
      </dgm:t>
    </dgm:pt>
    <dgm:pt modelId="{446E5F11-4F4B-B24A-B2C0-2A534CCDFE46}">
      <dgm:prSet phldrT="[Testo]" custT="1"/>
      <dgm:spPr/>
      <dgm:t>
        <a:bodyPr/>
        <a:lstStyle/>
        <a:p>
          <a:r>
            <a:rPr lang="it-IT" sz="2000" b="1" kern="1200" dirty="0">
              <a:solidFill>
                <a:srgbClr val="48AEE2"/>
              </a:solidFill>
              <a:latin typeface="Open Sans" panose="020B0606030504020204"/>
              <a:ea typeface="SimSun" panose="02010600030101010101" pitchFamily="2" charset="-122"/>
              <a:cs typeface="Arial Narrow" panose="020B0606020202030204" pitchFamily="34" charset="0"/>
            </a:rPr>
            <a:t>passivo</a:t>
          </a:r>
        </a:p>
      </dgm:t>
    </dgm:pt>
    <dgm:pt modelId="{DADC6ECE-073B-B14D-953B-41A74CA50191}" type="parTrans" cxnId="{AC66096D-5C5E-494A-8FB1-40B714CA3F53}">
      <dgm:prSet/>
      <dgm:spPr/>
      <dgm:t>
        <a:bodyPr/>
        <a:lstStyle/>
        <a:p>
          <a:endParaRPr lang="it-IT"/>
        </a:p>
      </dgm:t>
    </dgm:pt>
    <dgm:pt modelId="{FBDE5096-F8CB-2841-B429-CCE54E198674}" type="sibTrans" cxnId="{AC66096D-5C5E-494A-8FB1-40B714CA3F53}">
      <dgm:prSet/>
      <dgm:spPr/>
      <dgm:t>
        <a:bodyPr/>
        <a:lstStyle/>
        <a:p>
          <a:endParaRPr lang="it-IT"/>
        </a:p>
      </dgm:t>
    </dgm:pt>
    <dgm:pt modelId="{575C0699-BA0A-2D4B-9BF4-7522E4CD91F2}">
      <dgm:prSet phldrT="[Testo]" custT="1"/>
      <dgm:spPr/>
      <dgm:t>
        <a:bodyPr/>
        <a:lstStyle/>
        <a:p>
          <a:r>
            <a:rPr lang="it-IT" sz="2000" b="1" kern="1200" dirty="0">
              <a:solidFill>
                <a:srgbClr val="48AEE2"/>
              </a:solidFill>
              <a:latin typeface="Open Sans" panose="020B0606030504020204"/>
              <a:ea typeface="SimSun" panose="02010600030101010101" pitchFamily="2" charset="-122"/>
              <a:cs typeface="Arial Narrow" panose="020B0606020202030204" pitchFamily="34" charset="0"/>
            </a:rPr>
            <a:t>selettivo</a:t>
          </a:r>
        </a:p>
      </dgm:t>
    </dgm:pt>
    <dgm:pt modelId="{034598A3-4C4C-0C47-B95A-15628BFFE6D0}" type="parTrans" cxnId="{13F2614E-74CE-8A40-A266-A3A457A6D27A}">
      <dgm:prSet/>
      <dgm:spPr/>
      <dgm:t>
        <a:bodyPr/>
        <a:lstStyle/>
        <a:p>
          <a:endParaRPr lang="it-IT"/>
        </a:p>
      </dgm:t>
    </dgm:pt>
    <dgm:pt modelId="{8FD6105A-9679-7A45-B1E1-52B1AC957C81}" type="sibTrans" cxnId="{13F2614E-74CE-8A40-A266-A3A457A6D27A}">
      <dgm:prSet/>
      <dgm:spPr/>
      <dgm:t>
        <a:bodyPr/>
        <a:lstStyle/>
        <a:p>
          <a:endParaRPr lang="it-IT"/>
        </a:p>
      </dgm:t>
    </dgm:pt>
    <dgm:pt modelId="{B5512F1F-32D3-7645-AE50-CC167B40B965}">
      <dgm:prSet phldrT="[Testo]" custT="1"/>
      <dgm:spPr/>
      <dgm:t>
        <a:bodyPr/>
        <a:lstStyle/>
        <a:p>
          <a:r>
            <a:rPr lang="it-IT" sz="2000" b="1" kern="1200" dirty="0">
              <a:solidFill>
                <a:srgbClr val="48AEE2"/>
              </a:solidFill>
              <a:latin typeface="Open Sans" panose="020B0606030504020204"/>
              <a:ea typeface="SimSun" panose="02010600030101010101" pitchFamily="2" charset="-122"/>
              <a:cs typeface="Arial Narrow" panose="020B0606020202030204" pitchFamily="34" charset="0"/>
            </a:rPr>
            <a:t>attivo</a:t>
          </a:r>
        </a:p>
      </dgm:t>
    </dgm:pt>
    <dgm:pt modelId="{CFDBDABA-311C-9C43-AC37-3F4BD53FBD65}" type="parTrans" cxnId="{17037668-FAD7-E145-AFF1-50F4B72594A2}">
      <dgm:prSet/>
      <dgm:spPr/>
      <dgm:t>
        <a:bodyPr/>
        <a:lstStyle/>
        <a:p>
          <a:endParaRPr lang="it-IT"/>
        </a:p>
      </dgm:t>
    </dgm:pt>
    <dgm:pt modelId="{0A143AAE-3948-3142-A8BD-9029A2B567B0}" type="sibTrans" cxnId="{17037668-FAD7-E145-AFF1-50F4B72594A2}">
      <dgm:prSet/>
      <dgm:spPr/>
      <dgm:t>
        <a:bodyPr/>
        <a:lstStyle/>
        <a:p>
          <a:endParaRPr lang="it-IT"/>
        </a:p>
      </dgm:t>
    </dgm:pt>
    <dgm:pt modelId="{12D2E1F4-B65F-C44A-AAB0-48F26D32728E}">
      <dgm:prSet phldrT="[Testo]"/>
      <dgm:spPr/>
      <dgm:t>
        <a:bodyPr/>
        <a:lstStyle/>
        <a:p>
          <a:endParaRPr lang="it-IT" dirty="0"/>
        </a:p>
      </dgm:t>
    </dgm:pt>
    <dgm:pt modelId="{02BE2C41-C3FF-9A4C-97C2-E110838DD1A6}" type="parTrans" cxnId="{9B7BCAE6-66B0-2747-ACBD-8A4262F32137}">
      <dgm:prSet/>
      <dgm:spPr/>
      <dgm:t>
        <a:bodyPr/>
        <a:lstStyle/>
        <a:p>
          <a:endParaRPr lang="it-IT"/>
        </a:p>
      </dgm:t>
    </dgm:pt>
    <dgm:pt modelId="{06E939B5-45F2-4A44-B34A-16A63A4F01ED}" type="sibTrans" cxnId="{9B7BCAE6-66B0-2747-ACBD-8A4262F32137}">
      <dgm:prSet/>
      <dgm:spPr/>
      <dgm:t>
        <a:bodyPr/>
        <a:lstStyle/>
        <a:p>
          <a:endParaRPr lang="it-IT"/>
        </a:p>
      </dgm:t>
    </dgm:pt>
    <dgm:pt modelId="{4046CA44-E609-B642-89A6-77CA04BECABE}" type="pres">
      <dgm:prSet presAssocID="{7D2401CE-B17F-2043-8DFD-A988580F7159}" presName="Name0" presStyleCnt="0">
        <dgm:presLayoutVars>
          <dgm:chMax val="7"/>
          <dgm:chPref val="7"/>
          <dgm:dir/>
          <dgm:animOne val="branch"/>
          <dgm:animLvl val="lvl"/>
        </dgm:presLayoutVars>
      </dgm:prSet>
      <dgm:spPr/>
    </dgm:pt>
    <dgm:pt modelId="{D1C7837A-7380-B24B-AE8C-5231530F0479}" type="pres">
      <dgm:prSet presAssocID="{446E5F11-4F4B-B24A-B2C0-2A534CCDFE46}" presName="composite" presStyleCnt="0"/>
      <dgm:spPr/>
    </dgm:pt>
    <dgm:pt modelId="{2D427F01-5FE5-C64C-B7D2-29021D651707}" type="pres">
      <dgm:prSet presAssocID="{446E5F11-4F4B-B24A-B2C0-2A534CCDFE46}" presName="BackAccent" presStyleLbl="bgShp" presStyleIdx="0" presStyleCnt="3"/>
      <dgm:spPr/>
    </dgm:pt>
    <dgm:pt modelId="{412506A8-3130-A249-A59B-CA9D5DC4B493}" type="pres">
      <dgm:prSet presAssocID="{446E5F11-4F4B-B24A-B2C0-2A534CCDFE46}" presName="Accent" presStyleLbl="alignNode1" presStyleIdx="0" presStyleCnt="3"/>
      <dgm:spPr/>
    </dgm:pt>
    <dgm:pt modelId="{91A18430-FC19-3F46-8E34-3E5AFE96F206}" type="pres">
      <dgm:prSet presAssocID="{446E5F11-4F4B-B24A-B2C0-2A534CCDFE46}" presName="Child" presStyleLbl="revTx" presStyleIdx="0" presStyleCnt="4">
        <dgm:presLayoutVars>
          <dgm:chMax val="0"/>
          <dgm:chPref val="0"/>
          <dgm:bulletEnabled val="1"/>
        </dgm:presLayoutVars>
      </dgm:prSet>
      <dgm:spPr/>
    </dgm:pt>
    <dgm:pt modelId="{60F6E8EA-095B-184C-A488-656B557572C3}" type="pres">
      <dgm:prSet presAssocID="{446E5F11-4F4B-B24A-B2C0-2A534CCDFE46}" presName="Parent" presStyleLbl="revTx" presStyleIdx="1" presStyleCnt="4">
        <dgm:presLayoutVars>
          <dgm:chMax val="1"/>
          <dgm:chPref val="1"/>
          <dgm:bulletEnabled val="1"/>
        </dgm:presLayoutVars>
      </dgm:prSet>
      <dgm:spPr/>
    </dgm:pt>
    <dgm:pt modelId="{7268136A-4200-FA4A-84C9-755D6A3A602A}" type="pres">
      <dgm:prSet presAssocID="{FBDE5096-F8CB-2841-B429-CCE54E198674}" presName="sibTrans" presStyleCnt="0"/>
      <dgm:spPr/>
    </dgm:pt>
    <dgm:pt modelId="{14D57A21-54B0-5A43-AC71-72A4F5A59EA3}" type="pres">
      <dgm:prSet presAssocID="{575C0699-BA0A-2D4B-9BF4-7522E4CD91F2}" presName="composite" presStyleCnt="0"/>
      <dgm:spPr/>
    </dgm:pt>
    <dgm:pt modelId="{9BF17E74-433C-F942-9804-DF08D08579A3}" type="pres">
      <dgm:prSet presAssocID="{575C0699-BA0A-2D4B-9BF4-7522E4CD91F2}" presName="BackAccent" presStyleLbl="bgShp" presStyleIdx="1" presStyleCnt="3"/>
      <dgm:spPr/>
    </dgm:pt>
    <dgm:pt modelId="{9F223032-65BB-7047-AF5A-3E9A9310D72F}" type="pres">
      <dgm:prSet presAssocID="{575C0699-BA0A-2D4B-9BF4-7522E4CD91F2}" presName="Accent" presStyleLbl="alignNode1" presStyleIdx="1" presStyleCnt="3"/>
      <dgm:spPr/>
    </dgm:pt>
    <dgm:pt modelId="{310BCD0A-0018-0146-8885-A7C7C46146C7}" type="pres">
      <dgm:prSet presAssocID="{575C0699-BA0A-2D4B-9BF4-7522E4CD91F2}" presName="Child" presStyleLbl="revTx" presStyleIdx="1" presStyleCnt="4">
        <dgm:presLayoutVars>
          <dgm:chMax val="0"/>
          <dgm:chPref val="0"/>
          <dgm:bulletEnabled val="1"/>
        </dgm:presLayoutVars>
      </dgm:prSet>
      <dgm:spPr/>
    </dgm:pt>
    <dgm:pt modelId="{C345D024-CF6D-984A-BD40-A7B45FF66E59}" type="pres">
      <dgm:prSet presAssocID="{575C0699-BA0A-2D4B-9BF4-7522E4CD91F2}" presName="Parent" presStyleLbl="revTx" presStyleIdx="2" presStyleCnt="4">
        <dgm:presLayoutVars>
          <dgm:chMax val="1"/>
          <dgm:chPref val="1"/>
          <dgm:bulletEnabled val="1"/>
        </dgm:presLayoutVars>
      </dgm:prSet>
      <dgm:spPr/>
    </dgm:pt>
    <dgm:pt modelId="{9688394E-2D9F-BA48-96C3-236D9A1BAFB6}" type="pres">
      <dgm:prSet presAssocID="{8FD6105A-9679-7A45-B1E1-52B1AC957C81}" presName="sibTrans" presStyleCnt="0"/>
      <dgm:spPr/>
    </dgm:pt>
    <dgm:pt modelId="{12C1A84C-3251-E548-991F-B676D1CD436D}" type="pres">
      <dgm:prSet presAssocID="{B5512F1F-32D3-7645-AE50-CC167B40B965}" presName="composite" presStyleCnt="0"/>
      <dgm:spPr/>
    </dgm:pt>
    <dgm:pt modelId="{AB71CDB5-267F-4946-BF1D-4F0DD4897ABD}" type="pres">
      <dgm:prSet presAssocID="{B5512F1F-32D3-7645-AE50-CC167B40B965}" presName="BackAccent" presStyleLbl="bgShp" presStyleIdx="2" presStyleCnt="3"/>
      <dgm:spPr/>
    </dgm:pt>
    <dgm:pt modelId="{14E5DD98-C447-D345-88EF-56FF8A60C0BB}" type="pres">
      <dgm:prSet presAssocID="{B5512F1F-32D3-7645-AE50-CC167B40B965}" presName="Accent" presStyleLbl="alignNode1" presStyleIdx="2" presStyleCnt="3"/>
      <dgm:spPr/>
    </dgm:pt>
    <dgm:pt modelId="{F68BAA4B-9144-1E49-9C52-456D0E348EDA}" type="pres">
      <dgm:prSet presAssocID="{B5512F1F-32D3-7645-AE50-CC167B40B965}" presName="Child" presStyleLbl="revTx" presStyleIdx="2" presStyleCnt="4">
        <dgm:presLayoutVars>
          <dgm:chMax val="0"/>
          <dgm:chPref val="0"/>
          <dgm:bulletEnabled val="1"/>
        </dgm:presLayoutVars>
      </dgm:prSet>
      <dgm:spPr/>
    </dgm:pt>
    <dgm:pt modelId="{F1F65391-90C5-FD4F-9EE4-C72E3578788C}" type="pres">
      <dgm:prSet presAssocID="{B5512F1F-32D3-7645-AE50-CC167B40B965}" presName="Parent" presStyleLbl="revTx" presStyleIdx="3" presStyleCnt="4">
        <dgm:presLayoutVars>
          <dgm:chMax val="1"/>
          <dgm:chPref val="1"/>
          <dgm:bulletEnabled val="1"/>
        </dgm:presLayoutVars>
      </dgm:prSet>
      <dgm:spPr/>
    </dgm:pt>
  </dgm:ptLst>
  <dgm:cxnLst>
    <dgm:cxn modelId="{EFE0192E-282C-234C-B156-B55167588C59}" type="presOf" srcId="{12D2E1F4-B65F-C44A-AAB0-48F26D32728E}" destId="{91A18430-FC19-3F46-8E34-3E5AFE96F206}" srcOrd="0" destOrd="0" presId="urn:microsoft.com/office/officeart/2008/layout/IncreasingCircleProcess"/>
    <dgm:cxn modelId="{1D782666-56F6-7743-B720-E34B2AB83E93}" type="presOf" srcId="{B5512F1F-32D3-7645-AE50-CC167B40B965}" destId="{F1F65391-90C5-FD4F-9EE4-C72E3578788C}" srcOrd="0" destOrd="0" presId="urn:microsoft.com/office/officeart/2008/layout/IncreasingCircleProcess"/>
    <dgm:cxn modelId="{17037668-FAD7-E145-AFF1-50F4B72594A2}" srcId="{7D2401CE-B17F-2043-8DFD-A988580F7159}" destId="{B5512F1F-32D3-7645-AE50-CC167B40B965}" srcOrd="2" destOrd="0" parTransId="{CFDBDABA-311C-9C43-AC37-3F4BD53FBD65}" sibTransId="{0A143AAE-3948-3142-A8BD-9029A2B567B0}"/>
    <dgm:cxn modelId="{AC66096D-5C5E-494A-8FB1-40B714CA3F53}" srcId="{7D2401CE-B17F-2043-8DFD-A988580F7159}" destId="{446E5F11-4F4B-B24A-B2C0-2A534CCDFE46}" srcOrd="0" destOrd="0" parTransId="{DADC6ECE-073B-B14D-953B-41A74CA50191}" sibTransId="{FBDE5096-F8CB-2841-B429-CCE54E198674}"/>
    <dgm:cxn modelId="{13F2614E-74CE-8A40-A266-A3A457A6D27A}" srcId="{7D2401CE-B17F-2043-8DFD-A988580F7159}" destId="{575C0699-BA0A-2D4B-9BF4-7522E4CD91F2}" srcOrd="1" destOrd="0" parTransId="{034598A3-4C4C-0C47-B95A-15628BFFE6D0}" sibTransId="{8FD6105A-9679-7A45-B1E1-52B1AC957C81}"/>
    <dgm:cxn modelId="{A9E7FEA2-6FC4-C949-B74E-264C1BB57F7E}" type="presOf" srcId="{446E5F11-4F4B-B24A-B2C0-2A534CCDFE46}" destId="{60F6E8EA-095B-184C-A488-656B557572C3}" srcOrd="0" destOrd="0" presId="urn:microsoft.com/office/officeart/2008/layout/IncreasingCircleProcess"/>
    <dgm:cxn modelId="{AF2025BA-8BAE-774E-B759-1BEAA215A7EF}" type="presOf" srcId="{7D2401CE-B17F-2043-8DFD-A988580F7159}" destId="{4046CA44-E609-B642-89A6-77CA04BECABE}" srcOrd="0" destOrd="0" presId="urn:microsoft.com/office/officeart/2008/layout/IncreasingCircleProcess"/>
    <dgm:cxn modelId="{9B7BCAE6-66B0-2747-ACBD-8A4262F32137}" srcId="{446E5F11-4F4B-B24A-B2C0-2A534CCDFE46}" destId="{12D2E1F4-B65F-C44A-AAB0-48F26D32728E}" srcOrd="0" destOrd="0" parTransId="{02BE2C41-C3FF-9A4C-97C2-E110838DD1A6}" sibTransId="{06E939B5-45F2-4A44-B34A-16A63A4F01ED}"/>
    <dgm:cxn modelId="{2E11BFFE-0AF9-2A4D-9B0A-DB056BAD5A3C}" type="presOf" srcId="{575C0699-BA0A-2D4B-9BF4-7522E4CD91F2}" destId="{C345D024-CF6D-984A-BD40-A7B45FF66E59}" srcOrd="0" destOrd="0" presId="urn:microsoft.com/office/officeart/2008/layout/IncreasingCircleProcess"/>
    <dgm:cxn modelId="{05AA5DDE-CEBB-604B-B0BE-7ABE43084634}" type="presParOf" srcId="{4046CA44-E609-B642-89A6-77CA04BECABE}" destId="{D1C7837A-7380-B24B-AE8C-5231530F0479}" srcOrd="0" destOrd="0" presId="urn:microsoft.com/office/officeart/2008/layout/IncreasingCircleProcess"/>
    <dgm:cxn modelId="{ABA94690-C15D-B041-AB72-B4967192207A}" type="presParOf" srcId="{D1C7837A-7380-B24B-AE8C-5231530F0479}" destId="{2D427F01-5FE5-C64C-B7D2-29021D651707}" srcOrd="0" destOrd="0" presId="urn:microsoft.com/office/officeart/2008/layout/IncreasingCircleProcess"/>
    <dgm:cxn modelId="{BEF9A73C-82F2-2C48-9BA5-F11EBAD9C3CE}" type="presParOf" srcId="{D1C7837A-7380-B24B-AE8C-5231530F0479}" destId="{412506A8-3130-A249-A59B-CA9D5DC4B493}" srcOrd="1" destOrd="0" presId="urn:microsoft.com/office/officeart/2008/layout/IncreasingCircleProcess"/>
    <dgm:cxn modelId="{AE5CCB77-C27A-B94E-98B3-40C10C55C07F}" type="presParOf" srcId="{D1C7837A-7380-B24B-AE8C-5231530F0479}" destId="{91A18430-FC19-3F46-8E34-3E5AFE96F206}" srcOrd="2" destOrd="0" presId="urn:microsoft.com/office/officeart/2008/layout/IncreasingCircleProcess"/>
    <dgm:cxn modelId="{F17F6187-34E9-6A4B-AEAA-EFD23D743378}" type="presParOf" srcId="{D1C7837A-7380-B24B-AE8C-5231530F0479}" destId="{60F6E8EA-095B-184C-A488-656B557572C3}" srcOrd="3" destOrd="0" presId="urn:microsoft.com/office/officeart/2008/layout/IncreasingCircleProcess"/>
    <dgm:cxn modelId="{637ACED3-3DFE-E641-9284-10CABF2EC114}" type="presParOf" srcId="{4046CA44-E609-B642-89A6-77CA04BECABE}" destId="{7268136A-4200-FA4A-84C9-755D6A3A602A}" srcOrd="1" destOrd="0" presId="urn:microsoft.com/office/officeart/2008/layout/IncreasingCircleProcess"/>
    <dgm:cxn modelId="{FB9D8828-FA4D-C644-B899-1D37FBC6D151}" type="presParOf" srcId="{4046CA44-E609-B642-89A6-77CA04BECABE}" destId="{14D57A21-54B0-5A43-AC71-72A4F5A59EA3}" srcOrd="2" destOrd="0" presId="urn:microsoft.com/office/officeart/2008/layout/IncreasingCircleProcess"/>
    <dgm:cxn modelId="{65340566-66FE-EF4D-B0B6-D10674C2366C}" type="presParOf" srcId="{14D57A21-54B0-5A43-AC71-72A4F5A59EA3}" destId="{9BF17E74-433C-F942-9804-DF08D08579A3}" srcOrd="0" destOrd="0" presId="urn:microsoft.com/office/officeart/2008/layout/IncreasingCircleProcess"/>
    <dgm:cxn modelId="{0274CB18-C9D4-674D-B61B-4DBB0F816C5A}" type="presParOf" srcId="{14D57A21-54B0-5A43-AC71-72A4F5A59EA3}" destId="{9F223032-65BB-7047-AF5A-3E9A9310D72F}" srcOrd="1" destOrd="0" presId="urn:microsoft.com/office/officeart/2008/layout/IncreasingCircleProcess"/>
    <dgm:cxn modelId="{863FC266-8C2D-6842-8642-8B90DFB28CD5}" type="presParOf" srcId="{14D57A21-54B0-5A43-AC71-72A4F5A59EA3}" destId="{310BCD0A-0018-0146-8885-A7C7C46146C7}" srcOrd="2" destOrd="0" presId="urn:microsoft.com/office/officeart/2008/layout/IncreasingCircleProcess"/>
    <dgm:cxn modelId="{B4B4021B-D27D-3240-8EEF-3A3E439E927A}" type="presParOf" srcId="{14D57A21-54B0-5A43-AC71-72A4F5A59EA3}" destId="{C345D024-CF6D-984A-BD40-A7B45FF66E59}" srcOrd="3" destOrd="0" presId="urn:microsoft.com/office/officeart/2008/layout/IncreasingCircleProcess"/>
    <dgm:cxn modelId="{E1E57DD9-1558-A241-A773-7E17D9788024}" type="presParOf" srcId="{4046CA44-E609-B642-89A6-77CA04BECABE}" destId="{9688394E-2D9F-BA48-96C3-236D9A1BAFB6}" srcOrd="3" destOrd="0" presId="urn:microsoft.com/office/officeart/2008/layout/IncreasingCircleProcess"/>
    <dgm:cxn modelId="{2CFB4546-1E9A-F44C-B3E0-3F18FA689DC0}" type="presParOf" srcId="{4046CA44-E609-B642-89A6-77CA04BECABE}" destId="{12C1A84C-3251-E548-991F-B676D1CD436D}" srcOrd="4" destOrd="0" presId="urn:microsoft.com/office/officeart/2008/layout/IncreasingCircleProcess"/>
    <dgm:cxn modelId="{F3FCF42B-4690-BB45-B831-ED8AF7D1B3F1}" type="presParOf" srcId="{12C1A84C-3251-E548-991F-B676D1CD436D}" destId="{AB71CDB5-267F-4946-BF1D-4F0DD4897ABD}" srcOrd="0" destOrd="0" presId="urn:microsoft.com/office/officeart/2008/layout/IncreasingCircleProcess"/>
    <dgm:cxn modelId="{E2291ACC-2B4C-3442-BF9A-CEF44AC313EB}" type="presParOf" srcId="{12C1A84C-3251-E548-991F-B676D1CD436D}" destId="{14E5DD98-C447-D345-88EF-56FF8A60C0BB}" srcOrd="1" destOrd="0" presId="urn:microsoft.com/office/officeart/2008/layout/IncreasingCircleProcess"/>
    <dgm:cxn modelId="{92128062-3E76-8C41-B9E6-62DE6C3001DC}" type="presParOf" srcId="{12C1A84C-3251-E548-991F-B676D1CD436D}" destId="{F68BAA4B-9144-1E49-9C52-456D0E348EDA}" srcOrd="2" destOrd="0" presId="urn:microsoft.com/office/officeart/2008/layout/IncreasingCircleProcess"/>
    <dgm:cxn modelId="{13F6DA41-65E4-D349-967B-2DD0F82E2CAE}" type="presParOf" srcId="{12C1A84C-3251-E548-991F-B676D1CD436D}" destId="{F1F65391-90C5-FD4F-9EE4-C72E3578788C}"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FCE6A-F2B5-46AD-BAAD-133374AA2D4E}">
      <dsp:nvSpPr>
        <dsp:cNvPr id="0" name=""/>
        <dsp:cNvSpPr/>
      </dsp:nvSpPr>
      <dsp:spPr>
        <a:xfrm>
          <a:off x="2007492" y="-96165"/>
          <a:ext cx="5856112" cy="5856112"/>
        </a:xfrm>
        <a:prstGeom prst="circularArrow">
          <a:avLst>
            <a:gd name="adj1" fmla="val 5544"/>
            <a:gd name="adj2" fmla="val 330680"/>
            <a:gd name="adj3" fmla="val 14737563"/>
            <a:gd name="adj4" fmla="val 16824301"/>
            <a:gd name="adj5" fmla="val 5757"/>
          </a:avLst>
        </a:prstGeom>
        <a:solidFill>
          <a:srgbClr val="FFFFDD"/>
        </a:solidFill>
        <a:ln>
          <a:noFill/>
        </a:ln>
        <a:effectLst/>
      </dsp:spPr>
      <dsp:style>
        <a:lnRef idx="0">
          <a:scrgbClr r="0" g="0" b="0"/>
        </a:lnRef>
        <a:fillRef idx="1">
          <a:scrgbClr r="0" g="0" b="0"/>
        </a:fillRef>
        <a:effectRef idx="0">
          <a:scrgbClr r="0" g="0" b="0"/>
        </a:effectRef>
        <a:fontRef idx="minor"/>
      </dsp:style>
    </dsp:sp>
    <dsp:sp modelId="{27C53B93-63B8-4E6A-BF9C-07F635C718F1}">
      <dsp:nvSpPr>
        <dsp:cNvPr id="0" name=""/>
        <dsp:cNvSpPr/>
      </dsp:nvSpPr>
      <dsp:spPr>
        <a:xfrm>
          <a:off x="4168796" y="1971"/>
          <a:ext cx="1533503" cy="697027"/>
        </a:xfrm>
        <a:prstGeom prst="roundRect">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CONSAPEVOLEZZA </a:t>
          </a:r>
          <a:br>
            <a:rPr lang="it-IT" sz="1300" b="1" kern="1200" dirty="0">
              <a:solidFill>
                <a:srgbClr val="376092"/>
              </a:solidFill>
            </a:rPr>
          </a:br>
          <a:r>
            <a:rPr lang="it-IT" sz="1300" b="1" kern="1200" dirty="0">
              <a:solidFill>
                <a:srgbClr val="376092"/>
              </a:solidFill>
            </a:rPr>
            <a:t>DI SÉ</a:t>
          </a:r>
        </a:p>
      </dsp:txBody>
      <dsp:txXfrm>
        <a:off x="4202822" y="35997"/>
        <a:ext cx="1465451" cy="628975"/>
      </dsp:txXfrm>
    </dsp:sp>
    <dsp:sp modelId="{45505EFE-3583-4EDC-9361-25A99DC41007}">
      <dsp:nvSpPr>
        <dsp:cNvPr id="0" name=""/>
        <dsp:cNvSpPr/>
      </dsp:nvSpPr>
      <dsp:spPr>
        <a:xfrm>
          <a:off x="6157172" y="455767"/>
          <a:ext cx="1394055" cy="697027"/>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GESTIONE DELLE EMOZIONI</a:t>
          </a:r>
        </a:p>
      </dsp:txBody>
      <dsp:txXfrm>
        <a:off x="6191198" y="489793"/>
        <a:ext cx="1326003" cy="628975"/>
      </dsp:txXfrm>
    </dsp:sp>
    <dsp:sp modelId="{BBA2AB95-C5E2-4848-8667-536387027971}">
      <dsp:nvSpPr>
        <dsp:cNvPr id="0" name=""/>
        <dsp:cNvSpPr/>
      </dsp:nvSpPr>
      <dsp:spPr>
        <a:xfrm>
          <a:off x="6550081" y="1727539"/>
          <a:ext cx="1394055" cy="697027"/>
        </a:xfrm>
        <a:prstGeom prst="round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a:solidFill>
                <a:srgbClr val="376092"/>
              </a:solidFill>
            </a:rPr>
            <a:t>GESTIONE DELLO STRESS</a:t>
          </a:r>
          <a:endParaRPr lang="it-IT" sz="1300" b="1" kern="1200" dirty="0">
            <a:solidFill>
              <a:srgbClr val="376092"/>
            </a:solidFill>
          </a:endParaRPr>
        </a:p>
      </dsp:txBody>
      <dsp:txXfrm>
        <a:off x="6584107" y="1761565"/>
        <a:ext cx="1326003" cy="628975"/>
      </dsp:txXfrm>
    </dsp:sp>
    <dsp:sp modelId="{EEA9CAED-7B1D-4CA1-8230-FAA959FF7DF6}">
      <dsp:nvSpPr>
        <dsp:cNvPr id="0" name=""/>
        <dsp:cNvSpPr/>
      </dsp:nvSpPr>
      <dsp:spPr>
        <a:xfrm>
          <a:off x="6550081" y="3270940"/>
          <a:ext cx="1394055" cy="697027"/>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EMPATIA</a:t>
          </a:r>
        </a:p>
      </dsp:txBody>
      <dsp:txXfrm>
        <a:off x="6584107" y="3304966"/>
        <a:ext cx="1326003" cy="628975"/>
      </dsp:txXfrm>
    </dsp:sp>
    <dsp:sp modelId="{D6420BC0-444B-4C8A-979B-1B4D37C4703D}">
      <dsp:nvSpPr>
        <dsp:cNvPr id="0" name=""/>
        <dsp:cNvSpPr/>
      </dsp:nvSpPr>
      <dsp:spPr>
        <a:xfrm>
          <a:off x="5899952" y="4329548"/>
          <a:ext cx="1394055" cy="697027"/>
        </a:xfrm>
        <a:prstGeom prst="roundRect">
          <a:avLst/>
        </a:prstGeom>
        <a:solidFill>
          <a:srgbClr val="66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COMUNICAZIONE EFFICACE</a:t>
          </a:r>
        </a:p>
      </dsp:txBody>
      <dsp:txXfrm>
        <a:off x="5933978" y="4363574"/>
        <a:ext cx="1326003" cy="628975"/>
      </dsp:txXfrm>
    </dsp:sp>
    <dsp:sp modelId="{94A84EEA-590F-47A5-A7B5-0F6FA151CE0C}">
      <dsp:nvSpPr>
        <dsp:cNvPr id="0" name=""/>
        <dsp:cNvSpPr/>
      </dsp:nvSpPr>
      <dsp:spPr>
        <a:xfrm>
          <a:off x="4402224" y="4958925"/>
          <a:ext cx="1394055" cy="697027"/>
        </a:xfrm>
        <a:prstGeom prst="roundRect">
          <a:avLst/>
        </a:prstGeom>
        <a:solidFill>
          <a:schemeClr val="accent4">
            <a:hueOff val="5444940"/>
            <a:satOff val="-22654"/>
            <a:lumOff val="5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RELAZIONI EFFICACI</a:t>
          </a:r>
        </a:p>
      </dsp:txBody>
      <dsp:txXfrm>
        <a:off x="4436250" y="4992951"/>
        <a:ext cx="1326003" cy="628975"/>
      </dsp:txXfrm>
    </dsp:sp>
    <dsp:sp modelId="{195857A1-6FDB-4E4B-A15C-8EBC9D0D34DD}">
      <dsp:nvSpPr>
        <dsp:cNvPr id="0" name=""/>
        <dsp:cNvSpPr/>
      </dsp:nvSpPr>
      <dsp:spPr>
        <a:xfrm>
          <a:off x="2443621" y="4194108"/>
          <a:ext cx="1394055" cy="697027"/>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PENSIERO CREATIVO</a:t>
          </a:r>
        </a:p>
      </dsp:txBody>
      <dsp:txXfrm>
        <a:off x="2477647" y="4228134"/>
        <a:ext cx="1326003" cy="628975"/>
      </dsp:txXfrm>
    </dsp:sp>
    <dsp:sp modelId="{096D2F03-3E38-4204-8EBE-FA1B6EC19E67}">
      <dsp:nvSpPr>
        <dsp:cNvPr id="0" name=""/>
        <dsp:cNvSpPr/>
      </dsp:nvSpPr>
      <dsp:spPr>
        <a:xfrm>
          <a:off x="1799992" y="3029653"/>
          <a:ext cx="1394055" cy="697027"/>
        </a:xfrm>
        <a:prstGeom prst="roundRect">
          <a:avLst/>
        </a:prstGeom>
        <a:solidFill>
          <a:schemeClr val="accent4">
            <a:hueOff val="7622915"/>
            <a:satOff val="-31715"/>
            <a:lumOff val="7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PENSIERO CRITICO</a:t>
          </a:r>
        </a:p>
      </dsp:txBody>
      <dsp:txXfrm>
        <a:off x="1834018" y="3063679"/>
        <a:ext cx="1326003" cy="628975"/>
      </dsp:txXfrm>
    </dsp:sp>
    <dsp:sp modelId="{D8CF4545-5656-40D6-B1BC-D9064F392681}">
      <dsp:nvSpPr>
        <dsp:cNvPr id="0" name=""/>
        <dsp:cNvSpPr/>
      </dsp:nvSpPr>
      <dsp:spPr>
        <a:xfrm>
          <a:off x="1799980" y="1727539"/>
          <a:ext cx="1394055" cy="697027"/>
        </a:xfrm>
        <a:prstGeom prst="roundRect">
          <a:avLst/>
        </a:prstGeom>
        <a:solidFill>
          <a:schemeClr val="accent4">
            <a:hueOff val="8711903"/>
            <a:satOff val="-36246"/>
            <a:lumOff val="85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PRENDERE DECISIONI</a:t>
          </a:r>
        </a:p>
      </dsp:txBody>
      <dsp:txXfrm>
        <a:off x="1834006" y="1761565"/>
        <a:ext cx="1326003" cy="628975"/>
      </dsp:txXfrm>
    </dsp:sp>
    <dsp:sp modelId="{F3D3FD4B-D50A-44B5-B681-E6212B7ADEB3}">
      <dsp:nvSpPr>
        <dsp:cNvPr id="0" name=""/>
        <dsp:cNvSpPr/>
      </dsp:nvSpPr>
      <dsp:spPr>
        <a:xfrm>
          <a:off x="2491258" y="631275"/>
          <a:ext cx="1394055" cy="697027"/>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PROBLEM SOLVING</a:t>
          </a:r>
        </a:p>
      </dsp:txBody>
      <dsp:txXfrm>
        <a:off x="2525284" y="665301"/>
        <a:ext cx="1326003" cy="628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FCE6A-F2B5-46AD-BAAD-133374AA2D4E}">
      <dsp:nvSpPr>
        <dsp:cNvPr id="0" name=""/>
        <dsp:cNvSpPr/>
      </dsp:nvSpPr>
      <dsp:spPr>
        <a:xfrm>
          <a:off x="2007492" y="-96165"/>
          <a:ext cx="5856112" cy="5856112"/>
        </a:xfrm>
        <a:prstGeom prst="circularArrow">
          <a:avLst>
            <a:gd name="adj1" fmla="val 5544"/>
            <a:gd name="adj2" fmla="val 330680"/>
            <a:gd name="adj3" fmla="val 14737563"/>
            <a:gd name="adj4" fmla="val 16824301"/>
            <a:gd name="adj5" fmla="val 5757"/>
          </a:avLst>
        </a:prstGeom>
        <a:solidFill>
          <a:srgbClr val="FFFFDD"/>
        </a:solidFill>
        <a:ln>
          <a:noFill/>
        </a:ln>
        <a:effectLst/>
      </dsp:spPr>
      <dsp:style>
        <a:lnRef idx="0">
          <a:scrgbClr r="0" g="0" b="0"/>
        </a:lnRef>
        <a:fillRef idx="1">
          <a:scrgbClr r="0" g="0" b="0"/>
        </a:fillRef>
        <a:effectRef idx="0">
          <a:scrgbClr r="0" g="0" b="0"/>
        </a:effectRef>
        <a:fontRef idx="minor"/>
      </dsp:style>
    </dsp:sp>
    <dsp:sp modelId="{27C53B93-63B8-4E6A-BF9C-07F635C718F1}">
      <dsp:nvSpPr>
        <dsp:cNvPr id="0" name=""/>
        <dsp:cNvSpPr/>
      </dsp:nvSpPr>
      <dsp:spPr>
        <a:xfrm>
          <a:off x="4168796" y="1971"/>
          <a:ext cx="1533503" cy="697027"/>
        </a:xfrm>
        <a:prstGeom prst="roundRect">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CONSAPEVOLEZZA </a:t>
          </a:r>
          <a:br>
            <a:rPr lang="it-IT" sz="1300" b="1" kern="1200" dirty="0">
              <a:solidFill>
                <a:srgbClr val="376092"/>
              </a:solidFill>
            </a:rPr>
          </a:br>
          <a:r>
            <a:rPr lang="it-IT" sz="1300" b="1" kern="1200" dirty="0">
              <a:solidFill>
                <a:srgbClr val="376092"/>
              </a:solidFill>
            </a:rPr>
            <a:t>DI SÉ</a:t>
          </a:r>
        </a:p>
      </dsp:txBody>
      <dsp:txXfrm>
        <a:off x="4202822" y="35997"/>
        <a:ext cx="1465451" cy="628975"/>
      </dsp:txXfrm>
    </dsp:sp>
    <dsp:sp modelId="{45505EFE-3583-4EDC-9361-25A99DC41007}">
      <dsp:nvSpPr>
        <dsp:cNvPr id="0" name=""/>
        <dsp:cNvSpPr/>
      </dsp:nvSpPr>
      <dsp:spPr>
        <a:xfrm>
          <a:off x="6157172" y="455767"/>
          <a:ext cx="1394055" cy="697027"/>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GESTIONE DELLE EMOZIONI</a:t>
          </a:r>
        </a:p>
      </dsp:txBody>
      <dsp:txXfrm>
        <a:off x="6191198" y="489793"/>
        <a:ext cx="1326003" cy="628975"/>
      </dsp:txXfrm>
    </dsp:sp>
    <dsp:sp modelId="{BBA2AB95-C5E2-4848-8667-536387027971}">
      <dsp:nvSpPr>
        <dsp:cNvPr id="0" name=""/>
        <dsp:cNvSpPr/>
      </dsp:nvSpPr>
      <dsp:spPr>
        <a:xfrm>
          <a:off x="6550081" y="1727539"/>
          <a:ext cx="1394055" cy="697027"/>
        </a:xfrm>
        <a:prstGeom prst="round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a:solidFill>
                <a:srgbClr val="376092"/>
              </a:solidFill>
            </a:rPr>
            <a:t>GESTIONE DELLO STRESS</a:t>
          </a:r>
          <a:endParaRPr lang="it-IT" sz="1300" b="1" kern="1200" dirty="0">
            <a:solidFill>
              <a:srgbClr val="376092"/>
            </a:solidFill>
          </a:endParaRPr>
        </a:p>
      </dsp:txBody>
      <dsp:txXfrm>
        <a:off x="6584107" y="1761565"/>
        <a:ext cx="1326003" cy="628975"/>
      </dsp:txXfrm>
    </dsp:sp>
    <dsp:sp modelId="{EEA9CAED-7B1D-4CA1-8230-FAA959FF7DF6}">
      <dsp:nvSpPr>
        <dsp:cNvPr id="0" name=""/>
        <dsp:cNvSpPr/>
      </dsp:nvSpPr>
      <dsp:spPr>
        <a:xfrm>
          <a:off x="6550081" y="3270940"/>
          <a:ext cx="1394055" cy="697027"/>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EMPATIA</a:t>
          </a:r>
        </a:p>
      </dsp:txBody>
      <dsp:txXfrm>
        <a:off x="6584107" y="3304966"/>
        <a:ext cx="1326003" cy="628975"/>
      </dsp:txXfrm>
    </dsp:sp>
    <dsp:sp modelId="{D6420BC0-444B-4C8A-979B-1B4D37C4703D}">
      <dsp:nvSpPr>
        <dsp:cNvPr id="0" name=""/>
        <dsp:cNvSpPr/>
      </dsp:nvSpPr>
      <dsp:spPr>
        <a:xfrm>
          <a:off x="5899952" y="4329548"/>
          <a:ext cx="1394055" cy="697027"/>
        </a:xfrm>
        <a:prstGeom prst="roundRect">
          <a:avLst/>
        </a:prstGeom>
        <a:solidFill>
          <a:srgbClr val="66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COMUNICAZIONE EFFICACE</a:t>
          </a:r>
        </a:p>
      </dsp:txBody>
      <dsp:txXfrm>
        <a:off x="5933978" y="4363574"/>
        <a:ext cx="1326003" cy="628975"/>
      </dsp:txXfrm>
    </dsp:sp>
    <dsp:sp modelId="{94A84EEA-590F-47A5-A7B5-0F6FA151CE0C}">
      <dsp:nvSpPr>
        <dsp:cNvPr id="0" name=""/>
        <dsp:cNvSpPr/>
      </dsp:nvSpPr>
      <dsp:spPr>
        <a:xfrm>
          <a:off x="4402224" y="4958925"/>
          <a:ext cx="1394055" cy="697027"/>
        </a:xfrm>
        <a:prstGeom prst="roundRect">
          <a:avLst/>
        </a:prstGeom>
        <a:solidFill>
          <a:schemeClr val="accent4">
            <a:hueOff val="5444940"/>
            <a:satOff val="-22654"/>
            <a:lumOff val="5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RELAZIONI EFFICACI</a:t>
          </a:r>
        </a:p>
      </dsp:txBody>
      <dsp:txXfrm>
        <a:off x="4436250" y="4992951"/>
        <a:ext cx="1326003" cy="628975"/>
      </dsp:txXfrm>
    </dsp:sp>
    <dsp:sp modelId="{195857A1-6FDB-4E4B-A15C-8EBC9D0D34DD}">
      <dsp:nvSpPr>
        <dsp:cNvPr id="0" name=""/>
        <dsp:cNvSpPr/>
      </dsp:nvSpPr>
      <dsp:spPr>
        <a:xfrm>
          <a:off x="2443621" y="4194108"/>
          <a:ext cx="1394055" cy="697027"/>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PENSIERO CREATIVO</a:t>
          </a:r>
        </a:p>
      </dsp:txBody>
      <dsp:txXfrm>
        <a:off x="2477647" y="4228134"/>
        <a:ext cx="1326003" cy="628975"/>
      </dsp:txXfrm>
    </dsp:sp>
    <dsp:sp modelId="{096D2F03-3E38-4204-8EBE-FA1B6EC19E67}">
      <dsp:nvSpPr>
        <dsp:cNvPr id="0" name=""/>
        <dsp:cNvSpPr/>
      </dsp:nvSpPr>
      <dsp:spPr>
        <a:xfrm>
          <a:off x="1799992" y="3029653"/>
          <a:ext cx="1394055" cy="697027"/>
        </a:xfrm>
        <a:prstGeom prst="roundRect">
          <a:avLst/>
        </a:prstGeom>
        <a:solidFill>
          <a:schemeClr val="accent4">
            <a:hueOff val="7622915"/>
            <a:satOff val="-31715"/>
            <a:lumOff val="7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PENSIERO CRITICO</a:t>
          </a:r>
        </a:p>
      </dsp:txBody>
      <dsp:txXfrm>
        <a:off x="1834018" y="3063679"/>
        <a:ext cx="1326003" cy="628975"/>
      </dsp:txXfrm>
    </dsp:sp>
    <dsp:sp modelId="{D8CF4545-5656-40D6-B1BC-D9064F392681}">
      <dsp:nvSpPr>
        <dsp:cNvPr id="0" name=""/>
        <dsp:cNvSpPr/>
      </dsp:nvSpPr>
      <dsp:spPr>
        <a:xfrm>
          <a:off x="1799980" y="1727539"/>
          <a:ext cx="1394055" cy="697027"/>
        </a:xfrm>
        <a:prstGeom prst="roundRect">
          <a:avLst/>
        </a:prstGeom>
        <a:solidFill>
          <a:schemeClr val="accent4">
            <a:hueOff val="8711903"/>
            <a:satOff val="-36246"/>
            <a:lumOff val="85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PRENDERE DECISIONI</a:t>
          </a:r>
        </a:p>
      </dsp:txBody>
      <dsp:txXfrm>
        <a:off x="1834006" y="1761565"/>
        <a:ext cx="1326003" cy="628975"/>
      </dsp:txXfrm>
    </dsp:sp>
    <dsp:sp modelId="{F3D3FD4B-D50A-44B5-B681-E6212B7ADEB3}">
      <dsp:nvSpPr>
        <dsp:cNvPr id="0" name=""/>
        <dsp:cNvSpPr/>
      </dsp:nvSpPr>
      <dsp:spPr>
        <a:xfrm>
          <a:off x="2491258" y="631275"/>
          <a:ext cx="1394055" cy="697027"/>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PROBLEM SOLVING</a:t>
          </a:r>
        </a:p>
      </dsp:txBody>
      <dsp:txXfrm>
        <a:off x="2525284" y="665301"/>
        <a:ext cx="1326003" cy="628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FCE6A-F2B5-46AD-BAAD-133374AA2D4E}">
      <dsp:nvSpPr>
        <dsp:cNvPr id="0" name=""/>
        <dsp:cNvSpPr/>
      </dsp:nvSpPr>
      <dsp:spPr>
        <a:xfrm>
          <a:off x="1394169" y="-88089"/>
          <a:ext cx="4033232" cy="4033232"/>
        </a:xfrm>
        <a:prstGeom prst="circularArrow">
          <a:avLst>
            <a:gd name="adj1" fmla="val 5274"/>
            <a:gd name="adj2" fmla="val 312630"/>
            <a:gd name="adj3" fmla="val 14078447"/>
            <a:gd name="adj4" fmla="val 17215160"/>
            <a:gd name="adj5" fmla="val 5477"/>
          </a:avLst>
        </a:prstGeom>
        <a:solidFill>
          <a:srgbClr val="FFFFDD"/>
        </a:solidFill>
        <a:ln>
          <a:noFill/>
        </a:ln>
        <a:effectLst/>
      </dsp:spPr>
      <dsp:style>
        <a:lnRef idx="0">
          <a:scrgbClr r="0" g="0" b="0"/>
        </a:lnRef>
        <a:fillRef idx="1">
          <a:scrgbClr r="0" g="0" b="0"/>
        </a:fillRef>
        <a:effectRef idx="0">
          <a:scrgbClr r="0" g="0" b="0"/>
        </a:effectRef>
        <a:fontRef idx="minor"/>
      </dsp:style>
    </dsp:sp>
    <dsp:sp modelId="{27C53B93-63B8-4E6A-BF9C-07F635C718F1}">
      <dsp:nvSpPr>
        <dsp:cNvPr id="0" name=""/>
        <dsp:cNvSpPr/>
      </dsp:nvSpPr>
      <dsp:spPr>
        <a:xfrm>
          <a:off x="2518700" y="3088"/>
          <a:ext cx="1662286" cy="755564"/>
        </a:xfrm>
        <a:prstGeom prst="roundRect">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CONSAPEVOLEZZA </a:t>
          </a:r>
          <a:br>
            <a:rPr lang="it-IT" sz="1300" b="1" kern="1200" dirty="0">
              <a:solidFill>
                <a:srgbClr val="376092"/>
              </a:solidFill>
            </a:rPr>
          </a:br>
          <a:r>
            <a:rPr lang="it-IT" sz="1300" b="1" kern="1200" dirty="0">
              <a:solidFill>
                <a:srgbClr val="376092"/>
              </a:solidFill>
            </a:rPr>
            <a:t>DI SÉ</a:t>
          </a:r>
        </a:p>
      </dsp:txBody>
      <dsp:txXfrm>
        <a:off x="2555584" y="39972"/>
        <a:ext cx="1588518" cy="681796"/>
      </dsp:txXfrm>
    </dsp:sp>
    <dsp:sp modelId="{45505EFE-3583-4EDC-9361-25A99DC41007}">
      <dsp:nvSpPr>
        <dsp:cNvPr id="0" name=""/>
        <dsp:cNvSpPr/>
      </dsp:nvSpPr>
      <dsp:spPr>
        <a:xfrm>
          <a:off x="4230489" y="928100"/>
          <a:ext cx="1511128" cy="755564"/>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GESTIONE DELLE EMOZIONI</a:t>
          </a:r>
        </a:p>
      </dsp:txBody>
      <dsp:txXfrm>
        <a:off x="4267373" y="964984"/>
        <a:ext cx="1437360" cy="681796"/>
      </dsp:txXfrm>
    </dsp:sp>
    <dsp:sp modelId="{BBA2AB95-C5E2-4848-8667-536387027971}">
      <dsp:nvSpPr>
        <dsp:cNvPr id="0" name=""/>
        <dsp:cNvSpPr/>
      </dsp:nvSpPr>
      <dsp:spPr>
        <a:xfrm>
          <a:off x="4381723" y="2186821"/>
          <a:ext cx="1511128" cy="755564"/>
        </a:xfrm>
        <a:prstGeom prst="round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a:solidFill>
                <a:srgbClr val="376092"/>
              </a:solidFill>
            </a:rPr>
            <a:t>GESTIONE DELLO STRESS</a:t>
          </a:r>
          <a:endParaRPr lang="it-IT" sz="1300" b="1" kern="1200" dirty="0">
            <a:solidFill>
              <a:srgbClr val="376092"/>
            </a:solidFill>
          </a:endParaRPr>
        </a:p>
      </dsp:txBody>
      <dsp:txXfrm>
        <a:off x="4418607" y="2223705"/>
        <a:ext cx="1437360" cy="681796"/>
      </dsp:txXfrm>
    </dsp:sp>
    <dsp:sp modelId="{EEA9CAED-7B1D-4CA1-8230-FAA959FF7DF6}">
      <dsp:nvSpPr>
        <dsp:cNvPr id="0" name=""/>
        <dsp:cNvSpPr/>
      </dsp:nvSpPr>
      <dsp:spPr>
        <a:xfrm>
          <a:off x="2510735" y="3275680"/>
          <a:ext cx="1511128" cy="755564"/>
        </a:xfrm>
        <a:prstGeom prst="roundRect">
          <a:avLst/>
        </a:prstGeom>
        <a:solidFill>
          <a:srgbClr val="67EF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EMPATIA</a:t>
          </a:r>
        </a:p>
      </dsp:txBody>
      <dsp:txXfrm>
        <a:off x="2547619" y="3312564"/>
        <a:ext cx="1437360" cy="681796"/>
      </dsp:txXfrm>
    </dsp:sp>
    <dsp:sp modelId="{D6420BC0-444B-4C8A-979B-1B4D37C4703D}">
      <dsp:nvSpPr>
        <dsp:cNvPr id="0" name=""/>
        <dsp:cNvSpPr/>
      </dsp:nvSpPr>
      <dsp:spPr>
        <a:xfrm>
          <a:off x="1043037" y="2303415"/>
          <a:ext cx="1511128" cy="755564"/>
        </a:xfrm>
        <a:prstGeom prst="roundRect">
          <a:avLst/>
        </a:prstGeom>
        <a:solidFill>
          <a:srgbClr val="66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COMUNICAZIONE EFFICACE</a:t>
          </a:r>
        </a:p>
      </dsp:txBody>
      <dsp:txXfrm>
        <a:off x="1079921" y="2340299"/>
        <a:ext cx="1437360" cy="681796"/>
      </dsp:txXfrm>
    </dsp:sp>
    <dsp:sp modelId="{94A84EEA-590F-47A5-A7B5-0F6FA151CE0C}">
      <dsp:nvSpPr>
        <dsp:cNvPr id="0" name=""/>
        <dsp:cNvSpPr/>
      </dsp:nvSpPr>
      <dsp:spPr>
        <a:xfrm>
          <a:off x="1015684" y="1039907"/>
          <a:ext cx="1511128" cy="755564"/>
        </a:xfrm>
        <a:prstGeom prst="roundRect">
          <a:avLst/>
        </a:prstGeom>
        <a:solidFill>
          <a:srgbClr val="35E5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RELAZIONI </a:t>
          </a:r>
          <a:br>
            <a:rPr lang="it-IT" sz="1300" b="1" kern="1200" dirty="0">
              <a:solidFill>
                <a:srgbClr val="376092"/>
              </a:solidFill>
            </a:rPr>
          </a:br>
          <a:r>
            <a:rPr lang="it-IT" sz="1300" b="1" kern="1200" dirty="0">
              <a:solidFill>
                <a:srgbClr val="376092"/>
              </a:solidFill>
            </a:rPr>
            <a:t>EFFICACI</a:t>
          </a:r>
        </a:p>
      </dsp:txBody>
      <dsp:txXfrm>
        <a:off x="1052568" y="1076791"/>
        <a:ext cx="1437360" cy="681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27F01-5FE5-C64C-B7D2-29021D651707}">
      <dsp:nvSpPr>
        <dsp:cNvPr id="0" name=""/>
        <dsp:cNvSpPr/>
      </dsp:nvSpPr>
      <dsp:spPr>
        <a:xfrm>
          <a:off x="4644" y="0"/>
          <a:ext cx="703158" cy="70315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2506A8-3130-A249-A59B-CA9D5DC4B493}">
      <dsp:nvSpPr>
        <dsp:cNvPr id="0" name=""/>
        <dsp:cNvSpPr/>
      </dsp:nvSpPr>
      <dsp:spPr>
        <a:xfrm>
          <a:off x="74960" y="70315"/>
          <a:ext cx="562526" cy="562526"/>
        </a:xfrm>
        <a:prstGeom prst="chord">
          <a:avLst>
            <a:gd name="adj1" fmla="val 1168272"/>
            <a:gd name="adj2" fmla="val 963172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A18430-FC19-3F46-8E34-3E5AFE96F206}">
      <dsp:nvSpPr>
        <dsp:cNvPr id="0" name=""/>
        <dsp:cNvSpPr/>
      </dsp:nvSpPr>
      <dsp:spPr>
        <a:xfrm>
          <a:off x="854293" y="703158"/>
          <a:ext cx="2080176" cy="2959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165100" rIns="165100" bIns="165100" numCol="1" spcCol="1270" anchor="t" anchorCtr="0">
          <a:noAutofit/>
        </a:bodyPr>
        <a:lstStyle/>
        <a:p>
          <a:pPr marL="0" lvl="0" indent="0" algn="l" defTabSz="2889250">
            <a:lnSpc>
              <a:spcPct val="90000"/>
            </a:lnSpc>
            <a:spcBef>
              <a:spcPct val="0"/>
            </a:spcBef>
            <a:spcAft>
              <a:spcPct val="35000"/>
            </a:spcAft>
            <a:buNone/>
          </a:pPr>
          <a:endParaRPr lang="it-IT" sz="6500" kern="1200" dirty="0"/>
        </a:p>
      </dsp:txBody>
      <dsp:txXfrm>
        <a:off x="854293" y="703158"/>
        <a:ext cx="2080176" cy="2959123"/>
      </dsp:txXfrm>
    </dsp:sp>
    <dsp:sp modelId="{60F6E8EA-095B-184C-A488-656B557572C3}">
      <dsp:nvSpPr>
        <dsp:cNvPr id="0" name=""/>
        <dsp:cNvSpPr/>
      </dsp:nvSpPr>
      <dsp:spPr>
        <a:xfrm>
          <a:off x="854293" y="0"/>
          <a:ext cx="2080176" cy="70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b" anchorCtr="0">
          <a:noAutofit/>
        </a:bodyPr>
        <a:lstStyle/>
        <a:p>
          <a:pPr marL="0" lvl="0" indent="0" algn="l" defTabSz="889000">
            <a:lnSpc>
              <a:spcPct val="90000"/>
            </a:lnSpc>
            <a:spcBef>
              <a:spcPct val="0"/>
            </a:spcBef>
            <a:spcAft>
              <a:spcPct val="35000"/>
            </a:spcAft>
            <a:buNone/>
          </a:pPr>
          <a:r>
            <a:rPr lang="it-IT" sz="2000" b="1" kern="1200" dirty="0">
              <a:solidFill>
                <a:srgbClr val="48AEE2"/>
              </a:solidFill>
              <a:latin typeface="Open Sans" panose="020B0606030504020204"/>
              <a:ea typeface="SimSun" panose="02010600030101010101" pitchFamily="2" charset="-122"/>
              <a:cs typeface="Arial Narrow" panose="020B0606020202030204" pitchFamily="34" charset="0"/>
            </a:rPr>
            <a:t>passivo</a:t>
          </a:r>
        </a:p>
      </dsp:txBody>
      <dsp:txXfrm>
        <a:off x="854293" y="0"/>
        <a:ext cx="2080176" cy="703158"/>
      </dsp:txXfrm>
    </dsp:sp>
    <dsp:sp modelId="{9BF17E74-433C-F942-9804-DF08D08579A3}">
      <dsp:nvSpPr>
        <dsp:cNvPr id="0" name=""/>
        <dsp:cNvSpPr/>
      </dsp:nvSpPr>
      <dsp:spPr>
        <a:xfrm>
          <a:off x="3080961" y="0"/>
          <a:ext cx="703158" cy="70315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23032-65BB-7047-AF5A-3E9A9310D72F}">
      <dsp:nvSpPr>
        <dsp:cNvPr id="0" name=""/>
        <dsp:cNvSpPr/>
      </dsp:nvSpPr>
      <dsp:spPr>
        <a:xfrm>
          <a:off x="3151277" y="70315"/>
          <a:ext cx="562526" cy="562526"/>
        </a:xfrm>
        <a:prstGeom prst="chord">
          <a:avLst>
            <a:gd name="adj1" fmla="val 20431728"/>
            <a:gd name="adj2" fmla="val 1196827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45D024-CF6D-984A-BD40-A7B45FF66E59}">
      <dsp:nvSpPr>
        <dsp:cNvPr id="0" name=""/>
        <dsp:cNvSpPr/>
      </dsp:nvSpPr>
      <dsp:spPr>
        <a:xfrm>
          <a:off x="3930610" y="0"/>
          <a:ext cx="2080176" cy="70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b" anchorCtr="0">
          <a:noAutofit/>
        </a:bodyPr>
        <a:lstStyle/>
        <a:p>
          <a:pPr marL="0" lvl="0" indent="0" algn="l" defTabSz="889000">
            <a:lnSpc>
              <a:spcPct val="90000"/>
            </a:lnSpc>
            <a:spcBef>
              <a:spcPct val="0"/>
            </a:spcBef>
            <a:spcAft>
              <a:spcPct val="35000"/>
            </a:spcAft>
            <a:buNone/>
          </a:pPr>
          <a:r>
            <a:rPr lang="it-IT" sz="2000" b="1" kern="1200" dirty="0">
              <a:solidFill>
                <a:srgbClr val="48AEE2"/>
              </a:solidFill>
              <a:latin typeface="Open Sans" panose="020B0606030504020204"/>
              <a:ea typeface="SimSun" panose="02010600030101010101" pitchFamily="2" charset="-122"/>
              <a:cs typeface="Arial Narrow" panose="020B0606020202030204" pitchFamily="34" charset="0"/>
            </a:rPr>
            <a:t>selettivo</a:t>
          </a:r>
        </a:p>
      </dsp:txBody>
      <dsp:txXfrm>
        <a:off x="3930610" y="0"/>
        <a:ext cx="2080176" cy="703158"/>
      </dsp:txXfrm>
    </dsp:sp>
    <dsp:sp modelId="{AB71CDB5-267F-4946-BF1D-4F0DD4897ABD}">
      <dsp:nvSpPr>
        <dsp:cNvPr id="0" name=""/>
        <dsp:cNvSpPr/>
      </dsp:nvSpPr>
      <dsp:spPr>
        <a:xfrm>
          <a:off x="6157278" y="0"/>
          <a:ext cx="703158" cy="70315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E5DD98-C447-D345-88EF-56FF8A60C0BB}">
      <dsp:nvSpPr>
        <dsp:cNvPr id="0" name=""/>
        <dsp:cNvSpPr/>
      </dsp:nvSpPr>
      <dsp:spPr>
        <a:xfrm>
          <a:off x="6227593" y="70315"/>
          <a:ext cx="562526" cy="562526"/>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65391-90C5-FD4F-9EE4-C72E3578788C}">
      <dsp:nvSpPr>
        <dsp:cNvPr id="0" name=""/>
        <dsp:cNvSpPr/>
      </dsp:nvSpPr>
      <dsp:spPr>
        <a:xfrm>
          <a:off x="7006927" y="0"/>
          <a:ext cx="2080176" cy="70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b" anchorCtr="0">
          <a:noAutofit/>
        </a:bodyPr>
        <a:lstStyle/>
        <a:p>
          <a:pPr marL="0" lvl="0" indent="0" algn="l" defTabSz="889000">
            <a:lnSpc>
              <a:spcPct val="90000"/>
            </a:lnSpc>
            <a:spcBef>
              <a:spcPct val="0"/>
            </a:spcBef>
            <a:spcAft>
              <a:spcPct val="35000"/>
            </a:spcAft>
            <a:buNone/>
          </a:pPr>
          <a:r>
            <a:rPr lang="it-IT" sz="2000" b="1" kern="1200" dirty="0">
              <a:solidFill>
                <a:srgbClr val="48AEE2"/>
              </a:solidFill>
              <a:latin typeface="Open Sans" panose="020B0606030504020204"/>
              <a:ea typeface="SimSun" panose="02010600030101010101" pitchFamily="2" charset="-122"/>
              <a:cs typeface="Arial Narrow" panose="020B0606020202030204" pitchFamily="34" charset="0"/>
            </a:rPr>
            <a:t>attivo</a:t>
          </a:r>
        </a:p>
      </dsp:txBody>
      <dsp:txXfrm>
        <a:off x="7006927" y="0"/>
        <a:ext cx="2080176" cy="70315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46272-6004-9E44-B6C2-86AC179FFCA7}" type="datetimeFigureOut">
              <a:rPr lang="it-IT" smtClean="0"/>
              <a:t>15/11/2023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8C4FA-2AC8-404A-8F1F-A69B70A64ECF}" type="slidenum">
              <a:rPr lang="it-IT" smtClean="0"/>
              <a:t>‹N›</a:t>
            </a:fld>
            <a:endParaRPr lang="it-IT"/>
          </a:p>
        </p:txBody>
      </p:sp>
    </p:spTree>
    <p:extLst>
      <p:ext uri="{BB962C8B-B14F-4D97-AF65-F5344CB8AC3E}">
        <p14:creationId xmlns:p14="http://schemas.microsoft.com/office/powerpoint/2010/main" val="526012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1</a:t>
            </a:fld>
            <a:endParaRPr lang="it-IT"/>
          </a:p>
        </p:txBody>
      </p:sp>
    </p:spTree>
    <p:extLst>
      <p:ext uri="{BB962C8B-B14F-4D97-AF65-F5344CB8AC3E}">
        <p14:creationId xmlns:p14="http://schemas.microsoft.com/office/powerpoint/2010/main" val="1283438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11</a:t>
            </a:fld>
            <a:endParaRPr/>
          </a:p>
        </p:txBody>
      </p:sp>
    </p:spTree>
    <p:extLst>
      <p:ext uri="{BB962C8B-B14F-4D97-AF65-F5344CB8AC3E}">
        <p14:creationId xmlns:p14="http://schemas.microsoft.com/office/powerpoint/2010/main" val="2987218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12</a:t>
            </a:fld>
            <a:endParaRPr/>
          </a:p>
        </p:txBody>
      </p:sp>
    </p:spTree>
    <p:extLst>
      <p:ext uri="{BB962C8B-B14F-4D97-AF65-F5344CB8AC3E}">
        <p14:creationId xmlns:p14="http://schemas.microsoft.com/office/powerpoint/2010/main" val="4044350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13</a:t>
            </a:fld>
            <a:endParaRPr/>
          </a:p>
        </p:txBody>
      </p:sp>
    </p:spTree>
    <p:extLst>
      <p:ext uri="{BB962C8B-B14F-4D97-AF65-F5344CB8AC3E}">
        <p14:creationId xmlns:p14="http://schemas.microsoft.com/office/powerpoint/2010/main" val="232641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14</a:t>
            </a:fld>
            <a:endParaRPr/>
          </a:p>
        </p:txBody>
      </p:sp>
    </p:spTree>
    <p:extLst>
      <p:ext uri="{BB962C8B-B14F-4D97-AF65-F5344CB8AC3E}">
        <p14:creationId xmlns:p14="http://schemas.microsoft.com/office/powerpoint/2010/main" val="1641139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15</a:t>
            </a:fld>
            <a:endParaRPr/>
          </a:p>
        </p:txBody>
      </p:sp>
    </p:spTree>
    <p:extLst>
      <p:ext uri="{BB962C8B-B14F-4D97-AF65-F5344CB8AC3E}">
        <p14:creationId xmlns:p14="http://schemas.microsoft.com/office/powerpoint/2010/main" val="3850156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16</a:t>
            </a:fld>
            <a:endParaRPr/>
          </a:p>
        </p:txBody>
      </p:sp>
    </p:spTree>
    <p:extLst>
      <p:ext uri="{BB962C8B-B14F-4D97-AF65-F5344CB8AC3E}">
        <p14:creationId xmlns:p14="http://schemas.microsoft.com/office/powerpoint/2010/main" val="2642161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17</a:t>
            </a:fld>
            <a:endParaRPr/>
          </a:p>
        </p:txBody>
      </p:sp>
    </p:spTree>
    <p:extLst>
      <p:ext uri="{BB962C8B-B14F-4D97-AF65-F5344CB8AC3E}">
        <p14:creationId xmlns:p14="http://schemas.microsoft.com/office/powerpoint/2010/main" val="4216866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18</a:t>
            </a:fld>
            <a:endParaRPr/>
          </a:p>
        </p:txBody>
      </p:sp>
    </p:spTree>
    <p:extLst>
      <p:ext uri="{BB962C8B-B14F-4D97-AF65-F5344CB8AC3E}">
        <p14:creationId xmlns:p14="http://schemas.microsoft.com/office/powerpoint/2010/main" val="1588093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19</a:t>
            </a:fld>
            <a:endParaRPr/>
          </a:p>
        </p:txBody>
      </p:sp>
    </p:spTree>
    <p:extLst>
      <p:ext uri="{BB962C8B-B14F-4D97-AF65-F5344CB8AC3E}">
        <p14:creationId xmlns:p14="http://schemas.microsoft.com/office/powerpoint/2010/main" val="199604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20</a:t>
            </a:fld>
            <a:endParaRPr/>
          </a:p>
        </p:txBody>
      </p:sp>
    </p:spTree>
    <p:extLst>
      <p:ext uri="{BB962C8B-B14F-4D97-AF65-F5344CB8AC3E}">
        <p14:creationId xmlns:p14="http://schemas.microsoft.com/office/powerpoint/2010/main" val="199604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2</a:t>
            </a:fld>
            <a:endParaRPr lang="it-IT"/>
          </a:p>
        </p:txBody>
      </p:sp>
    </p:spTree>
    <p:extLst>
      <p:ext uri="{BB962C8B-B14F-4D97-AF65-F5344CB8AC3E}">
        <p14:creationId xmlns:p14="http://schemas.microsoft.com/office/powerpoint/2010/main" val="25410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21</a:t>
            </a:fld>
            <a:endParaRPr/>
          </a:p>
        </p:txBody>
      </p:sp>
    </p:spTree>
    <p:extLst>
      <p:ext uri="{BB962C8B-B14F-4D97-AF65-F5344CB8AC3E}">
        <p14:creationId xmlns:p14="http://schemas.microsoft.com/office/powerpoint/2010/main" val="3810900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22</a:t>
            </a:fld>
            <a:endParaRPr/>
          </a:p>
        </p:txBody>
      </p:sp>
    </p:spTree>
    <p:extLst>
      <p:ext uri="{BB962C8B-B14F-4D97-AF65-F5344CB8AC3E}">
        <p14:creationId xmlns:p14="http://schemas.microsoft.com/office/powerpoint/2010/main" val="292728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23</a:t>
            </a:fld>
            <a:endParaRPr/>
          </a:p>
        </p:txBody>
      </p:sp>
    </p:spTree>
    <p:extLst>
      <p:ext uri="{BB962C8B-B14F-4D97-AF65-F5344CB8AC3E}">
        <p14:creationId xmlns:p14="http://schemas.microsoft.com/office/powerpoint/2010/main" val="327945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24</a:t>
            </a:fld>
            <a:endParaRPr/>
          </a:p>
        </p:txBody>
      </p:sp>
    </p:spTree>
    <p:extLst>
      <p:ext uri="{BB962C8B-B14F-4D97-AF65-F5344CB8AC3E}">
        <p14:creationId xmlns:p14="http://schemas.microsoft.com/office/powerpoint/2010/main" val="799043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25</a:t>
            </a:fld>
            <a:endParaRPr/>
          </a:p>
        </p:txBody>
      </p:sp>
    </p:spTree>
    <p:extLst>
      <p:ext uri="{BB962C8B-B14F-4D97-AF65-F5344CB8AC3E}">
        <p14:creationId xmlns:p14="http://schemas.microsoft.com/office/powerpoint/2010/main" val="3873920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26</a:t>
            </a:fld>
            <a:endParaRPr/>
          </a:p>
        </p:txBody>
      </p:sp>
    </p:spTree>
    <p:extLst>
      <p:ext uri="{BB962C8B-B14F-4D97-AF65-F5344CB8AC3E}">
        <p14:creationId xmlns:p14="http://schemas.microsoft.com/office/powerpoint/2010/main" val="1507199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27</a:t>
            </a:fld>
            <a:endParaRPr/>
          </a:p>
        </p:txBody>
      </p:sp>
    </p:spTree>
    <p:extLst>
      <p:ext uri="{BB962C8B-B14F-4D97-AF65-F5344CB8AC3E}">
        <p14:creationId xmlns:p14="http://schemas.microsoft.com/office/powerpoint/2010/main" val="4127878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28</a:t>
            </a:fld>
            <a:endParaRPr/>
          </a:p>
        </p:txBody>
      </p:sp>
    </p:spTree>
    <p:extLst>
      <p:ext uri="{BB962C8B-B14F-4D97-AF65-F5344CB8AC3E}">
        <p14:creationId xmlns:p14="http://schemas.microsoft.com/office/powerpoint/2010/main" val="1753395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29</a:t>
            </a:fld>
            <a:endParaRPr/>
          </a:p>
        </p:txBody>
      </p:sp>
    </p:spTree>
    <p:extLst>
      <p:ext uri="{BB962C8B-B14F-4D97-AF65-F5344CB8AC3E}">
        <p14:creationId xmlns:p14="http://schemas.microsoft.com/office/powerpoint/2010/main" val="2927400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30</a:t>
            </a:fld>
            <a:endParaRPr/>
          </a:p>
        </p:txBody>
      </p:sp>
    </p:spTree>
    <p:extLst>
      <p:ext uri="{BB962C8B-B14F-4D97-AF65-F5344CB8AC3E}">
        <p14:creationId xmlns:p14="http://schemas.microsoft.com/office/powerpoint/2010/main" val="183119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20d4e4f60_1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1020d4e4f60_1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1020d4e4f60_1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31</a:t>
            </a:fld>
            <a:endParaRPr/>
          </a:p>
        </p:txBody>
      </p:sp>
    </p:spTree>
    <p:extLst>
      <p:ext uri="{BB962C8B-B14F-4D97-AF65-F5344CB8AC3E}">
        <p14:creationId xmlns:p14="http://schemas.microsoft.com/office/powerpoint/2010/main" val="301013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32</a:t>
            </a:fld>
            <a:endParaRPr/>
          </a:p>
        </p:txBody>
      </p:sp>
    </p:spTree>
    <p:extLst>
      <p:ext uri="{BB962C8B-B14F-4D97-AF65-F5344CB8AC3E}">
        <p14:creationId xmlns:p14="http://schemas.microsoft.com/office/powerpoint/2010/main" val="3987950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33</a:t>
            </a:fld>
            <a:endParaRPr/>
          </a:p>
        </p:txBody>
      </p:sp>
    </p:spTree>
    <p:extLst>
      <p:ext uri="{BB962C8B-B14F-4D97-AF65-F5344CB8AC3E}">
        <p14:creationId xmlns:p14="http://schemas.microsoft.com/office/powerpoint/2010/main" val="91173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34</a:t>
            </a:fld>
            <a:endParaRPr/>
          </a:p>
        </p:txBody>
      </p:sp>
    </p:spTree>
    <p:extLst>
      <p:ext uri="{BB962C8B-B14F-4D97-AF65-F5344CB8AC3E}">
        <p14:creationId xmlns:p14="http://schemas.microsoft.com/office/powerpoint/2010/main" val="618983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35</a:t>
            </a:fld>
            <a:endParaRPr/>
          </a:p>
        </p:txBody>
      </p:sp>
    </p:spTree>
    <p:extLst>
      <p:ext uri="{BB962C8B-B14F-4D97-AF65-F5344CB8AC3E}">
        <p14:creationId xmlns:p14="http://schemas.microsoft.com/office/powerpoint/2010/main" val="3931403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36</a:t>
            </a:fld>
            <a:endParaRPr/>
          </a:p>
        </p:txBody>
      </p:sp>
    </p:spTree>
    <p:extLst>
      <p:ext uri="{BB962C8B-B14F-4D97-AF65-F5344CB8AC3E}">
        <p14:creationId xmlns:p14="http://schemas.microsoft.com/office/powerpoint/2010/main" val="460145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37</a:t>
            </a:fld>
            <a:endParaRPr/>
          </a:p>
        </p:txBody>
      </p:sp>
    </p:spTree>
    <p:extLst>
      <p:ext uri="{BB962C8B-B14F-4D97-AF65-F5344CB8AC3E}">
        <p14:creationId xmlns:p14="http://schemas.microsoft.com/office/powerpoint/2010/main" val="3190083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38</a:t>
            </a:fld>
            <a:endParaRPr/>
          </a:p>
        </p:txBody>
      </p:sp>
    </p:spTree>
    <p:extLst>
      <p:ext uri="{BB962C8B-B14F-4D97-AF65-F5344CB8AC3E}">
        <p14:creationId xmlns:p14="http://schemas.microsoft.com/office/powerpoint/2010/main" val="810840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39</a:t>
            </a:fld>
            <a:endParaRPr/>
          </a:p>
        </p:txBody>
      </p:sp>
    </p:spTree>
    <p:extLst>
      <p:ext uri="{BB962C8B-B14F-4D97-AF65-F5344CB8AC3E}">
        <p14:creationId xmlns:p14="http://schemas.microsoft.com/office/powerpoint/2010/main" val="2858394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40</a:t>
            </a:fld>
            <a:endParaRPr/>
          </a:p>
        </p:txBody>
      </p:sp>
    </p:spTree>
    <p:extLst>
      <p:ext uri="{BB962C8B-B14F-4D97-AF65-F5344CB8AC3E}">
        <p14:creationId xmlns:p14="http://schemas.microsoft.com/office/powerpoint/2010/main" val="388301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20d4e4f60_1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1020d4e4f60_1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3" name="Google Shape;163;g1020d4e4f60_1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41</a:t>
            </a:fld>
            <a:endParaRPr/>
          </a:p>
        </p:txBody>
      </p:sp>
    </p:spTree>
    <p:extLst>
      <p:ext uri="{BB962C8B-B14F-4D97-AF65-F5344CB8AC3E}">
        <p14:creationId xmlns:p14="http://schemas.microsoft.com/office/powerpoint/2010/main" val="3251441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42</a:t>
            </a:fld>
            <a:endParaRPr/>
          </a:p>
        </p:txBody>
      </p:sp>
    </p:spTree>
    <p:extLst>
      <p:ext uri="{BB962C8B-B14F-4D97-AF65-F5344CB8AC3E}">
        <p14:creationId xmlns:p14="http://schemas.microsoft.com/office/powerpoint/2010/main" val="2190841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43</a:t>
            </a:fld>
            <a:endParaRPr/>
          </a:p>
        </p:txBody>
      </p:sp>
    </p:spTree>
    <p:extLst>
      <p:ext uri="{BB962C8B-B14F-4D97-AF65-F5344CB8AC3E}">
        <p14:creationId xmlns:p14="http://schemas.microsoft.com/office/powerpoint/2010/main" val="1956030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44</a:t>
            </a:fld>
            <a:endParaRPr/>
          </a:p>
        </p:txBody>
      </p:sp>
    </p:spTree>
    <p:extLst>
      <p:ext uri="{BB962C8B-B14F-4D97-AF65-F5344CB8AC3E}">
        <p14:creationId xmlns:p14="http://schemas.microsoft.com/office/powerpoint/2010/main" val="1903805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45</a:t>
            </a:fld>
            <a:endParaRPr/>
          </a:p>
        </p:txBody>
      </p:sp>
    </p:spTree>
    <p:extLst>
      <p:ext uri="{BB962C8B-B14F-4D97-AF65-F5344CB8AC3E}">
        <p14:creationId xmlns:p14="http://schemas.microsoft.com/office/powerpoint/2010/main" val="3026188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46</a:t>
            </a:fld>
            <a:endParaRPr/>
          </a:p>
        </p:txBody>
      </p:sp>
    </p:spTree>
    <p:extLst>
      <p:ext uri="{BB962C8B-B14F-4D97-AF65-F5344CB8AC3E}">
        <p14:creationId xmlns:p14="http://schemas.microsoft.com/office/powerpoint/2010/main" val="508554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47</a:t>
            </a:fld>
            <a:endParaRPr/>
          </a:p>
        </p:txBody>
      </p:sp>
    </p:spTree>
    <p:extLst>
      <p:ext uri="{BB962C8B-B14F-4D97-AF65-F5344CB8AC3E}">
        <p14:creationId xmlns:p14="http://schemas.microsoft.com/office/powerpoint/2010/main" val="2993802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48</a:t>
            </a:fld>
            <a:endParaRPr/>
          </a:p>
        </p:txBody>
      </p:sp>
    </p:spTree>
    <p:extLst>
      <p:ext uri="{BB962C8B-B14F-4D97-AF65-F5344CB8AC3E}">
        <p14:creationId xmlns:p14="http://schemas.microsoft.com/office/powerpoint/2010/main" val="2797635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49</a:t>
            </a:fld>
            <a:endParaRPr/>
          </a:p>
        </p:txBody>
      </p:sp>
    </p:spTree>
    <p:extLst>
      <p:ext uri="{BB962C8B-B14F-4D97-AF65-F5344CB8AC3E}">
        <p14:creationId xmlns:p14="http://schemas.microsoft.com/office/powerpoint/2010/main" val="4049031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50</a:t>
            </a:fld>
            <a:endParaRPr/>
          </a:p>
        </p:txBody>
      </p:sp>
    </p:spTree>
    <p:extLst>
      <p:ext uri="{BB962C8B-B14F-4D97-AF65-F5344CB8AC3E}">
        <p14:creationId xmlns:p14="http://schemas.microsoft.com/office/powerpoint/2010/main" val="2282222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5</a:t>
            </a:fld>
            <a:endParaRPr lang="it-IT"/>
          </a:p>
        </p:txBody>
      </p:sp>
    </p:spTree>
    <p:extLst>
      <p:ext uri="{BB962C8B-B14F-4D97-AF65-F5344CB8AC3E}">
        <p14:creationId xmlns:p14="http://schemas.microsoft.com/office/powerpoint/2010/main" val="308827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51</a:t>
            </a:fld>
            <a:endParaRPr/>
          </a:p>
        </p:txBody>
      </p:sp>
    </p:spTree>
    <p:extLst>
      <p:ext uri="{BB962C8B-B14F-4D97-AF65-F5344CB8AC3E}">
        <p14:creationId xmlns:p14="http://schemas.microsoft.com/office/powerpoint/2010/main" val="2449497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52</a:t>
            </a:fld>
            <a:endParaRPr/>
          </a:p>
        </p:txBody>
      </p:sp>
    </p:spTree>
    <p:extLst>
      <p:ext uri="{BB962C8B-B14F-4D97-AF65-F5344CB8AC3E}">
        <p14:creationId xmlns:p14="http://schemas.microsoft.com/office/powerpoint/2010/main" val="10777744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53</a:t>
            </a:fld>
            <a:endParaRPr/>
          </a:p>
        </p:txBody>
      </p:sp>
    </p:spTree>
    <p:extLst>
      <p:ext uri="{BB962C8B-B14F-4D97-AF65-F5344CB8AC3E}">
        <p14:creationId xmlns:p14="http://schemas.microsoft.com/office/powerpoint/2010/main" val="498273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54</a:t>
            </a:fld>
            <a:endParaRPr/>
          </a:p>
        </p:txBody>
      </p:sp>
    </p:spTree>
    <p:extLst>
      <p:ext uri="{BB962C8B-B14F-4D97-AF65-F5344CB8AC3E}">
        <p14:creationId xmlns:p14="http://schemas.microsoft.com/office/powerpoint/2010/main" val="2239647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55</a:t>
            </a:fld>
            <a:endParaRPr/>
          </a:p>
        </p:txBody>
      </p:sp>
    </p:spTree>
    <p:extLst>
      <p:ext uri="{BB962C8B-B14F-4D97-AF65-F5344CB8AC3E}">
        <p14:creationId xmlns:p14="http://schemas.microsoft.com/office/powerpoint/2010/main" val="3465551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56</a:t>
            </a:fld>
            <a:endParaRPr/>
          </a:p>
        </p:txBody>
      </p:sp>
    </p:spTree>
    <p:extLst>
      <p:ext uri="{BB962C8B-B14F-4D97-AF65-F5344CB8AC3E}">
        <p14:creationId xmlns:p14="http://schemas.microsoft.com/office/powerpoint/2010/main" val="150452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57</a:t>
            </a:fld>
            <a:endParaRPr/>
          </a:p>
        </p:txBody>
      </p:sp>
    </p:spTree>
    <p:extLst>
      <p:ext uri="{BB962C8B-B14F-4D97-AF65-F5344CB8AC3E}">
        <p14:creationId xmlns:p14="http://schemas.microsoft.com/office/powerpoint/2010/main" val="41322617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58</a:t>
            </a:fld>
            <a:endParaRPr/>
          </a:p>
        </p:txBody>
      </p:sp>
    </p:spTree>
    <p:extLst>
      <p:ext uri="{BB962C8B-B14F-4D97-AF65-F5344CB8AC3E}">
        <p14:creationId xmlns:p14="http://schemas.microsoft.com/office/powerpoint/2010/main" val="172065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59</a:t>
            </a:fld>
            <a:endParaRPr/>
          </a:p>
        </p:txBody>
      </p:sp>
    </p:spTree>
    <p:extLst>
      <p:ext uri="{BB962C8B-B14F-4D97-AF65-F5344CB8AC3E}">
        <p14:creationId xmlns:p14="http://schemas.microsoft.com/office/powerpoint/2010/main" val="5169232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60</a:t>
            </a:fld>
            <a:endParaRPr/>
          </a:p>
        </p:txBody>
      </p:sp>
    </p:spTree>
    <p:extLst>
      <p:ext uri="{BB962C8B-B14F-4D97-AF65-F5344CB8AC3E}">
        <p14:creationId xmlns:p14="http://schemas.microsoft.com/office/powerpoint/2010/main" val="719603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7</a:t>
            </a:fld>
            <a:endParaRPr/>
          </a:p>
        </p:txBody>
      </p:sp>
    </p:spTree>
    <p:extLst>
      <p:ext uri="{BB962C8B-B14F-4D97-AF65-F5344CB8AC3E}">
        <p14:creationId xmlns:p14="http://schemas.microsoft.com/office/powerpoint/2010/main" val="2701018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61</a:t>
            </a:fld>
            <a:endParaRPr/>
          </a:p>
        </p:txBody>
      </p:sp>
    </p:spTree>
    <p:extLst>
      <p:ext uri="{BB962C8B-B14F-4D97-AF65-F5344CB8AC3E}">
        <p14:creationId xmlns:p14="http://schemas.microsoft.com/office/powerpoint/2010/main" val="17128989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62</a:t>
            </a:fld>
            <a:endParaRPr/>
          </a:p>
        </p:txBody>
      </p:sp>
    </p:spTree>
    <p:extLst>
      <p:ext uri="{BB962C8B-B14F-4D97-AF65-F5344CB8AC3E}">
        <p14:creationId xmlns:p14="http://schemas.microsoft.com/office/powerpoint/2010/main" val="21013799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63</a:t>
            </a:fld>
            <a:endParaRPr/>
          </a:p>
        </p:txBody>
      </p:sp>
    </p:spTree>
    <p:extLst>
      <p:ext uri="{BB962C8B-B14F-4D97-AF65-F5344CB8AC3E}">
        <p14:creationId xmlns:p14="http://schemas.microsoft.com/office/powerpoint/2010/main" val="564106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64</a:t>
            </a:fld>
            <a:endParaRPr/>
          </a:p>
        </p:txBody>
      </p:sp>
    </p:spTree>
    <p:extLst>
      <p:ext uri="{BB962C8B-B14F-4D97-AF65-F5344CB8AC3E}">
        <p14:creationId xmlns:p14="http://schemas.microsoft.com/office/powerpoint/2010/main" val="574249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65</a:t>
            </a:fld>
            <a:endParaRPr/>
          </a:p>
        </p:txBody>
      </p:sp>
    </p:spTree>
    <p:extLst>
      <p:ext uri="{BB962C8B-B14F-4D97-AF65-F5344CB8AC3E}">
        <p14:creationId xmlns:p14="http://schemas.microsoft.com/office/powerpoint/2010/main" val="26940651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66</a:t>
            </a:fld>
            <a:endParaRPr lang="it-IT"/>
          </a:p>
        </p:txBody>
      </p:sp>
    </p:spTree>
    <p:extLst>
      <p:ext uri="{BB962C8B-B14F-4D97-AF65-F5344CB8AC3E}">
        <p14:creationId xmlns:p14="http://schemas.microsoft.com/office/powerpoint/2010/main" val="3374958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67</a:t>
            </a:fld>
            <a:endParaRPr/>
          </a:p>
        </p:txBody>
      </p:sp>
    </p:spTree>
    <p:extLst>
      <p:ext uri="{BB962C8B-B14F-4D97-AF65-F5344CB8AC3E}">
        <p14:creationId xmlns:p14="http://schemas.microsoft.com/office/powerpoint/2010/main" val="3562131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68</a:t>
            </a:fld>
            <a:endParaRPr/>
          </a:p>
        </p:txBody>
      </p:sp>
    </p:spTree>
    <p:extLst>
      <p:ext uri="{BB962C8B-B14F-4D97-AF65-F5344CB8AC3E}">
        <p14:creationId xmlns:p14="http://schemas.microsoft.com/office/powerpoint/2010/main" val="39728013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69</a:t>
            </a:fld>
            <a:endParaRPr/>
          </a:p>
        </p:txBody>
      </p:sp>
    </p:spTree>
    <p:extLst>
      <p:ext uri="{BB962C8B-B14F-4D97-AF65-F5344CB8AC3E}">
        <p14:creationId xmlns:p14="http://schemas.microsoft.com/office/powerpoint/2010/main" val="3901124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70</a:t>
            </a:fld>
            <a:endParaRPr lang="it-IT"/>
          </a:p>
        </p:txBody>
      </p:sp>
    </p:spTree>
    <p:extLst>
      <p:ext uri="{BB962C8B-B14F-4D97-AF65-F5344CB8AC3E}">
        <p14:creationId xmlns:p14="http://schemas.microsoft.com/office/powerpoint/2010/main" val="337495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8</a:t>
            </a:fld>
            <a:endParaRPr/>
          </a:p>
        </p:txBody>
      </p:sp>
    </p:spTree>
    <p:extLst>
      <p:ext uri="{BB962C8B-B14F-4D97-AF65-F5344CB8AC3E}">
        <p14:creationId xmlns:p14="http://schemas.microsoft.com/office/powerpoint/2010/main" val="28427912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49568dc1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049568dc15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p:txBody>
      </p:sp>
      <p:sp>
        <p:nvSpPr>
          <p:cNvPr id="379" name="Google Shape;379;g1049568dc15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49568dc1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049568dc15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p:txBody>
      </p:sp>
      <p:sp>
        <p:nvSpPr>
          <p:cNvPr id="379" name="Google Shape;379;g1049568dc15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72</a:t>
            </a:fld>
            <a:endParaRPr/>
          </a:p>
        </p:txBody>
      </p:sp>
    </p:spTree>
    <p:extLst>
      <p:ext uri="{BB962C8B-B14F-4D97-AF65-F5344CB8AC3E}">
        <p14:creationId xmlns:p14="http://schemas.microsoft.com/office/powerpoint/2010/main" val="37782631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49568dc1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049568dc15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p:txBody>
      </p:sp>
      <p:sp>
        <p:nvSpPr>
          <p:cNvPr id="379" name="Google Shape;379;g1049568dc15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73</a:t>
            </a:fld>
            <a:endParaRPr/>
          </a:p>
        </p:txBody>
      </p:sp>
    </p:spTree>
    <p:extLst>
      <p:ext uri="{BB962C8B-B14F-4D97-AF65-F5344CB8AC3E}">
        <p14:creationId xmlns:p14="http://schemas.microsoft.com/office/powerpoint/2010/main" val="17926705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49568dc1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049568dc15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p:txBody>
      </p:sp>
      <p:sp>
        <p:nvSpPr>
          <p:cNvPr id="379" name="Google Shape;379;g1049568dc15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74</a:t>
            </a:fld>
            <a:endParaRPr/>
          </a:p>
        </p:txBody>
      </p:sp>
    </p:spTree>
    <p:extLst>
      <p:ext uri="{BB962C8B-B14F-4D97-AF65-F5344CB8AC3E}">
        <p14:creationId xmlns:p14="http://schemas.microsoft.com/office/powerpoint/2010/main" val="371888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a:t>
            </a:fld>
            <a:endParaRPr/>
          </a:p>
        </p:txBody>
      </p:sp>
    </p:spTree>
    <p:extLst>
      <p:ext uri="{BB962C8B-B14F-4D97-AF65-F5344CB8AC3E}">
        <p14:creationId xmlns:p14="http://schemas.microsoft.com/office/powerpoint/2010/main" val="535846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10</a:t>
            </a:fld>
            <a:endParaRPr/>
          </a:p>
        </p:txBody>
      </p:sp>
    </p:spTree>
    <p:extLst>
      <p:ext uri="{BB962C8B-B14F-4D97-AF65-F5344CB8AC3E}">
        <p14:creationId xmlns:p14="http://schemas.microsoft.com/office/powerpoint/2010/main" val="2394999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enza immagine A">
    <p:bg>
      <p:bgPr>
        <a:solidFill>
          <a:schemeClr val="accent1"/>
        </a:solidFill>
        <a:effectLst/>
      </p:bgPr>
    </p:bg>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ACA4F8B5-F0ED-1140-8029-656BDF60E8A2}"/>
              </a:ext>
            </a:extLst>
          </p:cNvPr>
          <p:cNvSpPr>
            <a:spLocks noGrp="1"/>
          </p:cNvSpPr>
          <p:nvPr>
            <p:ph type="dt" sz="half" idx="10"/>
          </p:nvPr>
        </p:nvSpPr>
        <p:spPr>
          <a:xfrm>
            <a:off x="712788" y="6052232"/>
            <a:ext cx="3023373" cy="365125"/>
          </a:xfrm>
          <a:ln>
            <a:noFill/>
          </a:ln>
        </p:spPr>
        <p:txBody>
          <a:bodyPr/>
          <a:lstStyle>
            <a:lvl1pPr>
              <a:defRPr>
                <a:solidFill>
                  <a:schemeClr val="bg1"/>
                </a:solidFill>
              </a:defRPr>
            </a:lvl1pPr>
          </a:lstStyle>
          <a:p>
            <a:r>
              <a:rPr lang="it-IT" dirty="0"/>
              <a:t>Luogo</a:t>
            </a:r>
            <a:r>
              <a:rPr lang="it-IT" dirty="0">
                <a:solidFill>
                  <a:schemeClr val="accent2"/>
                </a:solidFill>
              </a:rPr>
              <a:t> </a:t>
            </a:r>
            <a:r>
              <a:rPr lang="it-IT">
                <a:solidFill>
                  <a:schemeClr val="accent2"/>
                </a:solidFill>
              </a:rPr>
              <a:t>| </a:t>
            </a:r>
            <a:fld id="{7F9CC490-E3A4-5941-A1A7-6AB2CDB4E3B8}" type="datetime1">
              <a:rPr lang="it-IT" smtClean="0"/>
              <a:pPr/>
              <a:t>15/11/2023</a:t>
            </a:fld>
            <a:endParaRPr lang="it-IT" dirty="0"/>
          </a:p>
        </p:txBody>
      </p:sp>
      <p:sp>
        <p:nvSpPr>
          <p:cNvPr id="7" name="Segnaposto testo 10">
            <a:extLst>
              <a:ext uri="{FF2B5EF4-FFF2-40B4-BE49-F238E27FC236}">
                <a16:creationId xmlns:a16="http://schemas.microsoft.com/office/drawing/2014/main" id="{74329B8E-E634-0148-9D96-6BA9637C7CC0}"/>
              </a:ext>
            </a:extLst>
          </p:cNvPr>
          <p:cNvSpPr>
            <a:spLocks noGrp="1"/>
          </p:cNvSpPr>
          <p:nvPr>
            <p:ph type="body" sz="quarter" idx="14" hasCustomPrompt="1"/>
          </p:nvPr>
        </p:nvSpPr>
        <p:spPr>
          <a:xfrm>
            <a:off x="712788" y="4674222"/>
            <a:ext cx="8439150" cy="464400"/>
          </a:xfrm>
          <a:prstGeom prst="rect">
            <a:avLst/>
          </a:prstGeom>
        </p:spPr>
        <p:txBody>
          <a:bodyPr lIns="0" tIns="0" rIns="0" bIns="0">
            <a:noAutofit/>
          </a:bodyPr>
          <a:lstStyle>
            <a:lvl1pPr marL="0" indent="0">
              <a:lnSpc>
                <a:spcPts val="2200"/>
              </a:lnSpc>
              <a:buNone/>
              <a:defRPr sz="2000" b="0"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Titolo 1">
            <a:extLst>
              <a:ext uri="{FF2B5EF4-FFF2-40B4-BE49-F238E27FC236}">
                <a16:creationId xmlns:a16="http://schemas.microsoft.com/office/drawing/2014/main" id="{0D5C1E8C-B179-FB4E-8106-791F4BFA4F39}"/>
              </a:ext>
            </a:extLst>
          </p:cNvPr>
          <p:cNvSpPr>
            <a:spLocks noGrp="1"/>
          </p:cNvSpPr>
          <p:nvPr>
            <p:ph type="title" hasCustomPrompt="1"/>
          </p:nvPr>
        </p:nvSpPr>
        <p:spPr>
          <a:xfrm>
            <a:off x="712788" y="3211307"/>
            <a:ext cx="9955212" cy="1325563"/>
          </a:xfrm>
        </p:spPr>
        <p:txBody>
          <a:bodyPr lIns="0" tIns="0" rIns="0" bIns="0" anchor="b">
            <a:normAutofit/>
          </a:bodyPr>
          <a:lstStyle>
            <a:lvl1pPr>
              <a:defRPr sz="3000"/>
            </a:lvl1pPr>
          </a:lstStyle>
          <a:p>
            <a:r>
              <a:rPr lang="it-IT" dirty="0"/>
              <a:t>TITOLO (OPEN SANS BOLD 30)</a:t>
            </a:r>
          </a:p>
        </p:txBody>
      </p:sp>
    </p:spTree>
    <p:extLst>
      <p:ext uri="{BB962C8B-B14F-4D97-AF65-F5344CB8AC3E}">
        <p14:creationId xmlns:p14="http://schemas.microsoft.com/office/powerpoint/2010/main" val="1823399705"/>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orient="horz" pos="4020" userDrawn="1">
          <p15:clr>
            <a:srgbClr val="FBAE40"/>
          </p15:clr>
        </p15:guide>
        <p15:guide id="4" pos="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magine full page con piede">
    <p:spTree>
      <p:nvGrpSpPr>
        <p:cNvPr id="1" name=""/>
        <p:cNvGrpSpPr/>
        <p:nvPr/>
      </p:nvGrpSpPr>
      <p:grpSpPr>
        <a:xfrm>
          <a:off x="0" y="0"/>
          <a:ext cx="0" cy="0"/>
          <a:chOff x="0" y="0"/>
          <a:chExt cx="0" cy="0"/>
        </a:xfrm>
      </p:grpSpPr>
      <p:sp>
        <p:nvSpPr>
          <p:cNvPr id="14" name="Segnaposto immagine 13">
            <a:extLst>
              <a:ext uri="{FF2B5EF4-FFF2-40B4-BE49-F238E27FC236}">
                <a16:creationId xmlns:a16="http://schemas.microsoft.com/office/drawing/2014/main" id="{65248EF5-7BE0-1E4D-993A-6DAABFC4645C}"/>
              </a:ext>
            </a:extLst>
          </p:cNvPr>
          <p:cNvSpPr>
            <a:spLocks noGrp="1"/>
          </p:cNvSpPr>
          <p:nvPr>
            <p:ph type="pic" sz="quarter" idx="13" hasCustomPrompt="1"/>
          </p:nvPr>
        </p:nvSpPr>
        <p:spPr>
          <a:xfrm>
            <a:off x="-59635" y="29817"/>
            <a:ext cx="12311269" cy="6132217"/>
          </a:xfrm>
          <a:custGeom>
            <a:avLst/>
            <a:gdLst>
              <a:gd name="connsiteX0" fmla="*/ 0 w 12192000"/>
              <a:gd name="connsiteY0" fmla="*/ 0 h 6284913"/>
              <a:gd name="connsiteX1" fmla="*/ 7601669 w 12192000"/>
              <a:gd name="connsiteY1" fmla="*/ 0 h 6284913"/>
              <a:gd name="connsiteX2" fmla="*/ 10844440 w 12192000"/>
              <a:gd name="connsiteY2" fmla="*/ 866057 h 6284913"/>
              <a:gd name="connsiteX3" fmla="*/ 10844440 w 12192000"/>
              <a:gd name="connsiteY3" fmla="*/ 1341649 h 6284913"/>
              <a:gd name="connsiteX4" fmla="*/ 11425238 w 12192000"/>
              <a:gd name="connsiteY4" fmla="*/ 1341649 h 6284913"/>
              <a:gd name="connsiteX5" fmla="*/ 11425238 w 12192000"/>
              <a:gd name="connsiteY5" fmla="*/ 1021172 h 6284913"/>
              <a:gd name="connsiteX6" fmla="*/ 12192000 w 12192000"/>
              <a:gd name="connsiteY6" fmla="*/ 1225954 h 6284913"/>
              <a:gd name="connsiteX7" fmla="*/ 12192000 w 12192000"/>
              <a:gd name="connsiteY7" fmla="*/ 3429000 h 6284913"/>
              <a:gd name="connsiteX8" fmla="*/ 12192000 w 12192000"/>
              <a:gd name="connsiteY8" fmla="*/ 6284913 h 6284913"/>
              <a:gd name="connsiteX9" fmla="*/ 0 w 12192000"/>
              <a:gd name="connsiteY9" fmla="*/ 6284913 h 6284913"/>
              <a:gd name="connsiteX10" fmla="*/ 0 w 12192000"/>
              <a:gd name="connsiteY10" fmla="*/ 3429000 h 6284913"/>
              <a:gd name="connsiteX0" fmla="*/ 0 w 12192000"/>
              <a:gd name="connsiteY0" fmla="*/ 0 h 6284913"/>
              <a:gd name="connsiteX1" fmla="*/ 7601669 w 12192000"/>
              <a:gd name="connsiteY1" fmla="*/ 0 h 6284913"/>
              <a:gd name="connsiteX2" fmla="*/ 10844440 w 12192000"/>
              <a:gd name="connsiteY2" fmla="*/ 866057 h 6284913"/>
              <a:gd name="connsiteX3" fmla="*/ 10844440 w 12192000"/>
              <a:gd name="connsiteY3" fmla="*/ 1341649 h 6284913"/>
              <a:gd name="connsiteX4" fmla="*/ 11425238 w 12192000"/>
              <a:gd name="connsiteY4" fmla="*/ 1341649 h 6284913"/>
              <a:gd name="connsiteX5" fmla="*/ 11425238 w 12192000"/>
              <a:gd name="connsiteY5" fmla="*/ 1021172 h 6284913"/>
              <a:gd name="connsiteX6" fmla="*/ 12192000 w 12192000"/>
              <a:gd name="connsiteY6" fmla="*/ 1225954 h 6284913"/>
              <a:gd name="connsiteX7" fmla="*/ 12192000 w 12192000"/>
              <a:gd name="connsiteY7" fmla="*/ 3429000 h 6284913"/>
              <a:gd name="connsiteX8" fmla="*/ 12192000 w 12192000"/>
              <a:gd name="connsiteY8" fmla="*/ 6284913 h 6284913"/>
              <a:gd name="connsiteX9" fmla="*/ 0 w 12192000"/>
              <a:gd name="connsiteY9" fmla="*/ 5921843 h 6284913"/>
              <a:gd name="connsiteX10" fmla="*/ 0 w 12192000"/>
              <a:gd name="connsiteY10" fmla="*/ 3429000 h 6284913"/>
              <a:gd name="connsiteX11" fmla="*/ 0 w 12192000"/>
              <a:gd name="connsiteY11" fmla="*/ 0 h 6284913"/>
              <a:gd name="connsiteX0" fmla="*/ 0 w 12192000"/>
              <a:gd name="connsiteY0" fmla="*/ 0 h 5921843"/>
              <a:gd name="connsiteX1" fmla="*/ 7601669 w 12192000"/>
              <a:gd name="connsiteY1" fmla="*/ 0 h 5921843"/>
              <a:gd name="connsiteX2" fmla="*/ 10844440 w 12192000"/>
              <a:gd name="connsiteY2" fmla="*/ 866057 h 5921843"/>
              <a:gd name="connsiteX3" fmla="*/ 10844440 w 12192000"/>
              <a:gd name="connsiteY3" fmla="*/ 1341649 h 5921843"/>
              <a:gd name="connsiteX4" fmla="*/ 11425238 w 12192000"/>
              <a:gd name="connsiteY4" fmla="*/ 1341649 h 5921843"/>
              <a:gd name="connsiteX5" fmla="*/ 11425238 w 12192000"/>
              <a:gd name="connsiteY5" fmla="*/ 1021172 h 5921843"/>
              <a:gd name="connsiteX6" fmla="*/ 12192000 w 12192000"/>
              <a:gd name="connsiteY6" fmla="*/ 1225954 h 5921843"/>
              <a:gd name="connsiteX7" fmla="*/ 12192000 w 12192000"/>
              <a:gd name="connsiteY7" fmla="*/ 3429000 h 5921843"/>
              <a:gd name="connsiteX8" fmla="*/ 12192000 w 12192000"/>
              <a:gd name="connsiteY8" fmla="*/ 5921843 h 5921843"/>
              <a:gd name="connsiteX9" fmla="*/ 0 w 12192000"/>
              <a:gd name="connsiteY9" fmla="*/ 5921843 h 5921843"/>
              <a:gd name="connsiteX10" fmla="*/ 0 w 12192000"/>
              <a:gd name="connsiteY10" fmla="*/ 3429000 h 5921843"/>
              <a:gd name="connsiteX11" fmla="*/ 0 w 12192000"/>
              <a:gd name="connsiteY11" fmla="*/ 0 h 592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5921843">
                <a:moveTo>
                  <a:pt x="0" y="0"/>
                </a:moveTo>
                <a:lnTo>
                  <a:pt x="7601669" y="0"/>
                </a:lnTo>
                <a:lnTo>
                  <a:pt x="10844440" y="866057"/>
                </a:lnTo>
                <a:lnTo>
                  <a:pt x="10844440" y="1341649"/>
                </a:lnTo>
                <a:lnTo>
                  <a:pt x="11425238" y="1341649"/>
                </a:lnTo>
                <a:lnTo>
                  <a:pt x="11425238" y="1021172"/>
                </a:lnTo>
                <a:lnTo>
                  <a:pt x="12192000" y="1225954"/>
                </a:lnTo>
                <a:lnTo>
                  <a:pt x="12192000" y="3429000"/>
                </a:lnTo>
                <a:lnTo>
                  <a:pt x="12192000" y="5921843"/>
                </a:lnTo>
                <a:lnTo>
                  <a:pt x="0" y="5921843"/>
                </a:lnTo>
                <a:lnTo>
                  <a:pt x="0" y="3429000"/>
                </a:lnTo>
                <a:lnTo>
                  <a:pt x="0" y="0"/>
                </a:lnTo>
                <a:close/>
              </a:path>
            </a:pathLst>
          </a:custGeom>
          <a:solidFill>
            <a:schemeClr val="bg2"/>
          </a:solidFill>
        </p:spPr>
        <p:txBody>
          <a:bodyPr wrap="square" anchor="ctr">
            <a:noAutofit/>
          </a:bodyPr>
          <a:lstStyle>
            <a:lvl1pPr marL="0" indent="0" algn="ctr">
              <a:buNone/>
              <a:defRPr b="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Clicca per inserire un’immagine </a:t>
            </a:r>
            <a:r>
              <a:rPr lang="it-IT" dirty="0" err="1"/>
              <a:t>fullpage</a:t>
            </a:r>
            <a:endParaRPr lang="it-IT" dirty="0"/>
          </a:p>
        </p:txBody>
      </p:sp>
      <p:sp>
        <p:nvSpPr>
          <p:cNvPr id="8" name="Segnaposto data 3">
            <a:extLst>
              <a:ext uri="{FF2B5EF4-FFF2-40B4-BE49-F238E27FC236}">
                <a16:creationId xmlns:a16="http://schemas.microsoft.com/office/drawing/2014/main" id="{2B7C71A3-FF71-CC4D-945C-810A74FDAF7F}"/>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9" name="Segnaposto piè di pagina 4">
            <a:extLst>
              <a:ext uri="{FF2B5EF4-FFF2-40B4-BE49-F238E27FC236}">
                <a16:creationId xmlns:a16="http://schemas.microsoft.com/office/drawing/2014/main" id="{8D70CE7A-767B-184F-B509-2ACD8A3C7D5F}"/>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0" name="Segnaposto numero diapositiva 5">
            <a:extLst>
              <a:ext uri="{FF2B5EF4-FFF2-40B4-BE49-F238E27FC236}">
                <a16:creationId xmlns:a16="http://schemas.microsoft.com/office/drawing/2014/main" id="{4C64B751-81A6-714B-8A6A-63D132809F8A}"/>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2795801328"/>
      </p:ext>
    </p:extLst>
  </p:cSld>
  <p:clrMapOvr>
    <a:masterClrMapping/>
  </p:clrMapOvr>
  <p:extLst>
    <p:ext uri="{DCECCB84-F9BA-43D5-87BE-67443E8EF086}">
      <p15:sldGuideLst xmlns:p15="http://schemas.microsoft.com/office/powerpoint/2012/main">
        <p15:guide id="1" orient="horz" pos="3959" userDrawn="1">
          <p15:clr>
            <a:srgbClr val="FBAE40"/>
          </p15:clr>
        </p15:guide>
        <p15:guide id="2" orient="horz" pos="22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B052D8-F23E-4246-9C24-685C27F3D4C4}"/>
              </a:ext>
            </a:extLst>
          </p:cNvPr>
          <p:cNvSpPr>
            <a:spLocks noGrp="1"/>
          </p:cNvSpPr>
          <p:nvPr>
            <p:ph type="title" hasCustomPrompt="1"/>
          </p:nvPr>
        </p:nvSpPr>
        <p:spPr>
          <a:xfrm>
            <a:off x="766763" y="-186592"/>
            <a:ext cx="9088437" cy="1325563"/>
          </a:xfrm>
        </p:spPr>
        <p:txBody>
          <a:bodyPr/>
          <a:lstStyle/>
          <a:p>
            <a:r>
              <a:rPr lang="it-IT" dirty="0"/>
              <a:t>TITOLO (OPEN SANS BOLD 25)</a:t>
            </a:r>
          </a:p>
        </p:txBody>
      </p:sp>
      <p:sp>
        <p:nvSpPr>
          <p:cNvPr id="7" name="Segnaposto testo 10">
            <a:extLst>
              <a:ext uri="{FF2B5EF4-FFF2-40B4-BE49-F238E27FC236}">
                <a16:creationId xmlns:a16="http://schemas.microsoft.com/office/drawing/2014/main" id="{B3DB2C88-95BB-D04F-BD76-6C67A41A1BE2}"/>
              </a:ext>
            </a:extLst>
          </p:cNvPr>
          <p:cNvSpPr>
            <a:spLocks noGrp="1"/>
          </p:cNvSpPr>
          <p:nvPr>
            <p:ph type="body" sz="quarter" idx="14" hasCustomPrompt="1"/>
          </p:nvPr>
        </p:nvSpPr>
        <p:spPr>
          <a:xfrm>
            <a:off x="766763" y="1230624"/>
            <a:ext cx="9088437" cy="365125"/>
          </a:xfrm>
          <a:prstGeom prst="rect">
            <a:avLst/>
          </a:prstGeom>
        </p:spPr>
        <p:txBody>
          <a:bodyPr>
            <a:noAutofit/>
          </a:bodyPr>
          <a:lstStyle>
            <a:lvl1pPr marL="0" indent="0">
              <a:buNone/>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9" name="Segnaposto data 3">
            <a:extLst>
              <a:ext uri="{FF2B5EF4-FFF2-40B4-BE49-F238E27FC236}">
                <a16:creationId xmlns:a16="http://schemas.microsoft.com/office/drawing/2014/main" id="{0408FC63-D85B-6644-90FE-D544E91FF6C0}"/>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10" name="Segnaposto piè di pagina 4">
            <a:extLst>
              <a:ext uri="{FF2B5EF4-FFF2-40B4-BE49-F238E27FC236}">
                <a16:creationId xmlns:a16="http://schemas.microsoft.com/office/drawing/2014/main" id="{EEDCE91F-E17D-4F41-AA11-A5549B65FD1D}"/>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1" name="Segnaposto numero diapositiva 5">
            <a:extLst>
              <a:ext uri="{FF2B5EF4-FFF2-40B4-BE49-F238E27FC236}">
                <a16:creationId xmlns:a16="http://schemas.microsoft.com/office/drawing/2014/main" id="{892F6C18-BF23-4640-A363-C425A33E94FE}"/>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3774824433"/>
      </p:ext>
    </p:extLst>
  </p:cSld>
  <p:clrMapOvr>
    <a:masterClrMapping/>
  </p:clrMapOvr>
  <p:extLst>
    <p:ext uri="{DCECCB84-F9BA-43D5-87BE-67443E8EF086}">
      <p15:sldGuideLst xmlns:p15="http://schemas.microsoft.com/office/powerpoint/2012/main">
        <p15:guide id="1" orient="horz" pos="372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IUSURA A">
    <p:bg>
      <p:bgPr>
        <a:solidFill>
          <a:schemeClr val="accent1"/>
        </a:solidFill>
        <a:effectLst/>
      </p:bgPr>
    </p:bg>
    <p:spTree>
      <p:nvGrpSpPr>
        <p:cNvPr id="1" name=""/>
        <p:cNvGrpSpPr/>
        <p:nvPr/>
      </p:nvGrpSpPr>
      <p:grpSpPr>
        <a:xfrm>
          <a:off x="0" y="0"/>
          <a:ext cx="0" cy="0"/>
          <a:chOff x="0" y="0"/>
          <a:chExt cx="0" cy="0"/>
        </a:xfrm>
      </p:grpSpPr>
      <p:sp>
        <p:nvSpPr>
          <p:cNvPr id="30" name="Segnaposto testo 29">
            <a:extLst>
              <a:ext uri="{FF2B5EF4-FFF2-40B4-BE49-F238E27FC236}">
                <a16:creationId xmlns:a16="http://schemas.microsoft.com/office/drawing/2014/main" id="{4074B709-F0BE-4F47-9893-BC98E377F583}"/>
              </a:ext>
            </a:extLst>
          </p:cNvPr>
          <p:cNvSpPr>
            <a:spLocks noGrp="1"/>
          </p:cNvSpPr>
          <p:nvPr>
            <p:ph type="body" sz="quarter" idx="10" hasCustomPrompt="1"/>
          </p:nvPr>
        </p:nvSpPr>
        <p:spPr>
          <a:xfrm>
            <a:off x="696913" y="3874786"/>
            <a:ext cx="3952876" cy="1741094"/>
          </a:xfrm>
          <a:prstGeom prst="rect">
            <a:avLst/>
          </a:prstGeom>
        </p:spPr>
        <p:txBody>
          <a:bodyPr anchor="b">
            <a:normAutofit/>
          </a:bodyPr>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it-IT" dirty="0"/>
              <a:t>Nome Cognome</a:t>
            </a:r>
          </a:p>
          <a:p>
            <a:pPr lvl="0"/>
            <a:r>
              <a:rPr lang="it-IT" dirty="0" err="1"/>
              <a:t>nome@airc.it</a:t>
            </a:r>
            <a:br>
              <a:rPr lang="it-IT" dirty="0"/>
            </a:br>
            <a:r>
              <a:rPr lang="it-IT" dirty="0"/>
              <a:t>+39 000 0000000</a:t>
            </a:r>
          </a:p>
        </p:txBody>
      </p:sp>
    </p:spTree>
    <p:extLst>
      <p:ext uri="{BB962C8B-B14F-4D97-AF65-F5344CB8AC3E}">
        <p14:creationId xmlns:p14="http://schemas.microsoft.com/office/powerpoint/2010/main" val="16029065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70">
          <p15:clr>
            <a:srgbClr val="FBAE40"/>
          </p15:clr>
        </p15:guide>
        <p15:guide id="2" orient="horz" pos="4020">
          <p15:clr>
            <a:srgbClr val="FBAE40"/>
          </p15:clr>
        </p15:guide>
        <p15:guide id="3" pos="3840">
          <p15:clr>
            <a:srgbClr val="FBAE40"/>
          </p15:clr>
        </p15:guide>
        <p15:guide id="4" pos="5745">
          <p15:clr>
            <a:srgbClr val="FBAE40"/>
          </p15:clr>
        </p15:guide>
        <p15:guide id="5" pos="1912">
          <p15:clr>
            <a:srgbClr val="FBAE40"/>
          </p15:clr>
        </p15:guide>
        <p15:guide id="6" orient="horz" pos="21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IUSURA B">
    <p:bg>
      <p:bgRef idx="1001">
        <a:schemeClr val="bg1"/>
      </p:bgRef>
    </p:bg>
    <p:spTree>
      <p:nvGrpSpPr>
        <p:cNvPr id="1" name=""/>
        <p:cNvGrpSpPr/>
        <p:nvPr/>
      </p:nvGrpSpPr>
      <p:grpSpPr>
        <a:xfrm>
          <a:off x="0" y="0"/>
          <a:ext cx="0" cy="0"/>
          <a:chOff x="0" y="0"/>
          <a:chExt cx="0" cy="0"/>
        </a:xfrm>
      </p:grpSpPr>
      <p:sp>
        <p:nvSpPr>
          <p:cNvPr id="30" name="Segnaposto testo 29">
            <a:extLst>
              <a:ext uri="{FF2B5EF4-FFF2-40B4-BE49-F238E27FC236}">
                <a16:creationId xmlns:a16="http://schemas.microsoft.com/office/drawing/2014/main" id="{4074B709-F0BE-4F47-9893-BC98E377F583}"/>
              </a:ext>
            </a:extLst>
          </p:cNvPr>
          <p:cNvSpPr>
            <a:spLocks noGrp="1"/>
          </p:cNvSpPr>
          <p:nvPr>
            <p:ph type="body" sz="quarter" idx="10" hasCustomPrompt="1"/>
          </p:nvPr>
        </p:nvSpPr>
        <p:spPr>
          <a:xfrm>
            <a:off x="696913" y="3874786"/>
            <a:ext cx="3952876" cy="1741094"/>
          </a:xfrm>
          <a:prstGeom prst="rect">
            <a:avLst/>
          </a:prstGeom>
        </p:spPr>
        <p:txBody>
          <a:bodyPr anchor="b">
            <a:normAutofit/>
          </a:bodyPr>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it-IT" dirty="0"/>
              <a:t>Nome Cognome</a:t>
            </a:r>
          </a:p>
          <a:p>
            <a:pPr lvl="0"/>
            <a:r>
              <a:rPr lang="it-IT" dirty="0" err="1"/>
              <a:t>nome@airc.it</a:t>
            </a:r>
            <a:br>
              <a:rPr lang="it-IT" dirty="0"/>
            </a:br>
            <a:r>
              <a:rPr lang="it-IT" dirty="0"/>
              <a:t>+39 000 0000000</a:t>
            </a:r>
          </a:p>
        </p:txBody>
      </p:sp>
    </p:spTree>
    <p:extLst>
      <p:ext uri="{BB962C8B-B14F-4D97-AF65-F5344CB8AC3E}">
        <p14:creationId xmlns:p14="http://schemas.microsoft.com/office/powerpoint/2010/main" val="23653008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9" userDrawn="1">
          <p15:clr>
            <a:srgbClr val="FBAE40"/>
          </p15:clr>
        </p15:guide>
        <p15:guide id="2" orient="horz" pos="4020" userDrawn="1">
          <p15:clr>
            <a:srgbClr val="FBAE40"/>
          </p15:clr>
        </p15:guide>
        <p15:guide id="3" pos="3840" userDrawn="1">
          <p15:clr>
            <a:srgbClr val="FBAE40"/>
          </p15:clr>
        </p15:guide>
        <p15:guide id="4" pos="5745" userDrawn="1">
          <p15:clr>
            <a:srgbClr val="FBAE40"/>
          </p15:clr>
        </p15:guide>
        <p15:guide id="5" pos="19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INA INTERNA TESTO">
    <p:spTree>
      <p:nvGrpSpPr>
        <p:cNvPr id="1" name=""/>
        <p:cNvGrpSpPr/>
        <p:nvPr/>
      </p:nvGrpSpPr>
      <p:grpSpPr>
        <a:xfrm>
          <a:off x="0" y="0"/>
          <a:ext cx="0" cy="0"/>
          <a:chOff x="0" y="0"/>
          <a:chExt cx="0" cy="0"/>
        </a:xfrm>
      </p:grpSpPr>
      <p:sp>
        <p:nvSpPr>
          <p:cNvPr id="8" name="Segnaposto testo 3">
            <a:extLst>
              <a:ext uri="{FF2B5EF4-FFF2-40B4-BE49-F238E27FC236}">
                <a16:creationId xmlns:a16="http://schemas.microsoft.com/office/drawing/2014/main" id="{4B5D200C-A882-D947-AC2A-C1D81B0BAAD7}"/>
              </a:ext>
            </a:extLst>
          </p:cNvPr>
          <p:cNvSpPr>
            <a:spLocks noGrp="1"/>
          </p:cNvSpPr>
          <p:nvPr>
            <p:ph type="body" sz="half" idx="2" hasCustomPrompt="1"/>
          </p:nvPr>
        </p:nvSpPr>
        <p:spPr>
          <a:xfrm>
            <a:off x="9982200" y="209509"/>
            <a:ext cx="1838855" cy="634619"/>
          </a:xfrm>
          <a:prstGeom prst="rect">
            <a:avLst/>
          </a:prstGeom>
        </p:spPr>
        <p:txBody>
          <a:bodyPr/>
          <a:lstStyle>
            <a:lvl1pPr marL="0" indent="0" algn="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Tema/Argomento</a:t>
            </a:r>
          </a:p>
        </p:txBody>
      </p:sp>
      <p:sp>
        <p:nvSpPr>
          <p:cNvPr id="9" name="Rettangolo 8">
            <a:extLst>
              <a:ext uri="{FF2B5EF4-FFF2-40B4-BE49-F238E27FC236}">
                <a16:creationId xmlns:a16="http://schemas.microsoft.com/office/drawing/2014/main" id="{F545A355-4197-7942-8656-DEE57F3A06B6}"/>
              </a:ext>
            </a:extLst>
          </p:cNvPr>
          <p:cNvSpPr/>
          <p:nvPr userDrawn="1"/>
        </p:nvSpPr>
        <p:spPr>
          <a:xfrm>
            <a:off x="1524000" y="5946003"/>
            <a:ext cx="3829009" cy="410347"/>
          </a:xfrm>
          <a:prstGeom prst="rect">
            <a:avLst/>
          </a:prstGeom>
          <a:solidFill>
            <a:srgbClr val="47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Sottotitolo 2">
            <a:extLst>
              <a:ext uri="{FF2B5EF4-FFF2-40B4-BE49-F238E27FC236}">
                <a16:creationId xmlns:a16="http://schemas.microsoft.com/office/drawing/2014/main" id="{9BA0D3E4-6D65-B346-9CA0-83816170CE5C}"/>
              </a:ext>
            </a:extLst>
          </p:cNvPr>
          <p:cNvSpPr>
            <a:spLocks noGrp="1"/>
          </p:cNvSpPr>
          <p:nvPr>
            <p:ph type="subTitle" idx="1" hasCustomPrompt="1"/>
          </p:nvPr>
        </p:nvSpPr>
        <p:spPr>
          <a:xfrm>
            <a:off x="1648047" y="5991224"/>
            <a:ext cx="3583172" cy="281985"/>
          </a:xfrm>
          <a:prstGeom prst="rect">
            <a:avLst/>
          </a:prstGeom>
        </p:spPr>
        <p:txBody>
          <a:bodyPr/>
          <a:lstStyle>
            <a:lvl1pPr marL="0" indent="0" algn="ctr">
              <a:buNone/>
              <a:defRPr sz="1400" u="sng">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Eventuale link</a:t>
            </a:r>
          </a:p>
        </p:txBody>
      </p:sp>
      <p:sp>
        <p:nvSpPr>
          <p:cNvPr id="19" name="Text Placeholder 3">
            <a:extLst>
              <a:ext uri="{FF2B5EF4-FFF2-40B4-BE49-F238E27FC236}">
                <a16:creationId xmlns:a16="http://schemas.microsoft.com/office/drawing/2014/main" id="{4C0814A5-FD38-0349-8776-EB1F1A2D7ACD}"/>
              </a:ext>
            </a:extLst>
          </p:cNvPr>
          <p:cNvSpPr>
            <a:spLocks noGrp="1"/>
          </p:cNvSpPr>
          <p:nvPr>
            <p:ph type="body" sz="half" idx="27" hasCustomPrompt="1"/>
          </p:nvPr>
        </p:nvSpPr>
        <p:spPr>
          <a:xfrm>
            <a:off x="641497" y="349133"/>
            <a:ext cx="7269125" cy="634619"/>
          </a:xfrm>
          <a:prstGeom prst="rect">
            <a:avLst/>
          </a:prstGeom>
        </p:spPr>
        <p:txBody>
          <a:bodyPr/>
          <a:lstStyle>
            <a:lvl1pPr marL="0" indent="0">
              <a:spcBef>
                <a:spcPts val="0"/>
              </a:spcBef>
              <a:buNone/>
              <a:defRPr lang="it-IT" sz="2800" b="1" smtClean="0">
                <a:solidFill>
                  <a:srgbClr val="1CACDD"/>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ESEMPIO DI TITOLO</a:t>
            </a:r>
          </a:p>
          <a:p>
            <a:pPr lvl="0"/>
            <a:endParaRPr lang="it-IT" dirty="0"/>
          </a:p>
        </p:txBody>
      </p:sp>
      <p:sp>
        <p:nvSpPr>
          <p:cNvPr id="20" name="Text Placeholder 3">
            <a:extLst>
              <a:ext uri="{FF2B5EF4-FFF2-40B4-BE49-F238E27FC236}">
                <a16:creationId xmlns:a16="http://schemas.microsoft.com/office/drawing/2014/main" id="{E16EBAD5-AF22-7D4B-AD37-27C214D7F887}"/>
              </a:ext>
            </a:extLst>
          </p:cNvPr>
          <p:cNvSpPr>
            <a:spLocks noGrp="1"/>
          </p:cNvSpPr>
          <p:nvPr>
            <p:ph type="body" sz="half" idx="28" hasCustomPrompt="1"/>
          </p:nvPr>
        </p:nvSpPr>
        <p:spPr>
          <a:xfrm>
            <a:off x="641496" y="1182518"/>
            <a:ext cx="10905462" cy="3612766"/>
          </a:xfrm>
          <a:prstGeom prst="rect">
            <a:avLst/>
          </a:prstGeom>
        </p:spPr>
        <p:txBody>
          <a:bodyPr/>
          <a:lstStyle>
            <a:lvl1pPr marL="0" indent="0">
              <a:spcBef>
                <a:spcPts val="0"/>
              </a:spcBef>
              <a:buNone/>
              <a:defRPr lang="it-IT" sz="1800" b="0" smtClean="0">
                <a:solidFill>
                  <a:srgbClr val="408AB6"/>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Esempio di testo</a:t>
            </a:r>
          </a:p>
          <a:p>
            <a:pPr lvl="0"/>
            <a:endParaRPr lang="it-IT" dirty="0"/>
          </a:p>
        </p:txBody>
      </p:sp>
    </p:spTree>
    <p:extLst>
      <p:ext uri="{BB962C8B-B14F-4D97-AF65-F5344CB8AC3E}">
        <p14:creationId xmlns:p14="http://schemas.microsoft.com/office/powerpoint/2010/main" val="533634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B25286-D3A9-164F-B979-D204AECEC47C}"/>
              </a:ext>
            </a:extLst>
          </p:cNvPr>
          <p:cNvSpPr>
            <a:spLocks noGrp="1"/>
          </p:cNvSpPr>
          <p:nvPr>
            <p:ph type="title" hasCustomPrompt="1"/>
          </p:nvPr>
        </p:nvSpPr>
        <p:spPr>
          <a:xfrm>
            <a:off x="508000" y="365125"/>
            <a:ext cx="8477504" cy="1325563"/>
          </a:xfrm>
          <a:prstGeom prst="rect">
            <a:avLst/>
          </a:prstGeom>
        </p:spPr>
        <p:txBody>
          <a:bodyPr/>
          <a:lstStyle>
            <a:lvl1pPr>
              <a:defRPr sz="2800" b="1">
                <a:solidFill>
                  <a:srgbClr val="408AB6"/>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MODIFICA LO STILE DEL TITOLO</a:t>
            </a:r>
          </a:p>
        </p:txBody>
      </p:sp>
      <p:sp>
        <p:nvSpPr>
          <p:cNvPr id="3" name="Segnaposto data 2">
            <a:extLst>
              <a:ext uri="{FF2B5EF4-FFF2-40B4-BE49-F238E27FC236}">
                <a16:creationId xmlns:a16="http://schemas.microsoft.com/office/drawing/2014/main" id="{99A0CA39-68BA-5D46-AF1F-662026B21951}"/>
              </a:ext>
            </a:extLst>
          </p:cNvPr>
          <p:cNvSpPr>
            <a:spLocks noGrp="1"/>
          </p:cNvSpPr>
          <p:nvPr>
            <p:ph type="dt" sz="half" idx="10"/>
          </p:nvPr>
        </p:nvSpPr>
        <p:spPr/>
        <p:txBody>
          <a:bodyPr/>
          <a:lstStyle/>
          <a:p>
            <a:fld id="{6AEB779E-AED6-874D-8082-0283354A3179}" type="datetimeFigureOut">
              <a:rPr lang="it-IT" smtClean="0"/>
              <a:t>15/11/2023</a:t>
            </a:fld>
            <a:endParaRPr lang="it-IT"/>
          </a:p>
        </p:txBody>
      </p:sp>
      <p:sp>
        <p:nvSpPr>
          <p:cNvPr id="4" name="Segnaposto piè di pagina 3">
            <a:extLst>
              <a:ext uri="{FF2B5EF4-FFF2-40B4-BE49-F238E27FC236}">
                <a16:creationId xmlns:a16="http://schemas.microsoft.com/office/drawing/2014/main" id="{3E609080-796D-B549-B5D9-45B5116C5A1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B4F144D-DDC2-464C-812D-714DB2FACEA6}"/>
              </a:ext>
            </a:extLst>
          </p:cNvPr>
          <p:cNvSpPr>
            <a:spLocks noGrp="1"/>
          </p:cNvSpPr>
          <p:nvPr>
            <p:ph type="sldNum" sz="quarter" idx="12"/>
          </p:nvPr>
        </p:nvSpPr>
        <p:spPr/>
        <p:txBody>
          <a:bodyPr/>
          <a:lstStyle/>
          <a:p>
            <a:fld id="{1FFD4264-CB03-F54D-AC23-1D9B71173DF5}" type="slidenum">
              <a:rPr lang="it-IT" smtClean="0"/>
              <a:t>‹N›</a:t>
            </a:fld>
            <a:endParaRPr lang="it-IT"/>
          </a:p>
        </p:txBody>
      </p:sp>
      <p:sp>
        <p:nvSpPr>
          <p:cNvPr id="7" name="Segnaposto testo 3">
            <a:extLst>
              <a:ext uri="{FF2B5EF4-FFF2-40B4-BE49-F238E27FC236}">
                <a16:creationId xmlns:a16="http://schemas.microsoft.com/office/drawing/2014/main" id="{D0B3F531-D87C-0243-8293-99750841EE61}"/>
              </a:ext>
            </a:extLst>
          </p:cNvPr>
          <p:cNvSpPr>
            <a:spLocks noGrp="1"/>
          </p:cNvSpPr>
          <p:nvPr>
            <p:ph type="body" sz="half" idx="2" hasCustomPrompt="1"/>
          </p:nvPr>
        </p:nvSpPr>
        <p:spPr>
          <a:xfrm>
            <a:off x="9982200" y="209509"/>
            <a:ext cx="1838855" cy="634619"/>
          </a:xfrm>
          <a:prstGeom prst="rect">
            <a:avLst/>
          </a:prstGeom>
        </p:spPr>
        <p:txBody>
          <a:bodyPr/>
          <a:lstStyle>
            <a:lvl1pPr marL="0" indent="0" algn="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MODIFICA TESTO</a:t>
            </a:r>
          </a:p>
        </p:txBody>
      </p:sp>
    </p:spTree>
    <p:extLst>
      <p:ext uri="{BB962C8B-B14F-4D97-AF65-F5344CB8AC3E}">
        <p14:creationId xmlns:p14="http://schemas.microsoft.com/office/powerpoint/2010/main" val="370201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olo titolo">
  <p:cSld name="1_Solo titolo">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508000" y="365125"/>
            <a:ext cx="8477504"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408AB6"/>
              </a:buClr>
              <a:buSzPts val="2800"/>
              <a:buFont typeface="Open Sans"/>
              <a:buNone/>
              <a:defRPr sz="2800" b="1" i="0" u="none" strike="noStrike" cap="none">
                <a:solidFill>
                  <a:srgbClr val="408AB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39" name="Google Shape;39;p13"/>
          <p:cNvSpPr txBox="1">
            <a:spLocks noGrp="1"/>
          </p:cNvSpPr>
          <p:nvPr>
            <p:ph type="body" idx="1"/>
          </p:nvPr>
        </p:nvSpPr>
        <p:spPr>
          <a:xfrm>
            <a:off x="9982200" y="209509"/>
            <a:ext cx="1838855" cy="6346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lt1"/>
              </a:buClr>
              <a:buSzPts val="1600"/>
              <a:buFont typeface="Arial"/>
              <a:buNone/>
              <a:defRPr sz="1600" b="1" i="0" u="none" strike="noStrike" cap="none">
                <a:solidFill>
                  <a:schemeClr val="lt1"/>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7872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enza immagine B">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ACA4F8B5-F0ED-1140-8029-656BDF60E8A2}"/>
              </a:ext>
            </a:extLst>
          </p:cNvPr>
          <p:cNvSpPr>
            <a:spLocks noGrp="1"/>
          </p:cNvSpPr>
          <p:nvPr>
            <p:ph type="dt" sz="half" idx="10"/>
          </p:nvPr>
        </p:nvSpPr>
        <p:spPr>
          <a:xfrm>
            <a:off x="712788" y="6052232"/>
            <a:ext cx="3023373" cy="365125"/>
          </a:xfrm>
          <a:ln>
            <a:noFill/>
          </a:ln>
        </p:spPr>
        <p:txBody>
          <a:bodyPr/>
          <a:lstStyle>
            <a:lvl1pPr>
              <a:defRPr>
                <a:solidFill>
                  <a:schemeClr val="bg1"/>
                </a:solidFill>
              </a:defRPr>
            </a:lvl1pPr>
          </a:lstStyle>
          <a:p>
            <a:r>
              <a:rPr lang="it-IT" dirty="0"/>
              <a:t>Luogo</a:t>
            </a:r>
            <a:r>
              <a:rPr lang="it-IT" dirty="0">
                <a:solidFill>
                  <a:schemeClr val="accent2"/>
                </a:solidFill>
              </a:rPr>
              <a:t> </a:t>
            </a:r>
            <a:r>
              <a:rPr lang="it-IT">
                <a:solidFill>
                  <a:schemeClr val="accent2"/>
                </a:solidFill>
              </a:rPr>
              <a:t>| </a:t>
            </a:r>
            <a:fld id="{7F9CC490-E3A4-5941-A1A7-6AB2CDB4E3B8}" type="datetime1">
              <a:rPr lang="it-IT" smtClean="0"/>
              <a:pPr/>
              <a:t>15/11/2023</a:t>
            </a:fld>
            <a:endParaRPr lang="it-IT" dirty="0"/>
          </a:p>
        </p:txBody>
      </p:sp>
      <p:sp>
        <p:nvSpPr>
          <p:cNvPr id="7" name="Segnaposto testo 10">
            <a:extLst>
              <a:ext uri="{FF2B5EF4-FFF2-40B4-BE49-F238E27FC236}">
                <a16:creationId xmlns:a16="http://schemas.microsoft.com/office/drawing/2014/main" id="{74329B8E-E634-0148-9D96-6BA9637C7CC0}"/>
              </a:ext>
            </a:extLst>
          </p:cNvPr>
          <p:cNvSpPr>
            <a:spLocks noGrp="1"/>
          </p:cNvSpPr>
          <p:nvPr>
            <p:ph type="body" sz="quarter" idx="14" hasCustomPrompt="1"/>
          </p:nvPr>
        </p:nvSpPr>
        <p:spPr>
          <a:xfrm>
            <a:off x="712788" y="4674222"/>
            <a:ext cx="8439150" cy="464400"/>
          </a:xfrm>
          <a:prstGeom prst="rect">
            <a:avLst/>
          </a:prstGeom>
        </p:spPr>
        <p:txBody>
          <a:bodyPr lIns="0" tIns="0" rIns="0" bIns="0">
            <a:noAutofit/>
          </a:bodyPr>
          <a:lstStyle>
            <a:lvl1pPr marL="0" indent="0">
              <a:lnSpc>
                <a:spcPts val="2200"/>
              </a:lnSpc>
              <a:buNone/>
              <a:defRPr sz="2000" b="0"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Titolo 1">
            <a:extLst>
              <a:ext uri="{FF2B5EF4-FFF2-40B4-BE49-F238E27FC236}">
                <a16:creationId xmlns:a16="http://schemas.microsoft.com/office/drawing/2014/main" id="{0D5C1E8C-B179-FB4E-8106-791F4BFA4F39}"/>
              </a:ext>
            </a:extLst>
          </p:cNvPr>
          <p:cNvSpPr>
            <a:spLocks noGrp="1"/>
          </p:cNvSpPr>
          <p:nvPr>
            <p:ph type="title" hasCustomPrompt="1"/>
          </p:nvPr>
        </p:nvSpPr>
        <p:spPr>
          <a:xfrm>
            <a:off x="712788" y="3211307"/>
            <a:ext cx="9955212" cy="1325563"/>
          </a:xfrm>
        </p:spPr>
        <p:txBody>
          <a:bodyPr lIns="0" tIns="0" rIns="0" bIns="0" anchor="b">
            <a:normAutofit/>
          </a:bodyPr>
          <a:lstStyle>
            <a:lvl1pPr>
              <a:defRPr sz="3000"/>
            </a:lvl1pPr>
          </a:lstStyle>
          <a:p>
            <a:r>
              <a:rPr lang="it-IT" dirty="0"/>
              <a:t>TITOLO (OPEN SANS BOLD 30)</a:t>
            </a:r>
          </a:p>
        </p:txBody>
      </p:sp>
    </p:spTree>
    <p:extLst>
      <p:ext uri="{BB962C8B-B14F-4D97-AF65-F5344CB8AC3E}">
        <p14:creationId xmlns:p14="http://schemas.microsoft.com/office/powerpoint/2010/main" val="3928238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20">
          <p15:clr>
            <a:srgbClr val="FBAE40"/>
          </p15:clr>
        </p15:guide>
        <p15:guide id="4" pos="44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on immagine">
    <p:spTree>
      <p:nvGrpSpPr>
        <p:cNvPr id="1" name=""/>
        <p:cNvGrpSpPr/>
        <p:nvPr/>
      </p:nvGrpSpPr>
      <p:grpSpPr>
        <a:xfrm>
          <a:off x="0" y="0"/>
          <a:ext cx="0" cy="0"/>
          <a:chOff x="0" y="0"/>
          <a:chExt cx="0" cy="0"/>
        </a:xfrm>
      </p:grpSpPr>
      <p:sp>
        <p:nvSpPr>
          <p:cNvPr id="19" name="Segnaposto immagine 18">
            <a:extLst>
              <a:ext uri="{FF2B5EF4-FFF2-40B4-BE49-F238E27FC236}">
                <a16:creationId xmlns:a16="http://schemas.microsoft.com/office/drawing/2014/main" id="{F27F498D-83CA-EA44-A842-2C59B7DD73BF}"/>
              </a:ext>
            </a:extLst>
          </p:cNvPr>
          <p:cNvSpPr>
            <a:spLocks noGrp="1"/>
          </p:cNvSpPr>
          <p:nvPr>
            <p:ph type="pic" sz="quarter" idx="15" hasCustomPrompt="1"/>
          </p:nvPr>
        </p:nvSpPr>
        <p:spPr>
          <a:xfrm>
            <a:off x="0" y="0"/>
            <a:ext cx="12192000" cy="4654959"/>
          </a:xfrm>
          <a:custGeom>
            <a:avLst/>
            <a:gdLst>
              <a:gd name="connsiteX0" fmla="*/ 0 w 12192000"/>
              <a:gd name="connsiteY0" fmla="*/ 0 h 4654959"/>
              <a:gd name="connsiteX1" fmla="*/ 12192000 w 12192000"/>
              <a:gd name="connsiteY1" fmla="*/ 0 h 4654959"/>
              <a:gd name="connsiteX2" fmla="*/ 12192000 w 12192000"/>
              <a:gd name="connsiteY2" fmla="*/ 3429000 h 4654959"/>
              <a:gd name="connsiteX3" fmla="*/ 7601650 w 12192000"/>
              <a:gd name="connsiteY3" fmla="*/ 4654959 h 4654959"/>
              <a:gd name="connsiteX4" fmla="*/ 1573619 w 12192000"/>
              <a:gd name="connsiteY4" fmla="*/ 3045034 h 4654959"/>
              <a:gd name="connsiteX5" fmla="*/ 1573619 w 12192000"/>
              <a:gd name="connsiteY5" fmla="*/ 2268086 h 4654959"/>
              <a:gd name="connsiteX6" fmla="*/ 718899 w 12192000"/>
              <a:gd name="connsiteY6" fmla="*/ 2268086 h 4654959"/>
              <a:gd name="connsiteX7" fmla="*/ 718899 w 12192000"/>
              <a:gd name="connsiteY7" fmla="*/ 2816762 h 4654959"/>
              <a:gd name="connsiteX8" fmla="*/ 0 w 12192000"/>
              <a:gd name="connsiteY8" fmla="*/ 2624763 h 46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654959">
                <a:moveTo>
                  <a:pt x="0" y="0"/>
                </a:moveTo>
                <a:lnTo>
                  <a:pt x="12192000" y="0"/>
                </a:lnTo>
                <a:lnTo>
                  <a:pt x="12192000" y="3429000"/>
                </a:lnTo>
                <a:lnTo>
                  <a:pt x="7601650" y="4654959"/>
                </a:lnTo>
                <a:lnTo>
                  <a:pt x="1573619" y="3045034"/>
                </a:lnTo>
                <a:lnTo>
                  <a:pt x="1573619" y="2268086"/>
                </a:lnTo>
                <a:lnTo>
                  <a:pt x="718899" y="2268086"/>
                </a:lnTo>
                <a:lnTo>
                  <a:pt x="718899" y="2816762"/>
                </a:lnTo>
                <a:lnTo>
                  <a:pt x="0" y="2624763"/>
                </a:lnTo>
                <a:close/>
              </a:path>
            </a:pathLst>
          </a:custGeom>
          <a:solidFill>
            <a:schemeClr val="bg2"/>
          </a:solidFill>
        </p:spPr>
        <p:txBody>
          <a:bodyPr wrap="square" anchor="ctr">
            <a:noAutofit/>
          </a:bodyPr>
          <a:lstStyle>
            <a:lvl1pPr marL="0" indent="0" algn="ctr">
              <a:buNone/>
              <a:defRPr b="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Clicca per inserire un’immagine di copertina</a:t>
            </a:r>
          </a:p>
        </p:txBody>
      </p:sp>
      <p:sp>
        <p:nvSpPr>
          <p:cNvPr id="3" name="Segnaposto data 2">
            <a:extLst>
              <a:ext uri="{FF2B5EF4-FFF2-40B4-BE49-F238E27FC236}">
                <a16:creationId xmlns:a16="http://schemas.microsoft.com/office/drawing/2014/main" id="{ACA4F8B5-F0ED-1140-8029-656BDF60E8A2}"/>
              </a:ext>
            </a:extLst>
          </p:cNvPr>
          <p:cNvSpPr>
            <a:spLocks noGrp="1"/>
          </p:cNvSpPr>
          <p:nvPr>
            <p:ph type="dt" sz="half" idx="10"/>
          </p:nvPr>
        </p:nvSpPr>
        <p:spPr>
          <a:xfrm>
            <a:off x="711199" y="6250292"/>
            <a:ext cx="3023373" cy="168380"/>
          </a:xfrm>
          <a:ln>
            <a:noFill/>
          </a:ln>
        </p:spPr>
        <p:txBody>
          <a:bodyPr/>
          <a:lstStyle>
            <a:lvl1pPr>
              <a:defRPr>
                <a:solidFill>
                  <a:schemeClr val="bg1"/>
                </a:solidFill>
              </a:defRPr>
            </a:lvl1pPr>
          </a:lstStyle>
          <a:p>
            <a:r>
              <a:rPr lang="it-IT" dirty="0"/>
              <a:t>Luogo</a:t>
            </a:r>
            <a:r>
              <a:rPr lang="it-IT" dirty="0">
                <a:solidFill>
                  <a:schemeClr val="accent2"/>
                </a:solidFill>
              </a:rPr>
              <a:t> | </a:t>
            </a:r>
            <a:fld id="{7F9CC490-E3A4-5941-A1A7-6AB2CDB4E3B8}" type="datetime1">
              <a:rPr lang="it-IT" smtClean="0"/>
              <a:pPr/>
              <a:t>15/11/2023</a:t>
            </a:fld>
            <a:endParaRPr lang="it-IT" dirty="0"/>
          </a:p>
        </p:txBody>
      </p:sp>
      <p:sp>
        <p:nvSpPr>
          <p:cNvPr id="4" name="Segnaposto piè di pagina 3">
            <a:extLst>
              <a:ext uri="{FF2B5EF4-FFF2-40B4-BE49-F238E27FC236}">
                <a16:creationId xmlns:a16="http://schemas.microsoft.com/office/drawing/2014/main" id="{FE6A6848-8DA8-1E43-9E90-40332569E54B}"/>
              </a:ext>
            </a:extLst>
          </p:cNvPr>
          <p:cNvSpPr>
            <a:spLocks noGrp="1"/>
          </p:cNvSpPr>
          <p:nvPr>
            <p:ph type="ftr" sz="quarter" idx="11"/>
          </p:nvPr>
        </p:nvSpPr>
        <p:spPr>
          <a:xfrm>
            <a:off x="711200" y="4329248"/>
            <a:ext cx="8564563" cy="1102438"/>
          </a:xfrm>
        </p:spPr>
        <p:txBody>
          <a:bodyPr anchor="b"/>
          <a:lstStyle>
            <a:lvl1pPr>
              <a:defRPr sz="3000">
                <a:solidFill>
                  <a:schemeClr val="bg1"/>
                </a:solidFill>
              </a:defRPr>
            </a:lvl1pPr>
          </a:lstStyle>
          <a:p>
            <a:r>
              <a:rPr lang="it-IT" dirty="0"/>
              <a:t>TITOLO (OPEN SANS BOLD 30)</a:t>
            </a:r>
          </a:p>
        </p:txBody>
      </p:sp>
      <p:sp>
        <p:nvSpPr>
          <p:cNvPr id="7" name="Segnaposto testo 10">
            <a:extLst>
              <a:ext uri="{FF2B5EF4-FFF2-40B4-BE49-F238E27FC236}">
                <a16:creationId xmlns:a16="http://schemas.microsoft.com/office/drawing/2014/main" id="{74329B8E-E634-0148-9D96-6BA9637C7CC0}"/>
              </a:ext>
            </a:extLst>
          </p:cNvPr>
          <p:cNvSpPr>
            <a:spLocks noGrp="1"/>
          </p:cNvSpPr>
          <p:nvPr>
            <p:ph type="body" sz="quarter" idx="14" hasCustomPrompt="1"/>
          </p:nvPr>
        </p:nvSpPr>
        <p:spPr>
          <a:xfrm>
            <a:off x="711199" y="5569038"/>
            <a:ext cx="8564563" cy="463442"/>
          </a:xfrm>
          <a:prstGeom prst="rect">
            <a:avLst/>
          </a:prstGeom>
        </p:spPr>
        <p:txBody>
          <a:bodyPr lIns="0" tIns="0" rIns="0" bIns="0">
            <a:noAutofit/>
          </a:bodyPr>
          <a:lstStyle>
            <a:lvl1pPr marL="0" indent="0">
              <a:lnSpc>
                <a:spcPts val="2200"/>
              </a:lnSpc>
              <a:buNone/>
              <a:defRPr sz="2000" b="0"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cxnSp>
        <p:nvCxnSpPr>
          <p:cNvPr id="17" name="Connettore 1 16">
            <a:extLst>
              <a:ext uri="{FF2B5EF4-FFF2-40B4-BE49-F238E27FC236}">
                <a16:creationId xmlns:a16="http://schemas.microsoft.com/office/drawing/2014/main" id="{27AAC692-C2A7-A040-A680-A3025D1756A0}"/>
              </a:ext>
            </a:extLst>
          </p:cNvPr>
          <p:cNvCxnSpPr/>
          <p:nvPr userDrawn="1"/>
        </p:nvCxnSpPr>
        <p:spPr>
          <a:xfrm>
            <a:off x="11489961" y="0"/>
            <a:ext cx="21585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73753"/>
      </p:ext>
    </p:extLst>
  </p:cSld>
  <p:clrMapOvr>
    <a:masterClrMapping/>
  </p:clrMapOvr>
  <p:extLst>
    <p:ext uri="{DCECCB84-F9BA-43D5-87BE-67443E8EF086}">
      <p15:sldGuideLst xmlns:p15="http://schemas.microsoft.com/office/powerpoint/2012/main">
        <p15:guide id="2" orient="horz" pos="2160" userDrawn="1">
          <p15:clr>
            <a:srgbClr val="FBAE40"/>
          </p15:clr>
        </p15:guide>
        <p15:guide id="3" pos="4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sorio L1_">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D6403E-F9B6-0E4F-9528-79ED1C9BB886}"/>
              </a:ext>
            </a:extLst>
          </p:cNvPr>
          <p:cNvSpPr>
            <a:spLocks noGrp="1"/>
          </p:cNvSpPr>
          <p:nvPr>
            <p:ph type="title" hasCustomPrompt="1"/>
          </p:nvPr>
        </p:nvSpPr>
        <p:spPr/>
        <p:txBody>
          <a:bodyPr>
            <a:normAutofit/>
          </a:bodyPr>
          <a:lstStyle>
            <a:lvl1pPr>
              <a:defRPr sz="3000">
                <a:solidFill>
                  <a:schemeClr val="bg1"/>
                </a:solidFill>
              </a:defRPr>
            </a:lvl1pPr>
          </a:lstStyle>
          <a:p>
            <a:r>
              <a:rPr lang="it-IT" dirty="0"/>
              <a:t>Titolo divisorio L1  (Open Sans </a:t>
            </a:r>
            <a:r>
              <a:rPr lang="it-IT" dirty="0" err="1"/>
              <a:t>Bold</a:t>
            </a:r>
            <a:r>
              <a:rPr lang="it-IT" dirty="0"/>
              <a:t> 30) </a:t>
            </a:r>
          </a:p>
        </p:txBody>
      </p:sp>
      <p:sp>
        <p:nvSpPr>
          <p:cNvPr id="12" name="Segnaposto testo 11">
            <a:extLst>
              <a:ext uri="{FF2B5EF4-FFF2-40B4-BE49-F238E27FC236}">
                <a16:creationId xmlns:a16="http://schemas.microsoft.com/office/drawing/2014/main" id="{E29D7E6B-6D41-9749-BCE9-671B5273CB35}"/>
              </a:ext>
            </a:extLst>
          </p:cNvPr>
          <p:cNvSpPr>
            <a:spLocks noGrp="1"/>
          </p:cNvSpPr>
          <p:nvPr>
            <p:ph type="body" sz="quarter" idx="13" hasCustomPrompt="1"/>
          </p:nvPr>
        </p:nvSpPr>
        <p:spPr>
          <a:xfrm>
            <a:off x="758825" y="3781425"/>
            <a:ext cx="7123113" cy="1695450"/>
          </a:xfrm>
          <a:prstGeom prst="rect">
            <a:avLst/>
          </a:prstGeom>
        </p:spPr>
        <p:txBody>
          <a:bodyPr lIns="0" tIns="0" rIns="0" bIns="0"/>
          <a:lstStyle>
            <a:lvl1pPr marL="0" indent="0">
              <a:buNone/>
              <a:defRPr sz="2400">
                <a:solidFill>
                  <a:schemeClr val="bg1"/>
                </a:solidFill>
              </a:defRPr>
            </a:lvl1pPr>
          </a:lstStyle>
          <a:p>
            <a:pPr lvl="0"/>
            <a:r>
              <a:rPr lang="it-IT" dirty="0"/>
              <a:t>Sottotitolo del divisorio (Open Sans Light 24)</a:t>
            </a:r>
          </a:p>
        </p:txBody>
      </p:sp>
      <p:sp>
        <p:nvSpPr>
          <p:cNvPr id="7" name="Segnaposto data 3">
            <a:extLst>
              <a:ext uri="{FF2B5EF4-FFF2-40B4-BE49-F238E27FC236}">
                <a16:creationId xmlns:a16="http://schemas.microsoft.com/office/drawing/2014/main" id="{985F4185-8C04-FF47-8EC8-AB247C1EDD2C}"/>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11" name="Segnaposto piè di pagina 4">
            <a:extLst>
              <a:ext uri="{FF2B5EF4-FFF2-40B4-BE49-F238E27FC236}">
                <a16:creationId xmlns:a16="http://schemas.microsoft.com/office/drawing/2014/main" id="{E5537732-BF21-FA4E-9AE9-2E6F77513B8B}"/>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a:t>Format PPT per comunicazione esterna</a:t>
            </a:r>
            <a:endParaRPr lang="it-IT" dirty="0"/>
          </a:p>
        </p:txBody>
      </p:sp>
      <p:sp>
        <p:nvSpPr>
          <p:cNvPr id="13" name="Segnaposto numero diapositiva 5">
            <a:extLst>
              <a:ext uri="{FF2B5EF4-FFF2-40B4-BE49-F238E27FC236}">
                <a16:creationId xmlns:a16="http://schemas.microsoft.com/office/drawing/2014/main" id="{918B0E3B-1118-BA43-9DDF-58FFE8B537F2}"/>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2059156342"/>
      </p:ext>
    </p:extLst>
  </p:cSld>
  <p:clrMapOvr>
    <a:masterClrMapping/>
  </p:clrMapOvr>
  <p:extLst>
    <p:ext uri="{DCECCB84-F9BA-43D5-87BE-67443E8EF086}">
      <p15:sldGuideLst xmlns:p15="http://schemas.microsoft.com/office/powerpoint/2012/main">
        <p15:guide id="1" orient="horz" pos="2183" userDrawn="1">
          <p15:clr>
            <a:srgbClr val="FBAE40"/>
          </p15:clr>
        </p15:guide>
        <p15:guide id="2" orient="horz" pos="38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sorio L2">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D6403E-F9B6-0E4F-9528-79ED1C9BB886}"/>
              </a:ext>
            </a:extLst>
          </p:cNvPr>
          <p:cNvSpPr>
            <a:spLocks noGrp="1"/>
          </p:cNvSpPr>
          <p:nvPr>
            <p:ph type="title" hasCustomPrompt="1"/>
          </p:nvPr>
        </p:nvSpPr>
        <p:spPr/>
        <p:txBody>
          <a:bodyPr/>
          <a:lstStyle>
            <a:lvl1pPr>
              <a:defRPr>
                <a:solidFill>
                  <a:schemeClr val="tx2"/>
                </a:solidFill>
              </a:defRPr>
            </a:lvl1pPr>
          </a:lstStyle>
          <a:p>
            <a:r>
              <a:rPr lang="it-IT" dirty="0"/>
              <a:t>Titolo divisorio L2  (Open Sans </a:t>
            </a:r>
            <a:r>
              <a:rPr lang="it-IT" dirty="0" err="1"/>
              <a:t>Bold</a:t>
            </a:r>
            <a:r>
              <a:rPr lang="it-IT" dirty="0"/>
              <a:t> 30) </a:t>
            </a:r>
          </a:p>
        </p:txBody>
      </p:sp>
      <p:sp>
        <p:nvSpPr>
          <p:cNvPr id="8" name="Segnaposto data 7">
            <a:extLst>
              <a:ext uri="{FF2B5EF4-FFF2-40B4-BE49-F238E27FC236}">
                <a16:creationId xmlns:a16="http://schemas.microsoft.com/office/drawing/2014/main" id="{21611A59-BF17-814B-B3C5-BD5C749A25EA}"/>
              </a:ext>
            </a:extLst>
          </p:cNvPr>
          <p:cNvSpPr>
            <a:spLocks noGrp="1"/>
          </p:cNvSpPr>
          <p:nvPr>
            <p:ph type="dt" sz="half" idx="10"/>
          </p:nvPr>
        </p:nvSpPr>
        <p:spPr/>
        <p:txBody>
          <a:bodyPr/>
          <a:lstStyle/>
          <a:p>
            <a:fld id="{74D4CAF6-8C55-AD45-B2EE-04FDC07BB50B}" type="datetime1">
              <a:rPr lang="it-IT" smtClean="0"/>
              <a:pPr/>
              <a:t>15/11/2023</a:t>
            </a:fld>
            <a:endParaRPr lang="it-IT" dirty="0"/>
          </a:p>
        </p:txBody>
      </p:sp>
      <p:sp>
        <p:nvSpPr>
          <p:cNvPr id="9" name="Segnaposto piè di pagina 8">
            <a:extLst>
              <a:ext uri="{FF2B5EF4-FFF2-40B4-BE49-F238E27FC236}">
                <a16:creationId xmlns:a16="http://schemas.microsoft.com/office/drawing/2014/main" id="{FD59EBFD-2DAE-A043-8DFC-CE95343C8192}"/>
              </a:ext>
            </a:extLst>
          </p:cNvPr>
          <p:cNvSpPr>
            <a:spLocks noGrp="1"/>
          </p:cNvSpPr>
          <p:nvPr>
            <p:ph type="ftr" sz="quarter" idx="11"/>
          </p:nvPr>
        </p:nvSpPr>
        <p:spPr/>
        <p:txBody>
          <a:bodyPr/>
          <a:lstStyle/>
          <a:p>
            <a:r>
              <a:rPr lang="it-IT"/>
              <a:t>Format PPT per comunicazione esterna</a:t>
            </a:r>
            <a:endParaRPr lang="it-IT" dirty="0"/>
          </a:p>
        </p:txBody>
      </p:sp>
      <p:sp>
        <p:nvSpPr>
          <p:cNvPr id="10" name="Segnaposto numero diapositiva 9">
            <a:extLst>
              <a:ext uri="{FF2B5EF4-FFF2-40B4-BE49-F238E27FC236}">
                <a16:creationId xmlns:a16="http://schemas.microsoft.com/office/drawing/2014/main" id="{A7F17B76-39C2-8340-9596-599878F1A3C7}"/>
              </a:ext>
            </a:extLst>
          </p:cNvPr>
          <p:cNvSpPr>
            <a:spLocks noGrp="1"/>
          </p:cNvSpPr>
          <p:nvPr>
            <p:ph type="sldNum" sz="quarter" idx="12"/>
          </p:nvPr>
        </p:nvSpPr>
        <p:spPr/>
        <p:txBody>
          <a:bodyPr/>
          <a:lstStyle/>
          <a:p>
            <a:fld id="{15D4BBC1-811D-7C4E-A32F-2E5CD0CE5FC9}" type="slidenum">
              <a:rPr lang="it-IT" smtClean="0"/>
              <a:pPr/>
              <a:t>‹N›</a:t>
            </a:fld>
            <a:endParaRPr lang="it-IT" dirty="0"/>
          </a:p>
        </p:txBody>
      </p:sp>
      <p:sp>
        <p:nvSpPr>
          <p:cNvPr id="12" name="Segnaposto testo 11">
            <a:extLst>
              <a:ext uri="{FF2B5EF4-FFF2-40B4-BE49-F238E27FC236}">
                <a16:creationId xmlns:a16="http://schemas.microsoft.com/office/drawing/2014/main" id="{E29D7E6B-6D41-9749-BCE9-671B5273CB35}"/>
              </a:ext>
            </a:extLst>
          </p:cNvPr>
          <p:cNvSpPr>
            <a:spLocks noGrp="1"/>
          </p:cNvSpPr>
          <p:nvPr>
            <p:ph type="body" sz="quarter" idx="13" hasCustomPrompt="1"/>
          </p:nvPr>
        </p:nvSpPr>
        <p:spPr>
          <a:xfrm>
            <a:off x="758825" y="3781425"/>
            <a:ext cx="7123113" cy="1695450"/>
          </a:xfrm>
          <a:prstGeom prst="rect">
            <a:avLst/>
          </a:prstGeom>
        </p:spPr>
        <p:txBody>
          <a:bodyPr lIns="0" tIns="0" rIns="0" bIns="0"/>
          <a:lstStyle>
            <a:lvl1pPr marL="0" indent="0">
              <a:buNone/>
              <a:defRPr sz="2400">
                <a:solidFill>
                  <a:schemeClr val="tx2"/>
                </a:solidFill>
              </a:defRPr>
            </a:lvl1pPr>
          </a:lstStyle>
          <a:p>
            <a:pPr lvl="0"/>
            <a:r>
              <a:rPr lang="it-IT" dirty="0"/>
              <a:t>Sottotitolo del divisorio (Open Sans Light 24)</a:t>
            </a:r>
          </a:p>
        </p:txBody>
      </p:sp>
    </p:spTree>
    <p:extLst>
      <p:ext uri="{BB962C8B-B14F-4D97-AF65-F5344CB8AC3E}">
        <p14:creationId xmlns:p14="http://schemas.microsoft.com/office/powerpoint/2010/main" val="3628294892"/>
      </p:ext>
    </p:extLst>
  </p:cSld>
  <p:clrMapOvr>
    <a:masterClrMapping/>
  </p:clrMapOvr>
  <p:extLst>
    <p:ext uri="{DCECCB84-F9BA-43D5-87BE-67443E8EF086}">
      <p15:sldGuideLst xmlns:p15="http://schemas.microsoft.com/office/powerpoint/2012/main">
        <p15:guide id="1" orient="horz" pos="2183" userDrawn="1">
          <p15:clr>
            <a:srgbClr val="FBAE40"/>
          </p15:clr>
        </p15:guide>
        <p15:guide id="2" orient="horz" pos="38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9F64ADEE-696D-A841-881F-853F4F6B36E1}"/>
              </a:ext>
            </a:extLst>
          </p:cNvPr>
          <p:cNvSpPr/>
          <p:nvPr userDrawn="1"/>
        </p:nvSpPr>
        <p:spPr>
          <a:xfrm>
            <a:off x="0" y="-15309"/>
            <a:ext cx="12192000" cy="5928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5530E60-C71F-2845-8D9C-F6C8A929F41B}"/>
              </a:ext>
            </a:extLst>
          </p:cNvPr>
          <p:cNvSpPr>
            <a:spLocks noGrp="1"/>
          </p:cNvSpPr>
          <p:nvPr>
            <p:ph type="title" hasCustomPrompt="1"/>
          </p:nvPr>
        </p:nvSpPr>
        <p:spPr/>
        <p:txBody>
          <a:bodyPr/>
          <a:lstStyle>
            <a:lvl1pPr>
              <a:defRPr/>
            </a:lvl1pPr>
          </a:lstStyle>
          <a:p>
            <a:r>
              <a:rPr lang="it-IT" dirty="0"/>
              <a:t>TITOLO (OPEN SANS BOLD 25)</a:t>
            </a:r>
          </a:p>
        </p:txBody>
      </p:sp>
      <p:sp>
        <p:nvSpPr>
          <p:cNvPr id="6" name="Segnaposto testo 10">
            <a:extLst>
              <a:ext uri="{FF2B5EF4-FFF2-40B4-BE49-F238E27FC236}">
                <a16:creationId xmlns:a16="http://schemas.microsoft.com/office/drawing/2014/main" id="{F9521A0C-0095-F84F-91F4-556191675E41}"/>
              </a:ext>
            </a:extLst>
          </p:cNvPr>
          <p:cNvSpPr>
            <a:spLocks noGrp="1"/>
          </p:cNvSpPr>
          <p:nvPr>
            <p:ph type="body" sz="quarter" idx="14" hasCustomPrompt="1"/>
          </p:nvPr>
        </p:nvSpPr>
        <p:spPr>
          <a:xfrm>
            <a:off x="766762" y="1230624"/>
            <a:ext cx="9088437" cy="365125"/>
          </a:xfrm>
          <a:prstGeom prst="rect">
            <a:avLst/>
          </a:prstGeom>
        </p:spPr>
        <p:txBody>
          <a:bodyPr>
            <a:noAutofit/>
          </a:bodyPr>
          <a:lstStyle>
            <a:lvl1pPr marL="0" indent="0">
              <a:buNone/>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Segnaposto contenuto 7">
            <a:extLst>
              <a:ext uri="{FF2B5EF4-FFF2-40B4-BE49-F238E27FC236}">
                <a16:creationId xmlns:a16="http://schemas.microsoft.com/office/drawing/2014/main" id="{0D1711AA-F520-7445-B391-89D09A28B66E}"/>
              </a:ext>
            </a:extLst>
          </p:cNvPr>
          <p:cNvSpPr>
            <a:spLocks noGrp="1"/>
          </p:cNvSpPr>
          <p:nvPr>
            <p:ph sz="quarter" idx="15" hasCustomPrompt="1"/>
          </p:nvPr>
        </p:nvSpPr>
        <p:spPr>
          <a:xfrm>
            <a:off x="766763" y="1808163"/>
            <a:ext cx="10658475" cy="4321176"/>
          </a:xfrm>
        </p:spPr>
        <p:txBody>
          <a:bodyPr/>
          <a:lstStyle/>
          <a:p>
            <a:pPr lvl="0"/>
            <a:r>
              <a:rPr lang="it-IT" dirty="0"/>
              <a:t>Testo principale (Open sans Light 14):</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7" name="Figura a mano libera 16">
            <a:extLst>
              <a:ext uri="{FF2B5EF4-FFF2-40B4-BE49-F238E27FC236}">
                <a16:creationId xmlns:a16="http://schemas.microsoft.com/office/drawing/2014/main" id="{F391C063-190C-D842-9AA3-FE413843316A}"/>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13" name="Segnaposto data 3">
            <a:extLst>
              <a:ext uri="{FF2B5EF4-FFF2-40B4-BE49-F238E27FC236}">
                <a16:creationId xmlns:a16="http://schemas.microsoft.com/office/drawing/2014/main" id="{60980D1A-3D36-F549-A7EB-AEE37A65E432}"/>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14" name="Segnaposto piè di pagina 4">
            <a:extLst>
              <a:ext uri="{FF2B5EF4-FFF2-40B4-BE49-F238E27FC236}">
                <a16:creationId xmlns:a16="http://schemas.microsoft.com/office/drawing/2014/main" id="{39FB43BF-86FA-0A45-8317-4A00FFEE60D9}"/>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5" name="Segnaposto numero diapositiva 5">
            <a:extLst>
              <a:ext uri="{FF2B5EF4-FFF2-40B4-BE49-F238E27FC236}">
                <a16:creationId xmlns:a16="http://schemas.microsoft.com/office/drawing/2014/main" id="{3B4EAC9A-70F1-2341-B666-9A92B1F5AD55}"/>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pic>
        <p:nvPicPr>
          <p:cNvPr id="11" name="Immagine 10">
            <a:extLst>
              <a:ext uri="{FF2B5EF4-FFF2-40B4-BE49-F238E27FC236}">
                <a16:creationId xmlns:a16="http://schemas.microsoft.com/office/drawing/2014/main" id="{31A0225F-6336-CE42-A825-BCE8EAAA0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4064" y="408039"/>
            <a:ext cx="554047" cy="1011344"/>
          </a:xfrm>
          <a:prstGeom prst="rect">
            <a:avLst/>
          </a:prstGeom>
        </p:spPr>
      </p:pic>
    </p:spTree>
    <p:extLst>
      <p:ext uri="{BB962C8B-B14F-4D97-AF65-F5344CB8AC3E}">
        <p14:creationId xmlns:p14="http://schemas.microsoft.com/office/powerpoint/2010/main" val="427888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magine riquadrat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530E60-C71F-2845-8D9C-F6C8A929F41B}"/>
              </a:ext>
            </a:extLst>
          </p:cNvPr>
          <p:cNvSpPr>
            <a:spLocks noGrp="1"/>
          </p:cNvSpPr>
          <p:nvPr>
            <p:ph type="title" hasCustomPrompt="1"/>
          </p:nvPr>
        </p:nvSpPr>
        <p:spPr/>
        <p:txBody>
          <a:bodyPr/>
          <a:lstStyle>
            <a:lvl1pPr>
              <a:defRPr/>
            </a:lvl1pPr>
          </a:lstStyle>
          <a:p>
            <a:r>
              <a:rPr lang="it-IT" dirty="0"/>
              <a:t>TITOLO (OPEN SANS BOLD 25)</a:t>
            </a:r>
          </a:p>
        </p:txBody>
      </p:sp>
      <p:sp>
        <p:nvSpPr>
          <p:cNvPr id="6" name="Segnaposto testo 10">
            <a:extLst>
              <a:ext uri="{FF2B5EF4-FFF2-40B4-BE49-F238E27FC236}">
                <a16:creationId xmlns:a16="http://schemas.microsoft.com/office/drawing/2014/main" id="{F9521A0C-0095-F84F-91F4-556191675E41}"/>
              </a:ext>
            </a:extLst>
          </p:cNvPr>
          <p:cNvSpPr>
            <a:spLocks noGrp="1"/>
          </p:cNvSpPr>
          <p:nvPr>
            <p:ph type="body" sz="quarter" idx="14" hasCustomPrompt="1"/>
          </p:nvPr>
        </p:nvSpPr>
        <p:spPr>
          <a:xfrm>
            <a:off x="766763" y="1230624"/>
            <a:ext cx="9088437" cy="365125"/>
          </a:xfrm>
          <a:prstGeom prst="rect">
            <a:avLst/>
          </a:prstGeom>
        </p:spPr>
        <p:txBody>
          <a:bodyPr>
            <a:noAutofit/>
          </a:bodyPr>
          <a:lstStyle>
            <a:lvl1pPr marL="0" indent="0">
              <a:buNone/>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13" name="Segnaposto immagine 11">
            <a:extLst>
              <a:ext uri="{FF2B5EF4-FFF2-40B4-BE49-F238E27FC236}">
                <a16:creationId xmlns:a16="http://schemas.microsoft.com/office/drawing/2014/main" id="{BE43086C-48FE-C74F-AA22-C9667B107B91}"/>
              </a:ext>
            </a:extLst>
          </p:cNvPr>
          <p:cNvSpPr>
            <a:spLocks noGrp="1"/>
          </p:cNvSpPr>
          <p:nvPr>
            <p:ph type="pic" sz="quarter" idx="17" hasCustomPrompt="1"/>
          </p:nvPr>
        </p:nvSpPr>
        <p:spPr>
          <a:xfrm>
            <a:off x="766763" y="1808163"/>
            <a:ext cx="10658475" cy="4105275"/>
          </a:xfrm>
          <a:solidFill>
            <a:schemeClr val="bg2"/>
          </a:solidFill>
        </p:spPr>
        <p:txBody>
          <a:bodyPr anchor="ctr"/>
          <a:lstStyle>
            <a:lvl1pPr marL="0" indent="0" algn="ctr">
              <a:buNone/>
              <a:defRPr i="1">
                <a:solidFill>
                  <a:schemeClr val="bg1">
                    <a:lumMod val="50000"/>
                  </a:schemeClr>
                </a:solidFill>
              </a:defRPr>
            </a:lvl1pPr>
          </a:lstStyle>
          <a:p>
            <a:r>
              <a:rPr lang="it-IT" dirty="0"/>
              <a:t>Clicca per inserire un’immagine</a:t>
            </a:r>
          </a:p>
        </p:txBody>
      </p:sp>
      <p:sp>
        <p:nvSpPr>
          <p:cNvPr id="8" name="Segnaposto data 3">
            <a:extLst>
              <a:ext uri="{FF2B5EF4-FFF2-40B4-BE49-F238E27FC236}">
                <a16:creationId xmlns:a16="http://schemas.microsoft.com/office/drawing/2014/main" id="{1C70A82A-88D0-6C4A-B541-AEFFB178FAD7}"/>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10" name="Segnaposto piè di pagina 4">
            <a:extLst>
              <a:ext uri="{FF2B5EF4-FFF2-40B4-BE49-F238E27FC236}">
                <a16:creationId xmlns:a16="http://schemas.microsoft.com/office/drawing/2014/main" id="{E4BAF376-5D3A-2B4A-9C8A-A17F88C47350}"/>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1" name="Segnaposto numero diapositiva 5">
            <a:extLst>
              <a:ext uri="{FF2B5EF4-FFF2-40B4-BE49-F238E27FC236}">
                <a16:creationId xmlns:a16="http://schemas.microsoft.com/office/drawing/2014/main" id="{A71BAC71-11B9-364E-B9D3-64E7B8E0F45C}"/>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285973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 1 colon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530E60-C71F-2845-8D9C-F6C8A929F41B}"/>
              </a:ext>
            </a:extLst>
          </p:cNvPr>
          <p:cNvSpPr>
            <a:spLocks noGrp="1"/>
          </p:cNvSpPr>
          <p:nvPr>
            <p:ph type="title" hasCustomPrompt="1"/>
          </p:nvPr>
        </p:nvSpPr>
        <p:spPr/>
        <p:txBody>
          <a:bodyPr>
            <a:normAutofit/>
          </a:bodyPr>
          <a:lstStyle>
            <a:lvl1pPr>
              <a:defRPr sz="2800"/>
            </a:lvl1pPr>
          </a:lstStyle>
          <a:p>
            <a:r>
              <a:rPr lang="it-IT" dirty="0"/>
              <a:t>TITOLO (OPEN SANS BOLD 25)</a:t>
            </a:r>
          </a:p>
        </p:txBody>
      </p:sp>
      <p:sp>
        <p:nvSpPr>
          <p:cNvPr id="6" name="Segnaposto testo 10">
            <a:extLst>
              <a:ext uri="{FF2B5EF4-FFF2-40B4-BE49-F238E27FC236}">
                <a16:creationId xmlns:a16="http://schemas.microsoft.com/office/drawing/2014/main" id="{F9521A0C-0095-F84F-91F4-556191675E41}"/>
              </a:ext>
            </a:extLst>
          </p:cNvPr>
          <p:cNvSpPr>
            <a:spLocks noGrp="1"/>
          </p:cNvSpPr>
          <p:nvPr>
            <p:ph type="body" sz="quarter" idx="14" hasCustomPrompt="1"/>
          </p:nvPr>
        </p:nvSpPr>
        <p:spPr>
          <a:xfrm>
            <a:off x="766763" y="1230624"/>
            <a:ext cx="9088437" cy="365125"/>
          </a:xfrm>
          <a:prstGeom prst="rect">
            <a:avLst/>
          </a:prstGeom>
        </p:spPr>
        <p:txBody>
          <a:bodyPr>
            <a:noAutofit/>
          </a:bodyPr>
          <a:lstStyle>
            <a:lvl1pPr marL="0" indent="0">
              <a:buNone/>
              <a:defRPr sz="22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Segnaposto contenuto 7">
            <a:extLst>
              <a:ext uri="{FF2B5EF4-FFF2-40B4-BE49-F238E27FC236}">
                <a16:creationId xmlns:a16="http://schemas.microsoft.com/office/drawing/2014/main" id="{0D1711AA-F520-7445-B391-89D09A28B66E}"/>
              </a:ext>
            </a:extLst>
          </p:cNvPr>
          <p:cNvSpPr>
            <a:spLocks noGrp="1"/>
          </p:cNvSpPr>
          <p:nvPr>
            <p:ph sz="quarter" idx="15" hasCustomPrompt="1"/>
          </p:nvPr>
        </p:nvSpPr>
        <p:spPr>
          <a:xfrm>
            <a:off x="766763" y="1808163"/>
            <a:ext cx="10658475" cy="4105275"/>
          </a:xfrm>
        </p:spPr>
        <p:txBody>
          <a:bodyPr/>
          <a:lstStyle/>
          <a:p>
            <a:pPr lvl="0"/>
            <a:r>
              <a:rPr lang="it-IT" dirty="0"/>
              <a:t>Testo principale (Open sans Light 14):</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4" name="Segnaposto data 3">
            <a:extLst>
              <a:ext uri="{FF2B5EF4-FFF2-40B4-BE49-F238E27FC236}">
                <a16:creationId xmlns:a16="http://schemas.microsoft.com/office/drawing/2014/main" id="{7924247F-EF14-D644-8D9F-9693D0951B79}"/>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15" name="Segnaposto piè di pagina 4">
            <a:extLst>
              <a:ext uri="{FF2B5EF4-FFF2-40B4-BE49-F238E27FC236}">
                <a16:creationId xmlns:a16="http://schemas.microsoft.com/office/drawing/2014/main" id="{D6B8E308-8900-E147-A03B-50221666CA41}"/>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6" name="Segnaposto numero diapositiva 5">
            <a:extLst>
              <a:ext uri="{FF2B5EF4-FFF2-40B4-BE49-F238E27FC236}">
                <a16:creationId xmlns:a16="http://schemas.microsoft.com/office/drawing/2014/main" id="{F337EF69-B55C-284C-8588-4AC211B9E5C5}"/>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373654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olo + doppia colon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530E60-C71F-2845-8D9C-F6C8A929F41B}"/>
              </a:ext>
            </a:extLst>
          </p:cNvPr>
          <p:cNvSpPr>
            <a:spLocks noGrp="1"/>
          </p:cNvSpPr>
          <p:nvPr>
            <p:ph type="title" hasCustomPrompt="1"/>
          </p:nvPr>
        </p:nvSpPr>
        <p:spPr/>
        <p:txBody>
          <a:bodyPr/>
          <a:lstStyle>
            <a:lvl1pPr>
              <a:defRPr/>
            </a:lvl1pPr>
          </a:lstStyle>
          <a:p>
            <a:r>
              <a:rPr lang="it-IT" dirty="0"/>
              <a:t>TITOLO (OPEN SANS BOLD 25)</a:t>
            </a:r>
          </a:p>
        </p:txBody>
      </p:sp>
      <p:sp>
        <p:nvSpPr>
          <p:cNvPr id="6" name="Segnaposto testo 10">
            <a:extLst>
              <a:ext uri="{FF2B5EF4-FFF2-40B4-BE49-F238E27FC236}">
                <a16:creationId xmlns:a16="http://schemas.microsoft.com/office/drawing/2014/main" id="{F9521A0C-0095-F84F-91F4-556191675E41}"/>
              </a:ext>
            </a:extLst>
          </p:cNvPr>
          <p:cNvSpPr>
            <a:spLocks noGrp="1"/>
          </p:cNvSpPr>
          <p:nvPr>
            <p:ph type="body" sz="quarter" idx="14" hasCustomPrompt="1"/>
          </p:nvPr>
        </p:nvSpPr>
        <p:spPr>
          <a:xfrm>
            <a:off x="766763" y="1230624"/>
            <a:ext cx="9088437" cy="365125"/>
          </a:xfrm>
          <a:prstGeom prst="rect">
            <a:avLst/>
          </a:prstGeom>
        </p:spPr>
        <p:txBody>
          <a:bodyPr>
            <a:noAutofit/>
          </a:bodyPr>
          <a:lstStyle>
            <a:lvl1pPr marL="0" indent="0">
              <a:buNone/>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Segnaposto contenuto 7">
            <a:extLst>
              <a:ext uri="{FF2B5EF4-FFF2-40B4-BE49-F238E27FC236}">
                <a16:creationId xmlns:a16="http://schemas.microsoft.com/office/drawing/2014/main" id="{0D1711AA-F520-7445-B391-89D09A28B66E}"/>
              </a:ext>
            </a:extLst>
          </p:cNvPr>
          <p:cNvSpPr>
            <a:spLocks noGrp="1"/>
          </p:cNvSpPr>
          <p:nvPr>
            <p:ph sz="quarter" idx="15" hasCustomPrompt="1"/>
          </p:nvPr>
        </p:nvSpPr>
        <p:spPr>
          <a:xfrm>
            <a:off x="766762" y="1808163"/>
            <a:ext cx="5129045" cy="4105275"/>
          </a:xfrm>
        </p:spPr>
        <p:txBody>
          <a:bodyPr/>
          <a:lstStyle/>
          <a:p>
            <a:pPr lvl="0"/>
            <a:r>
              <a:rPr lang="it-IT" dirty="0"/>
              <a:t>Testo principale (Open sans Light 14):</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Segnaposto contenuto 7">
            <a:extLst>
              <a:ext uri="{FF2B5EF4-FFF2-40B4-BE49-F238E27FC236}">
                <a16:creationId xmlns:a16="http://schemas.microsoft.com/office/drawing/2014/main" id="{EC1C3FD4-635A-5445-A98C-587183327F63}"/>
              </a:ext>
            </a:extLst>
          </p:cNvPr>
          <p:cNvSpPr>
            <a:spLocks noGrp="1"/>
          </p:cNvSpPr>
          <p:nvPr>
            <p:ph sz="quarter" idx="16" hasCustomPrompt="1"/>
          </p:nvPr>
        </p:nvSpPr>
        <p:spPr>
          <a:xfrm>
            <a:off x="6292373" y="1808163"/>
            <a:ext cx="5132865" cy="4105275"/>
          </a:xfrm>
        </p:spPr>
        <p:txBody>
          <a:bodyPr/>
          <a:lstStyle/>
          <a:p>
            <a:pPr lvl="0"/>
            <a:r>
              <a:rPr lang="it-IT" dirty="0"/>
              <a:t>Testo principale (Open sans Light 14):</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Segnaposto data 3">
            <a:extLst>
              <a:ext uri="{FF2B5EF4-FFF2-40B4-BE49-F238E27FC236}">
                <a16:creationId xmlns:a16="http://schemas.microsoft.com/office/drawing/2014/main" id="{F1EEA171-B853-904F-B144-B3A9A9C8BCE6}"/>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11" name="Segnaposto piè di pagina 4">
            <a:extLst>
              <a:ext uri="{FF2B5EF4-FFF2-40B4-BE49-F238E27FC236}">
                <a16:creationId xmlns:a16="http://schemas.microsoft.com/office/drawing/2014/main" id="{389869D4-4EFC-CA4E-AF8D-25FD5201BC76}"/>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2" name="Segnaposto numero diapositiva 5">
            <a:extLst>
              <a:ext uri="{FF2B5EF4-FFF2-40B4-BE49-F238E27FC236}">
                <a16:creationId xmlns:a16="http://schemas.microsoft.com/office/drawing/2014/main" id="{97E03CF3-C3EC-CD4E-AFB6-D7E0BA48FE6B}"/>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30074893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8" Type="http://schemas.openxmlformats.org/officeDocument/2006/relationships/hyperlink" Target="https://www.instagram.com/airc.it/" TargetMode="External"/><Relationship Id="rId13" Type="http://schemas.openxmlformats.org/officeDocument/2006/relationships/image" Target="../media/image7.svg"/><Relationship Id="rId3" Type="http://schemas.openxmlformats.org/officeDocument/2006/relationships/theme" Target="../theme/theme6.xml"/><Relationship Id="rId7" Type="http://schemas.openxmlformats.org/officeDocument/2006/relationships/image" Target="../media/image3.svg"/><Relationship Id="rId12" Type="http://schemas.openxmlformats.org/officeDocument/2006/relationships/image" Target="../media/image6.png"/><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9.sv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hyperlink" Target="https://it.linkedin.com/company/airc-fondazione-per-la-ricerca-sul-cancro" TargetMode="External"/><Relationship Id="rId5" Type="http://schemas.openxmlformats.org/officeDocument/2006/relationships/hyperlink" Target="https://www.facebook.com/AIRC.it" TargetMode="External"/><Relationship Id="rId15" Type="http://schemas.openxmlformats.org/officeDocument/2006/relationships/image" Target="../media/image8.png"/><Relationship Id="rId10" Type="http://schemas.openxmlformats.org/officeDocument/2006/relationships/image" Target="../media/image5.svg"/><Relationship Id="rId4" Type="http://schemas.openxmlformats.org/officeDocument/2006/relationships/hyperlink" Target="https://www.airc.it/" TargetMode="External"/><Relationship Id="rId9" Type="http://schemas.openxmlformats.org/officeDocument/2006/relationships/image" Target="../media/image4.png"/><Relationship Id="rId14" Type="http://schemas.openxmlformats.org/officeDocument/2006/relationships/hyperlink" Target="https://twitter.com/AIRC_it" TargetMode="Externa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riangolo 18">
            <a:extLst>
              <a:ext uri="{FF2B5EF4-FFF2-40B4-BE49-F238E27FC236}">
                <a16:creationId xmlns:a16="http://schemas.microsoft.com/office/drawing/2014/main" id="{009096D9-F2AD-9B4A-AE70-4B96C0C0869D}"/>
              </a:ext>
            </a:extLst>
          </p:cNvPr>
          <p:cNvSpPr/>
          <p:nvPr userDrawn="1"/>
        </p:nvSpPr>
        <p:spPr>
          <a:xfrm flipH="1">
            <a:off x="0" y="1784331"/>
            <a:ext cx="12192000" cy="3256154"/>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igura a mano libera 21">
            <a:extLst>
              <a:ext uri="{FF2B5EF4-FFF2-40B4-BE49-F238E27FC236}">
                <a16:creationId xmlns:a16="http://schemas.microsoft.com/office/drawing/2014/main" id="{DAD43EDC-7511-2E4D-A51F-350E6E59EE6B}"/>
              </a:ext>
            </a:extLst>
          </p:cNvPr>
          <p:cNvSpPr/>
          <p:nvPr userDrawn="1"/>
        </p:nvSpPr>
        <p:spPr>
          <a:xfrm>
            <a:off x="-1" y="954982"/>
            <a:ext cx="12208415" cy="5903017"/>
          </a:xfrm>
          <a:custGeom>
            <a:avLst/>
            <a:gdLst>
              <a:gd name="connsiteX0" fmla="*/ 0 w 12192000"/>
              <a:gd name="connsiteY0" fmla="*/ 0 h 5895080"/>
              <a:gd name="connsiteX1" fmla="*/ 12192000 w 12192000"/>
              <a:gd name="connsiteY1" fmla="*/ 3256154 h 5895080"/>
              <a:gd name="connsiteX2" fmla="*/ 12192000 w 12192000"/>
              <a:gd name="connsiteY2" fmla="*/ 5895080 h 5895080"/>
              <a:gd name="connsiteX3" fmla="*/ 0 w 12192000"/>
              <a:gd name="connsiteY3" fmla="*/ 5895080 h 5895080"/>
              <a:gd name="connsiteX4" fmla="*/ 0 w 12192000"/>
              <a:gd name="connsiteY4" fmla="*/ 3256154 h 589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95080">
                <a:moveTo>
                  <a:pt x="0" y="0"/>
                </a:moveTo>
                <a:lnTo>
                  <a:pt x="12192000" y="3256154"/>
                </a:lnTo>
                <a:lnTo>
                  <a:pt x="12192000" y="5895080"/>
                </a:lnTo>
                <a:lnTo>
                  <a:pt x="0" y="5895080"/>
                </a:lnTo>
                <a:lnTo>
                  <a:pt x="0" y="325615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data 3">
            <a:extLst>
              <a:ext uri="{FF2B5EF4-FFF2-40B4-BE49-F238E27FC236}">
                <a16:creationId xmlns:a16="http://schemas.microsoft.com/office/drawing/2014/main" id="{25AD581B-5AC7-8B4F-897D-9F2829C4A048}"/>
              </a:ext>
            </a:extLst>
          </p:cNvPr>
          <p:cNvSpPr>
            <a:spLocks noGrp="1"/>
          </p:cNvSpPr>
          <p:nvPr>
            <p:ph type="dt" sz="half" idx="2"/>
          </p:nvPr>
        </p:nvSpPr>
        <p:spPr>
          <a:xfrm>
            <a:off x="579998" y="6147347"/>
            <a:ext cx="2854810" cy="365125"/>
          </a:xfrm>
          <a:prstGeom prst="rect">
            <a:avLst/>
          </a:prstGeom>
        </p:spPr>
        <p:txBody>
          <a:bodyPr vert="horz" lIns="0" tIns="0" rIns="0" bIns="0" rtlCol="0" anchor="b"/>
          <a:lstStyle>
            <a:lvl1pPr algn="l">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F40A9A-2D86-124E-91CB-938C84ACEBBC}" type="datetime1">
              <a:rPr lang="it-IT" smtClean="0"/>
              <a:t>15/11/2023</a:t>
            </a:fld>
            <a:endParaRPr lang="it-IT" dirty="0"/>
          </a:p>
        </p:txBody>
      </p:sp>
      <p:sp>
        <p:nvSpPr>
          <p:cNvPr id="2" name="Segnaposto titolo 1">
            <a:extLst>
              <a:ext uri="{FF2B5EF4-FFF2-40B4-BE49-F238E27FC236}">
                <a16:creationId xmlns:a16="http://schemas.microsoft.com/office/drawing/2014/main" id="{3B2292A0-CE1A-DF4D-98B8-09BA00A359DF}"/>
              </a:ext>
            </a:extLst>
          </p:cNvPr>
          <p:cNvSpPr>
            <a:spLocks noGrp="1"/>
          </p:cNvSpPr>
          <p:nvPr>
            <p:ph type="title"/>
          </p:nvPr>
        </p:nvSpPr>
        <p:spPr>
          <a:xfrm>
            <a:off x="688299" y="3603001"/>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pic>
        <p:nvPicPr>
          <p:cNvPr id="7" name="Immagine 6">
            <a:extLst>
              <a:ext uri="{FF2B5EF4-FFF2-40B4-BE49-F238E27FC236}">
                <a16:creationId xmlns:a16="http://schemas.microsoft.com/office/drawing/2014/main" id="{A20CB120-D406-3741-ACFE-D57DCE4DE2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299" y="637160"/>
            <a:ext cx="802571" cy="1464994"/>
          </a:xfrm>
          <a:prstGeom prst="rect">
            <a:avLst/>
          </a:prstGeom>
        </p:spPr>
      </p:pic>
    </p:spTree>
    <p:extLst>
      <p:ext uri="{BB962C8B-B14F-4D97-AF65-F5344CB8AC3E}">
        <p14:creationId xmlns:p14="http://schemas.microsoft.com/office/powerpoint/2010/main" val="644905453"/>
      </p:ext>
    </p:extLst>
  </p:cSld>
  <p:clrMap bg1="lt1" tx1="dk1" bg2="lt2" tx2="dk2" accent1="accent1" accent2="accent2" accent3="accent3" accent4="accent4" accent5="accent5" accent6="accent6" hlink="hlink" folHlink="folHlink"/>
  <p:sldLayoutIdLst>
    <p:sldLayoutId id="2147483691" r:id="rId1"/>
    <p:sldLayoutId id="2147483695" r:id="rId2"/>
  </p:sldLayoutIdLst>
  <p:hf hdr="0"/>
  <p:txStyles>
    <p:titleStyle>
      <a:lvl1pPr algn="l" defTabSz="914400" rtl="0" eaLnBrk="1" latinLnBrk="0" hangingPunct="1">
        <a:lnSpc>
          <a:spcPct val="90000"/>
        </a:lnSpc>
        <a:spcBef>
          <a:spcPct val="0"/>
        </a:spcBef>
        <a:buNone/>
        <a:defRPr sz="3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26B43"/>
          </p15:clr>
        </p15:guide>
        <p15:guide id="5" pos="1912">
          <p15:clr>
            <a:srgbClr val="F26B43"/>
          </p15:clr>
        </p15:guide>
        <p15:guide id="9" pos="3834">
          <p15:clr>
            <a:srgbClr val="F26B43"/>
          </p15:clr>
        </p15:guide>
        <p15:guide id="11" pos="5765">
          <p15:clr>
            <a:srgbClr val="F26B43"/>
          </p15:clr>
        </p15:guide>
        <p15:guide id="12" pos="960">
          <p15:clr>
            <a:srgbClr val="F26B43"/>
          </p15:clr>
        </p15:guide>
        <p15:guide id="14" orient="horz" pos="2795" userDrawn="1">
          <p15:clr>
            <a:srgbClr val="F26B43"/>
          </p15:clr>
        </p15:guide>
        <p15:guide id="15" pos="2865" userDrawn="1">
          <p15:clr>
            <a:srgbClr val="F26B43"/>
          </p15:clr>
        </p15:guide>
        <p15:guide id="16" pos="4793" userDrawn="1">
          <p15:clr>
            <a:srgbClr val="F26B43"/>
          </p15:clr>
        </p15:guide>
        <p15:guide id="17" pos="6720" userDrawn="1">
          <p15:clr>
            <a:srgbClr val="F26B43"/>
          </p15:clr>
        </p15:guide>
        <p15:guide id="18" pos="710" userDrawn="1">
          <p15:clr>
            <a:srgbClr val="F26B43"/>
          </p15:clr>
        </p15:guide>
        <p15:guide id="19" pos="483" userDrawn="1">
          <p15:clr>
            <a:srgbClr val="F26B43"/>
          </p15:clr>
        </p15:guide>
        <p15:guide id="20" pos="234" userDrawn="1">
          <p15:clr>
            <a:srgbClr val="F26B43"/>
          </p15:clr>
        </p15:guide>
        <p15:guide id="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riangolo 13">
            <a:extLst>
              <a:ext uri="{FF2B5EF4-FFF2-40B4-BE49-F238E27FC236}">
                <a16:creationId xmlns:a16="http://schemas.microsoft.com/office/drawing/2014/main" id="{2106B7B7-D1C8-2049-B9D9-5FB7FEA08111}"/>
              </a:ext>
            </a:extLst>
          </p:cNvPr>
          <p:cNvSpPr/>
          <p:nvPr userDrawn="1"/>
        </p:nvSpPr>
        <p:spPr>
          <a:xfrm flipH="1">
            <a:off x="0" y="3429000"/>
            <a:ext cx="12192000" cy="3256154"/>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igura a mano libera 24">
            <a:extLst>
              <a:ext uri="{FF2B5EF4-FFF2-40B4-BE49-F238E27FC236}">
                <a16:creationId xmlns:a16="http://schemas.microsoft.com/office/drawing/2014/main" id="{6DF69B1A-51C9-204E-BD1C-B786720CBD28}"/>
              </a:ext>
            </a:extLst>
          </p:cNvPr>
          <p:cNvSpPr/>
          <p:nvPr userDrawn="1"/>
        </p:nvSpPr>
        <p:spPr>
          <a:xfrm>
            <a:off x="-37214" y="2614824"/>
            <a:ext cx="12245629" cy="4301348"/>
          </a:xfrm>
          <a:custGeom>
            <a:avLst/>
            <a:gdLst>
              <a:gd name="connsiteX0" fmla="*/ 0 w 12208415"/>
              <a:gd name="connsiteY0" fmla="*/ 0 h 4288276"/>
              <a:gd name="connsiteX1" fmla="*/ 12208415 w 12208415"/>
              <a:gd name="connsiteY1" fmla="*/ 3260538 h 4288276"/>
              <a:gd name="connsiteX2" fmla="*/ 12208415 w 12208415"/>
              <a:gd name="connsiteY2" fmla="*/ 3466240 h 4288276"/>
              <a:gd name="connsiteX3" fmla="*/ 12208415 w 12208415"/>
              <a:gd name="connsiteY3" fmla="*/ 4222167 h 4288276"/>
              <a:gd name="connsiteX4" fmla="*/ 12208415 w 12208415"/>
              <a:gd name="connsiteY4" fmla="*/ 4288276 h 4288276"/>
              <a:gd name="connsiteX5" fmla="*/ 0 w 12208415"/>
              <a:gd name="connsiteY5" fmla="*/ 4288276 h 4288276"/>
              <a:gd name="connsiteX6" fmla="*/ 0 w 12208415"/>
              <a:gd name="connsiteY6" fmla="*/ 4222167 h 4288276"/>
              <a:gd name="connsiteX7" fmla="*/ 0 w 12208415"/>
              <a:gd name="connsiteY7" fmla="*/ 3466240 h 4288276"/>
              <a:gd name="connsiteX8" fmla="*/ 0 w 12208415"/>
              <a:gd name="connsiteY8" fmla="*/ 3260538 h 428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415" h="4288276">
                <a:moveTo>
                  <a:pt x="0" y="0"/>
                </a:moveTo>
                <a:lnTo>
                  <a:pt x="12208415" y="3260538"/>
                </a:lnTo>
                <a:lnTo>
                  <a:pt x="12208415" y="3466240"/>
                </a:lnTo>
                <a:lnTo>
                  <a:pt x="12208415" y="4222167"/>
                </a:lnTo>
                <a:lnTo>
                  <a:pt x="12208415" y="4288276"/>
                </a:lnTo>
                <a:lnTo>
                  <a:pt x="0" y="4288276"/>
                </a:lnTo>
                <a:lnTo>
                  <a:pt x="0" y="4222167"/>
                </a:lnTo>
                <a:lnTo>
                  <a:pt x="0" y="3466240"/>
                </a:lnTo>
                <a:lnTo>
                  <a:pt x="0" y="326053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data 3">
            <a:extLst>
              <a:ext uri="{FF2B5EF4-FFF2-40B4-BE49-F238E27FC236}">
                <a16:creationId xmlns:a16="http://schemas.microsoft.com/office/drawing/2014/main" id="{25AD581B-5AC7-8B4F-897D-9F2829C4A048}"/>
              </a:ext>
            </a:extLst>
          </p:cNvPr>
          <p:cNvSpPr>
            <a:spLocks noGrp="1"/>
          </p:cNvSpPr>
          <p:nvPr>
            <p:ph type="dt" sz="half" idx="2"/>
          </p:nvPr>
        </p:nvSpPr>
        <p:spPr>
          <a:xfrm>
            <a:off x="760413" y="6147347"/>
            <a:ext cx="2854810" cy="365125"/>
          </a:xfrm>
          <a:prstGeom prst="rect">
            <a:avLst/>
          </a:prstGeom>
        </p:spPr>
        <p:txBody>
          <a:bodyPr vert="horz" lIns="0" tIns="0" rIns="0" bIns="0" rtlCol="0" anchor="b"/>
          <a:lstStyle>
            <a:lvl1pPr algn="l">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F40A9A-2D86-124E-91CB-938C84ACEBBC}" type="datetime1">
              <a:rPr lang="it-IT" smtClean="0"/>
              <a:t>15/11/2023</a:t>
            </a:fld>
            <a:endParaRPr lang="it-IT" dirty="0"/>
          </a:p>
        </p:txBody>
      </p:sp>
      <p:sp>
        <p:nvSpPr>
          <p:cNvPr id="5" name="Segnaposto piè di pagina 4">
            <a:extLst>
              <a:ext uri="{FF2B5EF4-FFF2-40B4-BE49-F238E27FC236}">
                <a16:creationId xmlns:a16="http://schemas.microsoft.com/office/drawing/2014/main" id="{6BBA8C2B-9750-5449-A07F-B881D7D0B51A}"/>
              </a:ext>
            </a:extLst>
          </p:cNvPr>
          <p:cNvSpPr>
            <a:spLocks noGrp="1"/>
          </p:cNvSpPr>
          <p:nvPr>
            <p:ph type="ftr" sz="quarter" idx="3"/>
          </p:nvPr>
        </p:nvSpPr>
        <p:spPr>
          <a:xfrm>
            <a:off x="760413" y="4119157"/>
            <a:ext cx="6989473" cy="1338034"/>
          </a:xfrm>
          <a:prstGeom prst="rect">
            <a:avLst/>
          </a:prstGeom>
        </p:spPr>
        <p:txBody>
          <a:bodyPr vert="horz" lIns="0" tIns="0" rIns="0" bIns="0" rtlCol="0" anchor="b"/>
          <a:lstStyle>
            <a:lvl1pPr algn="l">
              <a:defRPr sz="3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STILE DEL TITOLO</a:t>
            </a:r>
          </a:p>
        </p:txBody>
      </p:sp>
      <p:pic>
        <p:nvPicPr>
          <p:cNvPr id="7" name="Immagine 6">
            <a:extLst>
              <a:ext uri="{FF2B5EF4-FFF2-40B4-BE49-F238E27FC236}">
                <a16:creationId xmlns:a16="http://schemas.microsoft.com/office/drawing/2014/main" id="{408C8576-7D3D-5248-A42E-4F3284FE6B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474" y="2326577"/>
            <a:ext cx="790092" cy="1442215"/>
          </a:xfrm>
          <a:prstGeom prst="rect">
            <a:avLst/>
          </a:prstGeom>
        </p:spPr>
      </p:pic>
    </p:spTree>
    <p:extLst>
      <p:ext uri="{BB962C8B-B14F-4D97-AF65-F5344CB8AC3E}">
        <p14:creationId xmlns:p14="http://schemas.microsoft.com/office/powerpoint/2010/main" val="3855174291"/>
      </p:ext>
    </p:extLst>
  </p:cSld>
  <p:clrMap bg1="lt1" tx1="dk1" bg2="lt2" tx2="dk2" accent1="accent1" accent2="accent2" accent3="accent3" accent4="accent4" accent5="accent5" accent6="accent6" hlink="hlink" folHlink="folHlink"/>
  <p:sldLayoutIdLst>
    <p:sldLayoutId id="2147483687" r:id="rId1"/>
  </p:sldLayoutIdLst>
  <p:hf hdr="0"/>
  <p:txStyles>
    <p:titleStyle>
      <a:lvl1pPr algn="l" defTabSz="914400" rtl="0" eaLnBrk="1" latinLnBrk="0" hangingPunct="1">
        <a:lnSpc>
          <a:spcPct val="90000"/>
        </a:lnSpc>
        <a:spcBef>
          <a:spcPct val="0"/>
        </a:spcBef>
        <a:buNone/>
        <a:defRPr sz="26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26B43"/>
          </p15:clr>
        </p15:guide>
        <p15:guide id="5" pos="1912">
          <p15:clr>
            <a:srgbClr val="F26B43"/>
          </p15:clr>
        </p15:guide>
        <p15:guide id="7" pos="6724" userDrawn="1">
          <p15:clr>
            <a:srgbClr val="F26B43"/>
          </p15:clr>
        </p15:guide>
        <p15:guide id="9" pos="3834">
          <p15:clr>
            <a:srgbClr val="F26B43"/>
          </p15:clr>
        </p15:guide>
        <p15:guide id="10" orient="horz" pos="3362" userDrawn="1">
          <p15:clr>
            <a:srgbClr val="F26B43"/>
          </p15:clr>
        </p15:guide>
        <p15:guide id="11" pos="5765">
          <p15:clr>
            <a:srgbClr val="F26B43"/>
          </p15:clr>
        </p15:guide>
        <p15:guide id="12" pos="960">
          <p15:clr>
            <a:srgbClr val="F26B43"/>
          </p15:clr>
        </p15:guide>
        <p15:guide id="16" pos="2865" userDrawn="1">
          <p15:clr>
            <a:srgbClr val="F26B43"/>
          </p15:clr>
        </p15:guide>
        <p15:guide id="17" pos="4793" userDrawn="1">
          <p15:clr>
            <a:srgbClr val="F26B43"/>
          </p15:clr>
        </p15:guide>
        <p15:guide id="18" pos="719" userDrawn="1">
          <p15:clr>
            <a:srgbClr val="F26B43"/>
          </p15:clr>
        </p15:guide>
        <p15:guide id="19" pos="479" userDrawn="1">
          <p15:clr>
            <a:srgbClr val="F26B43"/>
          </p15:clr>
        </p15:guide>
        <p15:guide id="20" pos="238" userDrawn="1">
          <p15:clr>
            <a:srgbClr val="F26B43"/>
          </p15:clr>
        </p15:guide>
        <p15:guide id="2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3" name="Segnaposto titolo 2">
            <a:extLst>
              <a:ext uri="{FF2B5EF4-FFF2-40B4-BE49-F238E27FC236}">
                <a16:creationId xmlns:a16="http://schemas.microsoft.com/office/drawing/2014/main" id="{839DC93A-E6B7-7644-92B4-07056ECB6FF0}"/>
              </a:ext>
            </a:extLst>
          </p:cNvPr>
          <p:cNvSpPr>
            <a:spLocks noGrp="1"/>
          </p:cNvSpPr>
          <p:nvPr>
            <p:ph type="title"/>
          </p:nvPr>
        </p:nvSpPr>
        <p:spPr>
          <a:xfrm>
            <a:off x="758825" y="2244880"/>
            <a:ext cx="10155239" cy="1325563"/>
          </a:xfrm>
          <a:prstGeom prst="rect">
            <a:avLst/>
          </a:prstGeom>
        </p:spPr>
        <p:txBody>
          <a:bodyPr vert="horz" lIns="0" tIns="0" rIns="0" bIns="0" rtlCol="0" anchor="b">
            <a:normAutofit/>
          </a:bodyPr>
          <a:lstStyle/>
          <a:p>
            <a:r>
              <a:rPr lang="it-IT" dirty="0"/>
              <a:t>Stile del titolo</a:t>
            </a:r>
          </a:p>
        </p:txBody>
      </p:sp>
      <p:sp>
        <p:nvSpPr>
          <p:cNvPr id="17" name="Figura a mano libera 16">
            <a:extLst>
              <a:ext uri="{FF2B5EF4-FFF2-40B4-BE49-F238E27FC236}">
                <a16:creationId xmlns:a16="http://schemas.microsoft.com/office/drawing/2014/main" id="{1536421B-93DE-EE4F-B3AC-CC8D84E5B620}"/>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11" name="Segnaposto data 3">
            <a:extLst>
              <a:ext uri="{FF2B5EF4-FFF2-40B4-BE49-F238E27FC236}">
                <a16:creationId xmlns:a16="http://schemas.microsoft.com/office/drawing/2014/main" id="{B9E06D2A-7EB5-8B45-AE76-48B868A1EBEA}"/>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13" name="Segnaposto piè di pagina 4">
            <a:extLst>
              <a:ext uri="{FF2B5EF4-FFF2-40B4-BE49-F238E27FC236}">
                <a16:creationId xmlns:a16="http://schemas.microsoft.com/office/drawing/2014/main" id="{663C6950-156C-6243-A834-68694A6FDE84}"/>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a:t>Format PPT per comunicazione esterna</a:t>
            </a:r>
            <a:endParaRPr lang="it-IT" dirty="0"/>
          </a:p>
        </p:txBody>
      </p:sp>
      <p:sp>
        <p:nvSpPr>
          <p:cNvPr id="14" name="Segnaposto numero diapositiva 5">
            <a:extLst>
              <a:ext uri="{FF2B5EF4-FFF2-40B4-BE49-F238E27FC236}">
                <a16:creationId xmlns:a16="http://schemas.microsoft.com/office/drawing/2014/main" id="{281E3BE3-8D3D-934F-BF05-2E4BB40246C2}"/>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cxnSp>
        <p:nvCxnSpPr>
          <p:cNvPr id="15" name="Connettore 1 14">
            <a:extLst>
              <a:ext uri="{FF2B5EF4-FFF2-40B4-BE49-F238E27FC236}">
                <a16:creationId xmlns:a16="http://schemas.microsoft.com/office/drawing/2014/main" id="{362E1B1A-1F76-6C4F-94C0-356A7AAC77AB}"/>
              </a:ext>
            </a:extLst>
          </p:cNvPr>
          <p:cNvCxnSpPr>
            <a:cxnSpLocks/>
          </p:cNvCxnSpPr>
          <p:nvPr userDrawn="1"/>
        </p:nvCxnSpPr>
        <p:spPr>
          <a:xfrm>
            <a:off x="1026000" y="6504051"/>
            <a:ext cx="0" cy="12599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710BA86D-C84D-6D40-84AB-051B8486A4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4064" y="542151"/>
            <a:ext cx="554047" cy="1011344"/>
          </a:xfrm>
          <a:prstGeom prst="rect">
            <a:avLst/>
          </a:prstGeom>
        </p:spPr>
      </p:pic>
    </p:spTree>
    <p:extLst>
      <p:ext uri="{BB962C8B-B14F-4D97-AF65-F5344CB8AC3E}">
        <p14:creationId xmlns:p14="http://schemas.microsoft.com/office/powerpoint/2010/main" val="1416563815"/>
      </p:ext>
    </p:extLst>
  </p:cSld>
  <p:clrMap bg1="lt1" tx1="dk1" bg2="lt2" tx2="dk2" accent1="accent1" accent2="accent2" accent3="accent3" accent4="accent4" accent5="accent5" accent6="accent6" hlink="hlink" folHlink="folHlink"/>
  <p:sldLayoutIdLst>
    <p:sldLayoutId id="2147483693" r:id="rId1"/>
  </p:sldLayoutIdLst>
  <p:hf hdr="0"/>
  <p:txStyles>
    <p:titleStyle>
      <a:lvl1pPr algn="l" defTabSz="914400" rtl="0" eaLnBrk="1" latinLnBrk="0" hangingPunct="1">
        <a:lnSpc>
          <a:spcPct val="90000"/>
        </a:lnSpc>
        <a:spcBef>
          <a:spcPct val="0"/>
        </a:spcBef>
        <a:buNone/>
        <a:defRPr sz="30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7680">
          <p15:clr>
            <a:srgbClr val="F26B43"/>
          </p15:clr>
        </p15:guide>
        <p15:guide id="4" pos="5768">
          <p15:clr>
            <a:srgbClr val="F26B43"/>
          </p15:clr>
        </p15:guide>
        <p15:guide id="6" pos="962" userDrawn="1">
          <p15:clr>
            <a:srgbClr val="F26B43"/>
          </p15:clr>
        </p15:guide>
        <p15:guide id="7" pos="4793">
          <p15:clr>
            <a:srgbClr val="F26B43"/>
          </p15:clr>
        </p15:guide>
        <p15:guide id="11" userDrawn="1">
          <p15:clr>
            <a:srgbClr val="F26B43"/>
          </p15:clr>
        </p15:guide>
        <p15:guide id="12" pos="717" userDrawn="1">
          <p15:clr>
            <a:srgbClr val="F26B43"/>
          </p15:clr>
        </p15:guide>
        <p15:guide id="13" pos="478" userDrawn="1">
          <p15:clr>
            <a:srgbClr val="F26B43"/>
          </p15:clr>
        </p15:guide>
        <p15:guide id="14" pos="239" userDrawn="1">
          <p15:clr>
            <a:srgbClr val="F26B43"/>
          </p15:clr>
        </p15:guide>
        <p15:guide id="15" pos="1918" userDrawn="1">
          <p15:clr>
            <a:srgbClr val="F26B43"/>
          </p15:clr>
        </p15:guide>
        <p15:guide id="16" pos="3842" userDrawn="1">
          <p15:clr>
            <a:srgbClr val="F26B43"/>
          </p15:clr>
        </p15:guide>
        <p15:guide id="17" pos="6716" userDrawn="1">
          <p15:clr>
            <a:srgbClr val="F26B43"/>
          </p15:clr>
        </p15:guide>
        <p15:guide id="18" pos="6955" userDrawn="1">
          <p15:clr>
            <a:srgbClr val="F26B43"/>
          </p15:clr>
        </p15:guide>
        <p15:guide id="19" pos="7200" userDrawn="1">
          <p15:clr>
            <a:srgbClr val="F26B43"/>
          </p15:clr>
        </p15:guide>
        <p15:guide id="20" pos="743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Segnaposto data 3">
            <a:extLst>
              <a:ext uri="{FF2B5EF4-FFF2-40B4-BE49-F238E27FC236}">
                <a16:creationId xmlns:a16="http://schemas.microsoft.com/office/drawing/2014/main" id="{9D971895-2AAA-B245-A58E-B7F1A4B20D74}"/>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9" name="Segnaposto piè di pagina 4">
            <a:extLst>
              <a:ext uri="{FF2B5EF4-FFF2-40B4-BE49-F238E27FC236}">
                <a16:creationId xmlns:a16="http://schemas.microsoft.com/office/drawing/2014/main" id="{58156375-DFE4-7244-9016-30DBB992F520}"/>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0" name="Segnaposto numero diapositiva 5">
            <a:extLst>
              <a:ext uri="{FF2B5EF4-FFF2-40B4-BE49-F238E27FC236}">
                <a16:creationId xmlns:a16="http://schemas.microsoft.com/office/drawing/2014/main" id="{B8D9906F-AE9B-4740-8DDF-1F64B519FB99}"/>
              </a:ext>
            </a:extLst>
          </p:cNvPr>
          <p:cNvSpPr>
            <a:spLocks noGrp="1"/>
          </p:cNvSpPr>
          <p:nvPr>
            <p:ph type="sldNum" sz="quarter" idx="4"/>
          </p:nvPr>
        </p:nvSpPr>
        <p:spPr>
          <a:xfrm>
            <a:off x="766764" y="6274090"/>
            <a:ext cx="37306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
        <p:nvSpPr>
          <p:cNvPr id="3" name="Segnaposto titolo 2">
            <a:extLst>
              <a:ext uri="{FF2B5EF4-FFF2-40B4-BE49-F238E27FC236}">
                <a16:creationId xmlns:a16="http://schemas.microsoft.com/office/drawing/2014/main" id="{839DC93A-E6B7-7644-92B4-07056ECB6FF0}"/>
              </a:ext>
            </a:extLst>
          </p:cNvPr>
          <p:cNvSpPr>
            <a:spLocks noGrp="1"/>
          </p:cNvSpPr>
          <p:nvPr>
            <p:ph type="title"/>
          </p:nvPr>
        </p:nvSpPr>
        <p:spPr>
          <a:xfrm>
            <a:off x="766763" y="2244880"/>
            <a:ext cx="10147301" cy="1325563"/>
          </a:xfrm>
          <a:prstGeom prst="rect">
            <a:avLst/>
          </a:prstGeom>
        </p:spPr>
        <p:txBody>
          <a:bodyPr vert="horz" lIns="0" tIns="0" rIns="0" bIns="0" rtlCol="0" anchor="b">
            <a:normAutofit/>
          </a:bodyPr>
          <a:lstStyle/>
          <a:p>
            <a:r>
              <a:rPr lang="it-IT" dirty="0"/>
              <a:t>Stile del titolo</a:t>
            </a:r>
          </a:p>
        </p:txBody>
      </p:sp>
      <p:sp>
        <p:nvSpPr>
          <p:cNvPr id="17" name="Figura a mano libera 16">
            <a:extLst>
              <a:ext uri="{FF2B5EF4-FFF2-40B4-BE49-F238E27FC236}">
                <a16:creationId xmlns:a16="http://schemas.microsoft.com/office/drawing/2014/main" id="{D67A9E89-54BC-0446-AA20-0A695F0781F5}"/>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cxnSp>
        <p:nvCxnSpPr>
          <p:cNvPr id="11" name="Connettore 1 10">
            <a:extLst>
              <a:ext uri="{FF2B5EF4-FFF2-40B4-BE49-F238E27FC236}">
                <a16:creationId xmlns:a16="http://schemas.microsoft.com/office/drawing/2014/main" id="{B05A3596-CD84-9244-8934-54F338C9F932}"/>
              </a:ext>
            </a:extLst>
          </p:cNvPr>
          <p:cNvCxnSpPr>
            <a:cxnSpLocks/>
          </p:cNvCxnSpPr>
          <p:nvPr userDrawn="1"/>
        </p:nvCxnSpPr>
        <p:spPr>
          <a:xfrm>
            <a:off x="1026000" y="6504051"/>
            <a:ext cx="0" cy="12599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id="{99E38802-03C2-994C-8F69-3F06A45C3A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4064" y="542151"/>
            <a:ext cx="554047" cy="1011344"/>
          </a:xfrm>
          <a:prstGeom prst="rect">
            <a:avLst/>
          </a:prstGeom>
        </p:spPr>
      </p:pic>
    </p:spTree>
    <p:extLst>
      <p:ext uri="{BB962C8B-B14F-4D97-AF65-F5344CB8AC3E}">
        <p14:creationId xmlns:p14="http://schemas.microsoft.com/office/powerpoint/2010/main" val="3077780132"/>
      </p:ext>
    </p:extLst>
  </p:cSld>
  <p:clrMap bg1="lt1" tx1="dk1" bg2="lt2" tx2="dk2" accent1="accent1" accent2="accent2" accent3="accent3" accent4="accent4" accent5="accent5" accent6="accent6" hlink="hlink" folHlink="folHlink"/>
  <p:sldLayoutIdLst>
    <p:sldLayoutId id="2147483673" r:id="rId1"/>
  </p:sldLayoutIdLst>
  <p:hf hdr="0"/>
  <p:txStyles>
    <p:titleStyle>
      <a:lvl1pPr algn="l" defTabSz="914400" rtl="0" eaLnBrk="1" latinLnBrk="0" hangingPunct="1">
        <a:lnSpc>
          <a:spcPct val="90000"/>
        </a:lnSpc>
        <a:spcBef>
          <a:spcPct val="0"/>
        </a:spcBef>
        <a:buNone/>
        <a:defRPr sz="30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710" userDrawn="1">
          <p15:clr>
            <a:srgbClr val="F26B43"/>
          </p15:clr>
        </p15:guide>
        <p15:guide id="2" pos="7680">
          <p15:clr>
            <a:srgbClr val="F26B43"/>
          </p15:clr>
        </p15:guide>
        <p15:guide id="4" pos="5753" userDrawn="1">
          <p15:clr>
            <a:srgbClr val="F26B43"/>
          </p15:clr>
        </p15:guide>
        <p15:guide id="5" pos="3840">
          <p15:clr>
            <a:srgbClr val="F26B43"/>
          </p15:clr>
        </p15:guide>
        <p15:guide id="6" pos="1912">
          <p15:clr>
            <a:srgbClr val="F26B43"/>
          </p15:clr>
        </p15:guide>
        <p15:guide id="7" pos="4793">
          <p15:clr>
            <a:srgbClr val="F26B43"/>
          </p15:clr>
        </p15:guide>
        <p15:guide id="9" pos="2880" userDrawn="1">
          <p15:clr>
            <a:srgbClr val="F26B43"/>
          </p15:clr>
        </p15:guide>
        <p15:guide id="11" pos="483" userDrawn="1">
          <p15:clr>
            <a:srgbClr val="F26B43"/>
          </p15:clr>
        </p15:guide>
        <p15:guide id="13" pos="6947" userDrawn="1">
          <p15:clr>
            <a:srgbClr val="F26B43"/>
          </p15:clr>
        </p15:guide>
        <p15:guide id="14" pos="232" userDrawn="1">
          <p15:clr>
            <a:srgbClr val="F26B43"/>
          </p15:clr>
        </p15:guide>
        <p15:guide id="15" pos="-7" userDrawn="1">
          <p15:clr>
            <a:srgbClr val="F26B43"/>
          </p15:clr>
        </p15:guide>
        <p15:guide id="16" pos="718" userDrawn="1">
          <p15:clr>
            <a:srgbClr val="F26B43"/>
          </p15:clr>
        </p15:guide>
        <p15:guide id="17" pos="958" userDrawn="1">
          <p15:clr>
            <a:srgbClr val="F26B43"/>
          </p15:clr>
        </p15:guide>
        <p15:guide id="18" pos="7428" userDrawn="1">
          <p15:clr>
            <a:srgbClr val="F26B43"/>
          </p15:clr>
        </p15:guide>
        <p15:guide id="19" pos="718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D98C8FF-EB1E-FD46-84A8-A0C193258612}"/>
              </a:ext>
            </a:extLst>
          </p:cNvPr>
          <p:cNvSpPr>
            <a:spLocks noGrp="1"/>
          </p:cNvSpPr>
          <p:nvPr>
            <p:ph type="title"/>
          </p:nvPr>
        </p:nvSpPr>
        <p:spPr>
          <a:xfrm>
            <a:off x="766763" y="-186592"/>
            <a:ext cx="9088437" cy="1325563"/>
          </a:xfrm>
          <a:prstGeom prst="rect">
            <a:avLst/>
          </a:prstGeom>
        </p:spPr>
        <p:txBody>
          <a:bodyPr vert="horz" lIns="0" tIns="0" rIns="0" bIns="0" rtlCol="0" anchor="b">
            <a:normAutofit/>
          </a:bodyPr>
          <a:lstStyle/>
          <a:p>
            <a:r>
              <a:rPr lang="it-IT" dirty="0"/>
              <a:t>MODIFICA LO STILE DEL TITOLO</a:t>
            </a:r>
          </a:p>
        </p:txBody>
      </p:sp>
      <p:sp>
        <p:nvSpPr>
          <p:cNvPr id="3" name="Segnaposto testo 2">
            <a:extLst>
              <a:ext uri="{FF2B5EF4-FFF2-40B4-BE49-F238E27FC236}">
                <a16:creationId xmlns:a16="http://schemas.microsoft.com/office/drawing/2014/main" id="{CC07B011-98A3-3E4F-877F-7C1BA2608922}"/>
              </a:ext>
            </a:extLst>
          </p:cNvPr>
          <p:cNvSpPr>
            <a:spLocks noGrp="1"/>
          </p:cNvSpPr>
          <p:nvPr>
            <p:ph type="body" idx="1"/>
          </p:nvPr>
        </p:nvSpPr>
        <p:spPr>
          <a:xfrm>
            <a:off x="766808" y="1808163"/>
            <a:ext cx="10658380" cy="4321176"/>
          </a:xfrm>
          <a:prstGeom prst="rect">
            <a:avLst/>
          </a:prstGeom>
        </p:spPr>
        <p:txBody>
          <a:bodyPr vert="horz" lIns="0" tIns="0" rIns="0" bIns="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 name="Figura a mano libera 11">
            <a:extLst>
              <a:ext uri="{FF2B5EF4-FFF2-40B4-BE49-F238E27FC236}">
                <a16:creationId xmlns:a16="http://schemas.microsoft.com/office/drawing/2014/main" id="{06019F77-44F6-EA4B-BD58-EC8539FD0286}"/>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10" name="Segnaposto data 3">
            <a:extLst>
              <a:ext uri="{FF2B5EF4-FFF2-40B4-BE49-F238E27FC236}">
                <a16:creationId xmlns:a16="http://schemas.microsoft.com/office/drawing/2014/main" id="{A72512A7-8490-2240-9312-C00DDE0B5F39}"/>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15/11/2023</a:t>
            </a:fld>
            <a:endParaRPr lang="it-IT" dirty="0"/>
          </a:p>
        </p:txBody>
      </p:sp>
      <p:sp>
        <p:nvSpPr>
          <p:cNvPr id="11" name="Segnaposto piè di pagina 4">
            <a:extLst>
              <a:ext uri="{FF2B5EF4-FFF2-40B4-BE49-F238E27FC236}">
                <a16:creationId xmlns:a16="http://schemas.microsoft.com/office/drawing/2014/main" id="{929E3621-ACD1-E94D-AA66-F4E2526790E1}"/>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3" name="Segnaposto numero diapositiva 5">
            <a:extLst>
              <a:ext uri="{FF2B5EF4-FFF2-40B4-BE49-F238E27FC236}">
                <a16:creationId xmlns:a16="http://schemas.microsoft.com/office/drawing/2014/main" id="{1A28C89C-3288-7F44-BE20-07F022840BD1}"/>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cxnSp>
        <p:nvCxnSpPr>
          <p:cNvPr id="16" name="Connettore 1 15">
            <a:extLst>
              <a:ext uri="{FF2B5EF4-FFF2-40B4-BE49-F238E27FC236}">
                <a16:creationId xmlns:a16="http://schemas.microsoft.com/office/drawing/2014/main" id="{C671BDD0-5A80-234D-B86A-D2DB2485580F}"/>
              </a:ext>
            </a:extLst>
          </p:cNvPr>
          <p:cNvCxnSpPr>
            <a:cxnSpLocks/>
          </p:cNvCxnSpPr>
          <p:nvPr userDrawn="1"/>
        </p:nvCxnSpPr>
        <p:spPr>
          <a:xfrm>
            <a:off x="1026000" y="6504051"/>
            <a:ext cx="0" cy="12599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Immagine 16">
            <a:extLst>
              <a:ext uri="{FF2B5EF4-FFF2-40B4-BE49-F238E27FC236}">
                <a16:creationId xmlns:a16="http://schemas.microsoft.com/office/drawing/2014/main" id="{47D81EDC-2C0E-484B-8703-25A7BF6F2EA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14064" y="542151"/>
            <a:ext cx="554047" cy="1011344"/>
          </a:xfrm>
          <a:prstGeom prst="rect">
            <a:avLst/>
          </a:prstGeom>
        </p:spPr>
      </p:pic>
    </p:spTree>
    <p:extLst>
      <p:ext uri="{BB962C8B-B14F-4D97-AF65-F5344CB8AC3E}">
        <p14:creationId xmlns:p14="http://schemas.microsoft.com/office/powerpoint/2010/main" val="3113450845"/>
      </p:ext>
    </p:extLst>
  </p:cSld>
  <p:clrMap bg1="lt1" tx1="dk1" bg2="lt2" tx2="dk2" accent1="accent1" accent2="accent2" accent3="accent3" accent4="accent4" accent5="accent5" accent6="accent6" hlink="hlink" folHlink="folHlink"/>
  <p:sldLayoutIdLst>
    <p:sldLayoutId id="2147483674" r:id="rId1"/>
    <p:sldLayoutId id="2147483694" r:id="rId2"/>
    <p:sldLayoutId id="2147483658" r:id="rId3"/>
    <p:sldLayoutId id="2147483669" r:id="rId4"/>
    <p:sldLayoutId id="2147483664" r:id="rId5"/>
    <p:sldLayoutId id="2147483679" r:id="rId6"/>
  </p:sldLayoutIdLst>
  <p:hf hdr="0"/>
  <p:txStyles>
    <p:titleStyle>
      <a:lvl1pPr algn="l" defTabSz="914400" rtl="0" eaLnBrk="1" latinLnBrk="0" hangingPunct="1">
        <a:lnSpc>
          <a:spcPct val="90000"/>
        </a:lnSpc>
        <a:spcBef>
          <a:spcPct val="0"/>
        </a:spcBef>
        <a:buNone/>
        <a:defRPr sz="2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ts val="2400"/>
        </a:lnSpc>
        <a:spcBef>
          <a:spcPts val="1000"/>
        </a:spcBef>
        <a:buClr>
          <a:schemeClr val="accent1"/>
        </a:buClr>
        <a:buFont typeface="Arial" panose="020B0604020202020204" pitchFamily="34" charset="0"/>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400"/>
        </a:lnSpc>
        <a:spcBef>
          <a:spcPts val="500"/>
        </a:spcBef>
        <a:buClr>
          <a:schemeClr val="accent1"/>
        </a:buClr>
        <a:buFont typeface="Arial" panose="020B0604020202020204" pitchFamily="34" charset="0"/>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400"/>
        </a:lnSpc>
        <a:spcBef>
          <a:spcPts val="500"/>
        </a:spcBef>
        <a:buClr>
          <a:schemeClr val="accent1"/>
        </a:buClr>
        <a:buFont typeface="Font di sistema"/>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400"/>
        </a:lnSpc>
        <a:spcBef>
          <a:spcPts val="500"/>
        </a:spcBef>
        <a:buClr>
          <a:schemeClr val="accent1"/>
        </a:buClr>
        <a:buFont typeface="Font di sistema"/>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400"/>
        </a:lnSpc>
        <a:spcBef>
          <a:spcPts val="500"/>
        </a:spcBef>
        <a:buClr>
          <a:schemeClr val="accent1"/>
        </a:buClr>
        <a:buFont typeface="Font di sistema"/>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666" userDrawn="1">
          <p15:clr>
            <a:srgbClr val="F26B43"/>
          </p15:clr>
        </p15:guide>
        <p15:guide id="4" orient="horz" pos="4156" userDrawn="1">
          <p15:clr>
            <a:srgbClr val="F26B43"/>
          </p15:clr>
        </p15:guide>
        <p15:guide id="5" orient="horz" pos="3725" userDrawn="1">
          <p15:clr>
            <a:srgbClr val="F26B43"/>
          </p15:clr>
        </p15:guide>
        <p15:guide id="7" pos="7189" userDrawn="1">
          <p15:clr>
            <a:srgbClr val="F26B43"/>
          </p15:clr>
        </p15:guide>
        <p15:guide id="9" pos="239" userDrawn="1">
          <p15:clr>
            <a:srgbClr val="F26B43"/>
          </p15:clr>
        </p15:guide>
        <p15:guide id="10" userDrawn="1">
          <p15:clr>
            <a:srgbClr val="F26B43"/>
          </p15:clr>
        </p15:guide>
        <p15:guide id="11" pos="479" userDrawn="1">
          <p15:clr>
            <a:srgbClr val="F26B43"/>
          </p15:clr>
        </p15:guide>
        <p15:guide id="12" pos="718" userDrawn="1">
          <p15:clr>
            <a:srgbClr val="F26B43"/>
          </p15:clr>
        </p15:guide>
        <p15:guide id="13" pos="958" userDrawn="1">
          <p15:clr>
            <a:srgbClr val="F26B43"/>
          </p15:clr>
        </p15:guide>
        <p15:guide id="14" pos="1915" userDrawn="1">
          <p15:clr>
            <a:srgbClr val="F26B43"/>
          </p15:clr>
        </p15:guide>
        <p15:guide id="15" pos="2880" userDrawn="1">
          <p15:clr>
            <a:srgbClr val="F26B43"/>
          </p15:clr>
        </p15:guide>
        <p15:guide id="16" pos="3838" userDrawn="1">
          <p15:clr>
            <a:srgbClr val="F26B43"/>
          </p15:clr>
        </p15:guide>
        <p15:guide id="17" pos="4795" userDrawn="1">
          <p15:clr>
            <a:srgbClr val="F26B43"/>
          </p15:clr>
        </p15:guide>
        <p15:guide id="18" pos="5753" userDrawn="1">
          <p15:clr>
            <a:srgbClr val="F26B43"/>
          </p15:clr>
        </p15:guide>
        <p15:guide id="19" pos="6710" userDrawn="1">
          <p15:clr>
            <a:srgbClr val="F26B43"/>
          </p15:clr>
        </p15:guide>
        <p15:guide id="20" pos="6949" userDrawn="1">
          <p15:clr>
            <a:srgbClr val="F26B43"/>
          </p15:clr>
        </p15:guide>
        <p15:guide id="21" pos="7428" userDrawn="1">
          <p15:clr>
            <a:srgbClr val="F26B43"/>
          </p15:clr>
        </p15:guide>
        <p15:guide id="22" pos="7675" userDrawn="1">
          <p15:clr>
            <a:srgbClr val="F26B43"/>
          </p15:clr>
        </p15:guide>
        <p15:guide id="23" orient="horz" pos="1797" userDrawn="1">
          <p15:clr>
            <a:srgbClr val="F26B43"/>
          </p15:clr>
        </p15:guide>
        <p15:guide id="24" pos="3840" userDrawn="1">
          <p15:clr>
            <a:srgbClr val="F26B43"/>
          </p15:clr>
        </p15:guide>
        <p15:guide id="25" pos="39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C07B011-98A3-3E4F-877F-7C1BA2608922}"/>
              </a:ext>
            </a:extLst>
          </p:cNvPr>
          <p:cNvSpPr>
            <a:spLocks noGrp="1"/>
          </p:cNvSpPr>
          <p:nvPr>
            <p:ph type="body" idx="1"/>
          </p:nvPr>
        </p:nvSpPr>
        <p:spPr>
          <a:xfrm>
            <a:off x="506931" y="1832768"/>
            <a:ext cx="11165842" cy="4333082"/>
          </a:xfrm>
          <a:prstGeom prst="rect">
            <a:avLst/>
          </a:prstGeom>
        </p:spPr>
        <p:txBody>
          <a:bodyPr vert="horz" lIns="0" tIns="0" rIns="0" bIns="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riangolo 9">
            <a:extLst>
              <a:ext uri="{FF2B5EF4-FFF2-40B4-BE49-F238E27FC236}">
                <a16:creationId xmlns:a16="http://schemas.microsoft.com/office/drawing/2014/main" id="{5A239743-7EBF-5444-A5C6-311E8767F766}"/>
              </a:ext>
            </a:extLst>
          </p:cNvPr>
          <p:cNvSpPr/>
          <p:nvPr userDrawn="1"/>
        </p:nvSpPr>
        <p:spPr>
          <a:xfrm flipH="1">
            <a:off x="0" y="1784331"/>
            <a:ext cx="12192000" cy="3256154"/>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Figura a mano libera 10">
            <a:extLst>
              <a:ext uri="{FF2B5EF4-FFF2-40B4-BE49-F238E27FC236}">
                <a16:creationId xmlns:a16="http://schemas.microsoft.com/office/drawing/2014/main" id="{B9306E6E-813B-354A-9DDA-C652A5BB1FDC}"/>
              </a:ext>
            </a:extLst>
          </p:cNvPr>
          <p:cNvSpPr/>
          <p:nvPr userDrawn="1"/>
        </p:nvSpPr>
        <p:spPr>
          <a:xfrm>
            <a:off x="-1" y="954982"/>
            <a:ext cx="12208415" cy="5903017"/>
          </a:xfrm>
          <a:custGeom>
            <a:avLst/>
            <a:gdLst>
              <a:gd name="connsiteX0" fmla="*/ 0 w 12192000"/>
              <a:gd name="connsiteY0" fmla="*/ 0 h 5895080"/>
              <a:gd name="connsiteX1" fmla="*/ 12192000 w 12192000"/>
              <a:gd name="connsiteY1" fmla="*/ 3256154 h 5895080"/>
              <a:gd name="connsiteX2" fmla="*/ 12192000 w 12192000"/>
              <a:gd name="connsiteY2" fmla="*/ 5895080 h 5895080"/>
              <a:gd name="connsiteX3" fmla="*/ 0 w 12192000"/>
              <a:gd name="connsiteY3" fmla="*/ 5895080 h 5895080"/>
              <a:gd name="connsiteX4" fmla="*/ 0 w 12192000"/>
              <a:gd name="connsiteY4" fmla="*/ 3256154 h 589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95080">
                <a:moveTo>
                  <a:pt x="0" y="0"/>
                </a:moveTo>
                <a:lnTo>
                  <a:pt x="12192000" y="3256154"/>
                </a:lnTo>
                <a:lnTo>
                  <a:pt x="12192000" y="5895080"/>
                </a:lnTo>
                <a:lnTo>
                  <a:pt x="0" y="5895080"/>
                </a:lnTo>
                <a:lnTo>
                  <a:pt x="0" y="325615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hlinkClick r:id="rId4"/>
            <a:extLst>
              <a:ext uri="{FF2B5EF4-FFF2-40B4-BE49-F238E27FC236}">
                <a16:creationId xmlns:a16="http://schemas.microsoft.com/office/drawing/2014/main" id="{5D39F6B4-2E53-AE40-AD31-8D12A8A0501D}"/>
              </a:ext>
            </a:extLst>
          </p:cNvPr>
          <p:cNvSpPr/>
          <p:nvPr userDrawn="1"/>
        </p:nvSpPr>
        <p:spPr>
          <a:xfrm>
            <a:off x="718899" y="6186921"/>
            <a:ext cx="1498808" cy="230832"/>
          </a:xfrm>
          <a:prstGeom prst="rect">
            <a:avLst/>
          </a:prstGeom>
        </p:spPr>
        <p:txBody>
          <a:bodyPr wrap="none" lIns="0" tIns="0" rIns="0" bIns="0">
            <a:spAutoFit/>
          </a:bodyPr>
          <a:lstStyle/>
          <a:p>
            <a:r>
              <a:rPr lang="it-IT" sz="1500" b="1"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SCUOLA.AIRC.IT</a:t>
            </a:r>
          </a:p>
        </p:txBody>
      </p:sp>
      <p:pic>
        <p:nvPicPr>
          <p:cNvPr id="7" name="Elemento grafico 6">
            <a:hlinkClick r:id="rId5"/>
            <a:extLst>
              <a:ext uri="{FF2B5EF4-FFF2-40B4-BE49-F238E27FC236}">
                <a16:creationId xmlns:a16="http://schemas.microsoft.com/office/drawing/2014/main" id="{DFEA8619-C01A-5244-B2DC-D4D3FA395DB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142091" y="6151360"/>
            <a:ext cx="241800" cy="248000"/>
          </a:xfrm>
          <a:prstGeom prst="rect">
            <a:avLst/>
          </a:prstGeom>
        </p:spPr>
      </p:pic>
      <p:pic>
        <p:nvPicPr>
          <p:cNvPr id="8" name="Elemento grafico 7">
            <a:hlinkClick r:id="rId8"/>
            <a:extLst>
              <a:ext uri="{FF2B5EF4-FFF2-40B4-BE49-F238E27FC236}">
                <a16:creationId xmlns:a16="http://schemas.microsoft.com/office/drawing/2014/main" id="{06F82102-EC98-4144-95FC-991FDB4AC1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846987" y="6151360"/>
            <a:ext cx="241800" cy="248000"/>
          </a:xfrm>
          <a:prstGeom prst="rect">
            <a:avLst/>
          </a:prstGeom>
        </p:spPr>
      </p:pic>
      <p:pic>
        <p:nvPicPr>
          <p:cNvPr id="9" name="Elemento grafico 8">
            <a:hlinkClick r:id="rId11"/>
            <a:extLst>
              <a:ext uri="{FF2B5EF4-FFF2-40B4-BE49-F238E27FC236}">
                <a16:creationId xmlns:a16="http://schemas.microsoft.com/office/drawing/2014/main" id="{A02C3CCC-6572-454B-BEEE-D0B601EDFB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199434" y="6151360"/>
            <a:ext cx="241800" cy="248000"/>
          </a:xfrm>
          <a:prstGeom prst="rect">
            <a:avLst/>
          </a:prstGeom>
        </p:spPr>
      </p:pic>
      <p:pic>
        <p:nvPicPr>
          <p:cNvPr id="13" name="Elemento grafico 12">
            <a:hlinkClick r:id="rId14"/>
            <a:extLst>
              <a:ext uri="{FF2B5EF4-FFF2-40B4-BE49-F238E27FC236}">
                <a16:creationId xmlns:a16="http://schemas.microsoft.com/office/drawing/2014/main" id="{749BCD06-8F16-F24D-88ED-3E5C366B13E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494539" y="6151360"/>
            <a:ext cx="241800" cy="248000"/>
          </a:xfrm>
          <a:prstGeom prst="rect">
            <a:avLst/>
          </a:prstGeom>
        </p:spPr>
      </p:pic>
      <p:sp>
        <p:nvSpPr>
          <p:cNvPr id="12" name="Rettangolo 11">
            <a:extLst>
              <a:ext uri="{FF2B5EF4-FFF2-40B4-BE49-F238E27FC236}">
                <a16:creationId xmlns:a16="http://schemas.microsoft.com/office/drawing/2014/main" id="{0ED8A041-7E84-854B-B384-1C6CEE565BF4}"/>
              </a:ext>
            </a:extLst>
          </p:cNvPr>
          <p:cNvSpPr/>
          <p:nvPr userDrawn="1"/>
        </p:nvSpPr>
        <p:spPr>
          <a:xfrm>
            <a:off x="708343" y="3269973"/>
            <a:ext cx="1282402" cy="446276"/>
          </a:xfrm>
          <a:prstGeom prst="rect">
            <a:avLst/>
          </a:prstGeom>
        </p:spPr>
        <p:txBody>
          <a:bodyPr wrap="none" lIns="0" tIns="0" rIns="0" bIns="0">
            <a:spAutoFit/>
          </a:bodyPr>
          <a:lstStyle/>
          <a:p>
            <a:r>
              <a:rPr lang="it-IT" sz="2900" b="1"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Grazie.</a:t>
            </a:r>
          </a:p>
        </p:txBody>
      </p:sp>
      <p:pic>
        <p:nvPicPr>
          <p:cNvPr id="16" name="Immagine 15">
            <a:extLst>
              <a:ext uri="{FF2B5EF4-FFF2-40B4-BE49-F238E27FC236}">
                <a16:creationId xmlns:a16="http://schemas.microsoft.com/office/drawing/2014/main" id="{3E8E18DE-D2B6-B443-B232-B9A44013289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88299" y="637160"/>
            <a:ext cx="802571" cy="1464994"/>
          </a:xfrm>
          <a:prstGeom prst="rect">
            <a:avLst/>
          </a:prstGeom>
        </p:spPr>
      </p:pic>
    </p:spTree>
    <p:extLst>
      <p:ext uri="{BB962C8B-B14F-4D97-AF65-F5344CB8AC3E}">
        <p14:creationId xmlns:p14="http://schemas.microsoft.com/office/powerpoint/2010/main" val="1766278966"/>
      </p:ext>
    </p:extLst>
  </p:cSld>
  <p:clrMap bg1="lt1" tx1="dk1" bg2="lt2" tx2="dk2" accent1="accent1" accent2="accent2" accent3="accent3" accent4="accent4" accent5="accent5" accent6="accent6" hlink="hlink" folHlink="folHlink"/>
  <p:sldLayoutIdLst>
    <p:sldLayoutId id="2147483696" r:id="rId1"/>
    <p:sldLayoutId id="2147483681" r:id="rId2"/>
  </p:sldLayoutIdLst>
  <p:hf hdr="0"/>
  <p:txStyles>
    <p:titleStyle>
      <a:lvl1pPr algn="l" defTabSz="914400" rtl="0" eaLnBrk="1" latinLnBrk="0" hangingPunct="1">
        <a:lnSpc>
          <a:spcPct val="90000"/>
        </a:lnSpc>
        <a:spcBef>
          <a:spcPct val="0"/>
        </a:spcBef>
        <a:buNone/>
        <a:defRPr sz="26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ts val="2000"/>
        </a:lnSpc>
        <a:spcBef>
          <a:spcPts val="1000"/>
        </a:spcBef>
        <a:buClr>
          <a:schemeClr val="accent1"/>
        </a:buClr>
        <a:buFont typeface="Arial" panose="020B0604020202020204" pitchFamily="34" charset="0"/>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000"/>
        </a:lnSpc>
        <a:spcBef>
          <a:spcPts val="500"/>
        </a:spcBef>
        <a:buClr>
          <a:schemeClr val="accent1"/>
        </a:buClr>
        <a:buFont typeface="Arial" panose="020B0604020202020204" pitchFamily="34" charset="0"/>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000"/>
        </a:lnSpc>
        <a:spcBef>
          <a:spcPts val="500"/>
        </a:spcBef>
        <a:buClr>
          <a:schemeClr val="accent1"/>
        </a:buClr>
        <a:buFont typeface="Font di sistema"/>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000"/>
        </a:lnSpc>
        <a:spcBef>
          <a:spcPts val="500"/>
        </a:spcBef>
        <a:buClr>
          <a:schemeClr val="accent1"/>
        </a:buClr>
        <a:buFont typeface="Font di sistema"/>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000"/>
        </a:lnSpc>
        <a:spcBef>
          <a:spcPts val="500"/>
        </a:spcBef>
        <a:buClr>
          <a:schemeClr val="accent1"/>
        </a:buClr>
        <a:buFont typeface="Font di sistema"/>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04" userDrawn="1">
          <p15:clr>
            <a:srgbClr val="F26B43"/>
          </p15:clr>
        </p15:guide>
        <p15:guide id="4" orient="horz" pos="4020" userDrawn="1">
          <p15:clr>
            <a:srgbClr val="F26B43"/>
          </p15:clr>
        </p15:guide>
        <p15:guide id="5" orient="horz" pos="3884">
          <p15:clr>
            <a:srgbClr val="F26B43"/>
          </p15:clr>
        </p15:guide>
        <p15:guide id="6" pos="483" userDrawn="1">
          <p15:clr>
            <a:srgbClr val="F26B43"/>
          </p15:clr>
        </p15:guide>
        <p15:guide id="7" pos="7197" userDrawn="1">
          <p15:clr>
            <a:srgbClr val="F26B43"/>
          </p15:clr>
        </p15:guide>
        <p15:guide id="8" orient="horz" pos="2282" userDrawn="1">
          <p15:clr>
            <a:srgbClr val="F26B43"/>
          </p15:clr>
        </p15:guide>
        <p15:guide id="9" pos="4793" userDrawn="1">
          <p15:clr>
            <a:srgbClr val="F26B43"/>
          </p15:clr>
        </p15:guide>
        <p15:guide id="10" pos="232" userDrawn="1">
          <p15:clr>
            <a:srgbClr val="F26B43"/>
          </p15:clr>
        </p15:guide>
        <p15:guide id="11" pos="-7" userDrawn="1">
          <p15:clr>
            <a:srgbClr val="F26B43"/>
          </p15:clr>
        </p15:guide>
        <p15:guide id="12" pos="718" userDrawn="1">
          <p15:clr>
            <a:srgbClr val="F26B43"/>
          </p15:clr>
        </p15:guide>
        <p15:guide id="13" pos="958" userDrawn="1">
          <p15:clr>
            <a:srgbClr val="F26B43"/>
          </p15:clr>
        </p15:guide>
        <p15:guide id="14" pos="1915" userDrawn="1">
          <p15:clr>
            <a:srgbClr val="F26B43"/>
          </p15:clr>
        </p15:guide>
        <p15:guide id="15" pos="2880" userDrawn="1">
          <p15:clr>
            <a:srgbClr val="F26B43"/>
          </p15:clr>
        </p15:guide>
        <p15:guide id="16" pos="3838" userDrawn="1">
          <p15:clr>
            <a:srgbClr val="F26B43"/>
          </p15:clr>
        </p15:guide>
        <p15:guide id="17" pos="5745" userDrawn="1">
          <p15:clr>
            <a:srgbClr val="F26B43"/>
          </p15:clr>
        </p15:guide>
        <p15:guide id="18" pos="6710" userDrawn="1">
          <p15:clr>
            <a:srgbClr val="F26B43"/>
          </p15:clr>
        </p15:guide>
        <p15:guide id="19" pos="6949" userDrawn="1">
          <p15:clr>
            <a:srgbClr val="F26B43"/>
          </p15:clr>
        </p15:guide>
        <p15:guide id="20" pos="7428" userDrawn="1">
          <p15:clr>
            <a:srgbClr val="F26B43"/>
          </p15:clr>
        </p15:guide>
        <p15:guide id="21" pos="7675"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A253362C-0F35-FD4F-8F0A-69D2115B98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B779E-AED6-874D-8082-0283354A3179}" type="datetimeFigureOut">
              <a:rPr lang="it-IT" smtClean="0"/>
              <a:t>15/11/2023</a:t>
            </a:fld>
            <a:endParaRPr lang="it-IT"/>
          </a:p>
        </p:txBody>
      </p:sp>
      <p:sp>
        <p:nvSpPr>
          <p:cNvPr id="5" name="Segnaposto piè di pagina 4">
            <a:extLst>
              <a:ext uri="{FF2B5EF4-FFF2-40B4-BE49-F238E27FC236}">
                <a16:creationId xmlns:a16="http://schemas.microsoft.com/office/drawing/2014/main" id="{5ACC9902-8CE1-DB4F-8296-89C53B0C03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a:extLst>
              <a:ext uri="{FF2B5EF4-FFF2-40B4-BE49-F238E27FC236}">
                <a16:creationId xmlns:a16="http://schemas.microsoft.com/office/drawing/2014/main" id="{6156B531-F6ED-7A47-AA2B-367917000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D4264-CB03-F54D-AC23-1D9B71173DF5}" type="slidenum">
              <a:rPr lang="it-IT" smtClean="0"/>
              <a:t>‹N›</a:t>
            </a:fld>
            <a:endParaRPr lang="it-IT"/>
          </a:p>
        </p:txBody>
      </p:sp>
      <p:pic>
        <p:nvPicPr>
          <p:cNvPr id="9" name="Immagine 8">
            <a:extLst>
              <a:ext uri="{FF2B5EF4-FFF2-40B4-BE49-F238E27FC236}">
                <a16:creationId xmlns:a16="http://schemas.microsoft.com/office/drawing/2014/main" id="{D6CD3B0D-5654-F34F-BB8A-257474DC5A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176" y="5270311"/>
            <a:ext cx="684254" cy="1249021"/>
          </a:xfrm>
          <a:prstGeom prst="rect">
            <a:avLst/>
          </a:prstGeom>
        </p:spPr>
      </p:pic>
      <p:grpSp>
        <p:nvGrpSpPr>
          <p:cNvPr id="18" name="Gruppo 17">
            <a:extLst>
              <a:ext uri="{FF2B5EF4-FFF2-40B4-BE49-F238E27FC236}">
                <a16:creationId xmlns:a16="http://schemas.microsoft.com/office/drawing/2014/main" id="{947E4467-754E-A644-90B9-3CCE54CE49D8}"/>
              </a:ext>
            </a:extLst>
          </p:cNvPr>
          <p:cNvGrpSpPr/>
          <p:nvPr userDrawn="1"/>
        </p:nvGrpSpPr>
        <p:grpSpPr>
          <a:xfrm>
            <a:off x="-15" y="999743"/>
            <a:ext cx="12201636" cy="5869783"/>
            <a:chOff x="-15" y="999743"/>
            <a:chExt cx="12201636" cy="5869783"/>
          </a:xfrm>
        </p:grpSpPr>
        <p:grpSp>
          <p:nvGrpSpPr>
            <p:cNvPr id="15" name="Gruppo 14">
              <a:extLst>
                <a:ext uri="{FF2B5EF4-FFF2-40B4-BE49-F238E27FC236}">
                  <a16:creationId xmlns:a16="http://schemas.microsoft.com/office/drawing/2014/main" id="{79546DA0-1B63-934F-A5F5-6EF5C3559C90}"/>
                </a:ext>
              </a:extLst>
            </p:cNvPr>
            <p:cNvGrpSpPr/>
            <p:nvPr userDrawn="1"/>
          </p:nvGrpSpPr>
          <p:grpSpPr>
            <a:xfrm>
              <a:off x="-15" y="999743"/>
              <a:ext cx="12201636" cy="5853437"/>
              <a:chOff x="-15" y="999744"/>
              <a:chExt cx="12201636" cy="5832590"/>
            </a:xfrm>
          </p:grpSpPr>
          <p:sp>
            <p:nvSpPr>
              <p:cNvPr id="11" name="Rettangolo 10">
                <a:extLst>
                  <a:ext uri="{FF2B5EF4-FFF2-40B4-BE49-F238E27FC236}">
                    <a16:creationId xmlns:a16="http://schemas.microsoft.com/office/drawing/2014/main" id="{9054F39C-FAA8-0045-B059-D278C73A6F7E}"/>
                  </a:ext>
                </a:extLst>
              </p:cNvPr>
              <p:cNvSpPr/>
              <p:nvPr userDrawn="1"/>
            </p:nvSpPr>
            <p:spPr>
              <a:xfrm>
                <a:off x="-15" y="999744"/>
                <a:ext cx="12201636" cy="3560064"/>
              </a:xfrm>
              <a:prstGeom prst="rect">
                <a:avLst/>
              </a:prstGeom>
              <a:solidFill>
                <a:srgbClr val="AEE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solidFill>
                </a:endParaRPr>
              </a:p>
            </p:txBody>
          </p:sp>
          <p:sp>
            <p:nvSpPr>
              <p:cNvPr id="12" name="Triangolo 11">
                <a:extLst>
                  <a:ext uri="{FF2B5EF4-FFF2-40B4-BE49-F238E27FC236}">
                    <a16:creationId xmlns:a16="http://schemas.microsoft.com/office/drawing/2014/main" id="{42FD71AE-B2FA-AE42-A4F7-30F36969CA4B}"/>
                  </a:ext>
                </a:extLst>
              </p:cNvPr>
              <p:cNvSpPr/>
              <p:nvPr userDrawn="1"/>
            </p:nvSpPr>
            <p:spPr>
              <a:xfrm rot="10800000">
                <a:off x="-1" y="4534142"/>
                <a:ext cx="12104080" cy="2298192"/>
              </a:xfrm>
              <a:prstGeom prst="triangle">
                <a:avLst>
                  <a:gd name="adj" fmla="val 49827"/>
                </a:avLst>
              </a:prstGeom>
              <a:solidFill>
                <a:srgbClr val="AEE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79000"/>
                    </a:schemeClr>
                  </a:solidFill>
                </a:endParaRPr>
              </a:p>
            </p:txBody>
          </p:sp>
        </p:grpSp>
        <p:sp>
          <p:nvSpPr>
            <p:cNvPr id="17" name="Triangolo rettangolo 16">
              <a:extLst>
                <a:ext uri="{FF2B5EF4-FFF2-40B4-BE49-F238E27FC236}">
                  <a16:creationId xmlns:a16="http://schemas.microsoft.com/office/drawing/2014/main" id="{21676AD5-E14B-F24C-BEBB-05645979FF99}"/>
                </a:ext>
              </a:extLst>
            </p:cNvPr>
            <p:cNvSpPr/>
            <p:nvPr userDrawn="1"/>
          </p:nvSpPr>
          <p:spPr>
            <a:xfrm flipH="1">
              <a:off x="6011917" y="4298731"/>
              <a:ext cx="6180082" cy="2570795"/>
            </a:xfrm>
            <a:prstGeom prst="rtTriangle">
              <a:avLst/>
            </a:prstGeom>
            <a:solidFill>
              <a:srgbClr val="AEE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7" name="Figura a mano libera 6">
            <a:extLst>
              <a:ext uri="{FF2B5EF4-FFF2-40B4-BE49-F238E27FC236}">
                <a16:creationId xmlns:a16="http://schemas.microsoft.com/office/drawing/2014/main" id="{D7B651B8-2D58-0B48-9A42-347DC4A1DB51}"/>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rgbClr val="DFC10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Tree>
    <p:extLst>
      <p:ext uri="{BB962C8B-B14F-4D97-AF65-F5344CB8AC3E}">
        <p14:creationId xmlns:p14="http://schemas.microsoft.com/office/powerpoint/2010/main" val="4192559655"/>
      </p:ext>
    </p:extLst>
  </p:cSld>
  <p:clrMap bg1="lt1" tx1="dk1" bg2="lt2" tx2="dk2" accent1="accent1" accent2="accent2" accent3="accent3" accent4="accent4" accent5="accent5" accent6="accent6" hlink="hlink" folHlink="folHlink"/>
  <p:sldLayoutIdLst>
    <p:sldLayoutId id="2147483698" r:id="rId1"/>
    <p:sldLayoutId id="2147483703" r:id="rId2"/>
    <p:sldLayoutId id="214748370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hyperlink" Target="mailto:info@scuola.airc.it" TargetMode="Externa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hyperlink" Target="http://scuola.airc.it/" TargetMode="External"/><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39.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40.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29.png"/><Relationship Id="rId5" Type="http://schemas.openxmlformats.org/officeDocument/2006/relationships/image" Target="../media/image41.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42.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43.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8.xml"/><Relationship Id="rId5" Type="http://schemas.openxmlformats.org/officeDocument/2006/relationships/image" Target="../media/image29.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5.xml"/><Relationship Id="rId7" Type="http://schemas.openxmlformats.org/officeDocument/2006/relationships/diagramQuickStyle" Target="../diagrams/quickStyle1.xml"/><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9.png"/><Relationship Id="rId4" Type="http://schemas.openxmlformats.org/officeDocument/2006/relationships/image" Target="../media/image19.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6.xml"/><Relationship Id="rId7" Type="http://schemas.openxmlformats.org/officeDocument/2006/relationships/diagramQuickStyle" Target="../diagrams/quickStyle2.xml"/><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9.png"/><Relationship Id="rId4" Type="http://schemas.openxmlformats.org/officeDocument/2006/relationships/image" Target="../media/image19.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hyperlink" Target="http://scuola.airc.i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2.emf"/><Relationship Id="rId3" Type="http://schemas.openxmlformats.org/officeDocument/2006/relationships/image" Target="../media/image19.png"/><Relationship Id="rId7" Type="http://schemas.openxmlformats.org/officeDocument/2006/relationships/image" Target="../media/image49.emf"/><Relationship Id="rId12" Type="http://schemas.openxmlformats.org/officeDocument/2006/relationships/oleObject" Target="../embeddings/oleObject5.bin"/><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oleObject" Target="../embeddings/oleObject2.bin"/><Relationship Id="rId11" Type="http://schemas.openxmlformats.org/officeDocument/2006/relationships/image" Target="../media/image51.emf"/><Relationship Id="rId5" Type="http://schemas.openxmlformats.org/officeDocument/2006/relationships/image" Target="../media/image48.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0.emf"/><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9.png"/><Relationship Id="rId7" Type="http://schemas.openxmlformats.org/officeDocument/2006/relationships/diagramColors" Target="../diagrams/colors4.xml"/><Relationship Id="rId12"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diagramQuickStyle" Target="../diagrams/quickStyle4.xml"/><Relationship Id="rId11" Type="http://schemas.openxmlformats.org/officeDocument/2006/relationships/image" Target="../media/image57.jpg"/><Relationship Id="rId5" Type="http://schemas.openxmlformats.org/officeDocument/2006/relationships/diagramLayout" Target="../diagrams/layout4.xml"/><Relationship Id="rId10" Type="http://schemas.openxmlformats.org/officeDocument/2006/relationships/image" Target="../media/image56.jpg"/><Relationship Id="rId4" Type="http://schemas.openxmlformats.org/officeDocument/2006/relationships/diagramData" Target="../diagrams/data4.xml"/><Relationship Id="rId9" Type="http://schemas.openxmlformats.org/officeDocument/2006/relationships/image" Target="../media/image55.jp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59.jp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hyperlink" Target="https://it.freepik.com/autore/rawpixel-com" TargetMode="External"/><Relationship Id="rId5" Type="http://schemas.openxmlformats.org/officeDocument/2006/relationships/image" Target="../media/image62.jp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65.jp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67.jpg"/><Relationship Id="rId4" Type="http://schemas.openxmlformats.org/officeDocument/2006/relationships/image" Target="../media/image66.jp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67.jpg"/><Relationship Id="rId4" Type="http://schemas.openxmlformats.org/officeDocument/2006/relationships/image" Target="../media/image66.jp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68.jpg"/></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69.jpg"/></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70.jpg"/></Relationships>
</file>

<file path=ppt/slides/_rels/slide6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5.xml"/><Relationship Id="rId6" Type="http://schemas.openxmlformats.org/officeDocument/2006/relationships/hyperlink" Target="https://contestcitb.airc.it/" TargetMode="External"/><Relationship Id="rId11" Type="http://schemas.openxmlformats.org/officeDocument/2006/relationships/image" Target="../media/image15.png"/><Relationship Id="rId5" Type="http://schemas.openxmlformats.org/officeDocument/2006/relationships/hyperlink" Target="http://scuola.airc.it/cancro_io_ti_boccio.asp" TargetMode="External"/><Relationship Id="rId10" Type="http://schemas.openxmlformats.org/officeDocument/2006/relationships/image" Target="../media/image19.png"/><Relationship Id="rId4" Type="http://schemas.openxmlformats.org/officeDocument/2006/relationships/image" Target="../media/image72.png"/><Relationship Id="rId9"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77.jpg"/><Relationship Id="rId4" Type="http://schemas.openxmlformats.org/officeDocument/2006/relationships/image" Target="../media/image76.jpg"/></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78.jpg"/></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16.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79.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33.jpg"/></Relationships>
</file>

<file path=ppt/slides/_rels/slide7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5.xml"/><Relationship Id="rId6" Type="http://schemas.openxmlformats.org/officeDocument/2006/relationships/hyperlink" Target="https://contestcitb.airc.it/" TargetMode="External"/><Relationship Id="rId5" Type="http://schemas.openxmlformats.org/officeDocument/2006/relationships/hyperlink" Target="http://scuola.airc.it/cancro_io_ti_boccio.asp" TargetMode="External"/><Relationship Id="rId4" Type="http://schemas.openxmlformats.org/officeDocument/2006/relationships/image" Target="../media/image72.png"/><Relationship Id="rId9" Type="http://schemas.openxmlformats.org/officeDocument/2006/relationships/image" Target="../media/image75.png"/></Relationships>
</file>

<file path=ppt/slides/_rels/slide7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hyperlink" Target="http://www.dors.it/documentazione/testo/201303/OMS_Glossario%201998_Italiano.pdf" TargetMode="External"/><Relationship Id="rId2" Type="http://schemas.openxmlformats.org/officeDocument/2006/relationships/notesSlide" Target="../notesSlides/notesSlide70.xml"/><Relationship Id="rId1" Type="http://schemas.openxmlformats.org/officeDocument/2006/relationships/slideLayout" Target="../slideLayouts/slideLayout16.xml"/><Relationship Id="rId6" Type="http://schemas.openxmlformats.org/officeDocument/2006/relationships/hyperlink" Target="http://www.minori.gov.it/it/node/8084" TargetMode="External"/><Relationship Id="rId5" Type="http://schemas.openxmlformats.org/officeDocument/2006/relationships/hyperlink" Target="https://www.garanteinfanzia.org/sites/default/files/2022-05/pandemia-neurosviluppo-salute-mentale.pdf" TargetMode="External"/><Relationship Id="rId4" Type="http://schemas.openxmlformats.org/officeDocument/2006/relationships/hyperlink" Target="http://www.epicentro.iss.it/mentale/documento-agia-iss-2022#:~:text=Si%20%C3%A8%20assistito%20a%20un,e%20dei%20casi%20di%20abbandono"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16.xml"/><Relationship Id="rId6" Type="http://schemas.openxmlformats.org/officeDocument/2006/relationships/hyperlink" Target="http://www.camera.it/leg18/995?sezione=documenti&amp;tipoDoc=lavori_testo_pdl&amp;idLegislatura=18&amp;codice=leg.18.pdl.camera.2372.18PDL0093270&amp;back_to=https://www.camera.it/leg18/126?tab=2-e-leg=18-e-idDocumento=2372-e-sede=-e-tipo=" TargetMode="External"/><Relationship Id="rId5" Type="http://schemas.openxmlformats.org/officeDocument/2006/relationships/hyperlink" Target="http://www.istat.it/it/archivio/270127" TargetMode="External"/><Relationship Id="rId4" Type="http://schemas.openxmlformats.org/officeDocument/2006/relationships/hyperlink" Target="https://invalsi-areaprove.cineca.it/docs/2021/Rilevazioni_Nazionali/Rapporto/14_07_2021/%20Sintesi_Primi_Risultati_Prove_INVALSI_2021.pdf"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hyperlink" Target="https://insiemeperlascuola.conad.it/insieme/sdc/pdf/SDC10_PDF%20SECONDARIA%20I%20GRADO.pdf" TargetMode="External"/><Relationship Id="rId2" Type="http://schemas.openxmlformats.org/officeDocument/2006/relationships/notesSlide" Target="../notesSlides/notesSlide72.xml"/><Relationship Id="rId1" Type="http://schemas.openxmlformats.org/officeDocument/2006/relationships/slideLayout" Target="../slideLayouts/slideLayout16.xml"/><Relationship Id="rId6" Type="http://schemas.openxmlformats.org/officeDocument/2006/relationships/hyperlink" Target="https://insiemeperlascuola.conad.it/insieme/sdc/pdf/SDC10_PDF%20PRIMARIA.pdf" TargetMode="External"/><Relationship Id="rId5" Type="http://schemas.openxmlformats.org/officeDocument/2006/relationships/hyperlink" Target="http://www.youtube.com/watch?v=3sBS2SvoNG" TargetMode="External"/><Relationship Id="rId4" Type="http://schemas.openxmlformats.org/officeDocument/2006/relationships/hyperlink" Target="http://www.youtube.com/watch?v=3A9ghepqLAI"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apps.who.int/iris/rest/bitstreams/1276896/retrieve" TargetMode="External"/><Relationship Id="rId3" Type="http://schemas.openxmlformats.org/officeDocument/2006/relationships/image" Target="../media/image19.png"/><Relationship Id="rId7" Type="http://schemas.openxmlformats.org/officeDocument/2006/relationships/hyperlink" Target="http://www.who.int/publications/i/item/WHO-HPR-HEP-98.1" TargetMode="External"/><Relationship Id="rId2" Type="http://schemas.openxmlformats.org/officeDocument/2006/relationships/notesSlide" Target="../notesSlides/notesSlide73.xml"/><Relationship Id="rId1" Type="http://schemas.openxmlformats.org/officeDocument/2006/relationships/slideLayout" Target="../slideLayouts/slideLayout16.xml"/><Relationship Id="rId6" Type="http://schemas.openxmlformats.org/officeDocument/2006/relationships/hyperlink" Target="http://apps.who.int/iris/bitstream/handle/10665/63552/WHO_MNH_PSF_93.7A_Rev.2.pdf;jsessionid=2781F89FDEEAE80BD2E51C897B28FFA1?sequence=1" TargetMode="External"/><Relationship Id="rId5" Type="http://schemas.openxmlformats.org/officeDocument/2006/relationships/hyperlink" Target="http://www.unicef-irc.org/publications/pdf/Vite-a-Colori-Esperienze-percezioni-e-opinioni-di-bambine-e-ragazze-sulla-pandemia-di-Covid-19-in-Italia.pdf" TargetMode="External"/><Relationship Id="rId4" Type="http://schemas.openxmlformats.org/officeDocument/2006/relationships/hyperlink" Target="http://www.datocms-assets.com/30196/1643017789-the-state-of-the-global-education-crisis-pdf.pdf" TargetMode="External"/><Relationship Id="rId9" Type="http://schemas.openxmlformats.org/officeDocument/2006/relationships/image" Target="../media/image29.png"/></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mailto:info@scuola.airc.it" TargetMode="External"/><Relationship Id="rId7" Type="http://schemas.openxmlformats.org/officeDocument/2006/relationships/hyperlink" Target="https://www.youtube.com/channel/UCemSUIpCO9t4FQzRp_4r-XA" TargetMode="External"/><Relationship Id="rId2" Type="http://schemas.openxmlformats.org/officeDocument/2006/relationships/hyperlink" Target="http://scuola.airc.it/" TargetMode="External"/><Relationship Id="rId1" Type="http://schemas.openxmlformats.org/officeDocument/2006/relationships/slideLayout" Target="../slideLayouts/slideLayout1.xml"/><Relationship Id="rId6" Type="http://schemas.openxmlformats.org/officeDocument/2006/relationships/hyperlink" Target="https://www.airc.it/" TargetMode="External"/><Relationship Id="rId11" Type="http://schemas.openxmlformats.org/officeDocument/2006/relationships/image" Target="../media/image19.png"/><Relationship Id="rId5" Type="http://schemas.openxmlformats.org/officeDocument/2006/relationships/hyperlink" Target="https://scuola.airc.it/newsletter.asp" TargetMode="External"/><Relationship Id="rId10" Type="http://schemas.openxmlformats.org/officeDocument/2006/relationships/image" Target="../media/image82.png"/><Relationship Id="rId4" Type="http://schemas.openxmlformats.org/officeDocument/2006/relationships/hyperlink" Target="https://www.youtube.com/c/airceducation" TargetMode="External"/><Relationship Id="rId9"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notesSlide" Target="../notesSlides/notesSlide7.xml"/><Relationship Id="rId7" Type="http://schemas.openxmlformats.org/officeDocument/2006/relationships/image" Target="../media/image35.jpg"/><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34.jpg"/><Relationship Id="rId5" Type="http://schemas.openxmlformats.org/officeDocument/2006/relationships/image" Target="../media/image19.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A754379-64F2-6740-B303-D7D7066CB1EB}"/>
              </a:ext>
            </a:extLst>
          </p:cNvPr>
          <p:cNvSpPr>
            <a:spLocks noGrp="1"/>
          </p:cNvSpPr>
          <p:nvPr>
            <p:ph type="dt" sz="half" idx="10"/>
          </p:nvPr>
        </p:nvSpPr>
        <p:spPr>
          <a:xfrm>
            <a:off x="712788" y="5608607"/>
            <a:ext cx="3023373" cy="682685"/>
          </a:xfrm>
        </p:spPr>
        <p:txBody>
          <a:bodyPr/>
          <a:lstStyle/>
          <a:p>
            <a:r>
              <a:rPr lang="it-IT" sz="2000" b="1" dirty="0">
                <a:hlinkClick r:id="rId3">
                  <a:extLst>
                    <a:ext uri="{A12FA001-AC4F-418D-AE19-62706E023703}">
                      <ahyp:hlinkClr xmlns:ahyp="http://schemas.microsoft.com/office/drawing/2018/hyperlinkcolor" val="tx"/>
                    </a:ext>
                  </a:extLst>
                </a:hlinkClick>
              </a:rPr>
              <a:t>info@scuola.airc.it</a:t>
            </a:r>
            <a:endParaRPr lang="it-IT" sz="2000" b="1" dirty="0"/>
          </a:p>
          <a:p>
            <a:r>
              <a:rPr lang="it-IT" sz="20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scuola.airc.it</a:t>
            </a:r>
            <a:endParaRPr lang="it-IT"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it-IT" altLang="it-IT" sz="2000" b="1" u="sng" dirty="0">
                <a:solidFill>
                  <a:schemeClr val="bg1"/>
                </a:solidFill>
                <a:latin typeface="Open Sans" panose="020B0606030504020204"/>
                <a:ea typeface="Arial Narrow" panose="020B0606020202030204" pitchFamily="34" charset="0"/>
                <a:cs typeface="Arial" panose="020B0604020202020204" pitchFamily="34" charset="0"/>
              </a:rPr>
              <a:t>progettieducativi.it</a:t>
            </a:r>
          </a:p>
        </p:txBody>
      </p:sp>
      <p:sp>
        <p:nvSpPr>
          <p:cNvPr id="4" name="Segnaposto testo 3">
            <a:extLst>
              <a:ext uri="{FF2B5EF4-FFF2-40B4-BE49-F238E27FC236}">
                <a16:creationId xmlns:a16="http://schemas.microsoft.com/office/drawing/2014/main" id="{FABC54E0-8F92-A346-883F-18B7ECB274C7}"/>
              </a:ext>
            </a:extLst>
          </p:cNvPr>
          <p:cNvSpPr>
            <a:spLocks noGrp="1"/>
          </p:cNvSpPr>
          <p:nvPr>
            <p:ph type="body" sz="quarter" idx="14"/>
          </p:nvPr>
        </p:nvSpPr>
        <p:spPr>
          <a:xfrm>
            <a:off x="712788" y="4674221"/>
            <a:ext cx="6417586" cy="875201"/>
          </a:xfrm>
        </p:spPr>
        <p:txBody>
          <a:bodyPr/>
          <a:lstStyle/>
          <a:p>
            <a:r>
              <a:rPr lang="it-IT" altLang="it-IT" sz="1800" dirty="0"/>
              <a:t>In collaborazione con il Ministero dell’Istruzione e del Merito</a:t>
            </a:r>
            <a:endParaRPr lang="it-IT" sz="1800" dirty="0"/>
          </a:p>
        </p:txBody>
      </p:sp>
      <p:sp>
        <p:nvSpPr>
          <p:cNvPr id="5" name="Titolo 4">
            <a:extLst>
              <a:ext uri="{FF2B5EF4-FFF2-40B4-BE49-F238E27FC236}">
                <a16:creationId xmlns:a16="http://schemas.microsoft.com/office/drawing/2014/main" id="{04109D2C-906B-3149-BB83-E62A234071A2}"/>
              </a:ext>
            </a:extLst>
          </p:cNvPr>
          <p:cNvSpPr>
            <a:spLocks noGrp="1"/>
          </p:cNvSpPr>
          <p:nvPr>
            <p:ph type="title"/>
          </p:nvPr>
        </p:nvSpPr>
        <p:spPr>
          <a:xfrm>
            <a:off x="712788" y="2996261"/>
            <a:ext cx="8995416" cy="1325563"/>
          </a:xfrm>
        </p:spPr>
        <p:txBody>
          <a:bodyPr/>
          <a:lstStyle/>
          <a:p>
            <a:r>
              <a:rPr lang="it-IT" sz="4000" dirty="0"/>
              <a:t>AIRC nelle scuole</a:t>
            </a:r>
            <a:br>
              <a:rPr lang="it-IT" dirty="0"/>
            </a:br>
            <a:r>
              <a:rPr lang="it-IT" sz="2400" dirty="0"/>
              <a:t>IL FUTURO DELLA RICERCA COMINCIA IN CLASSE</a:t>
            </a:r>
            <a:endParaRPr lang="it-IT" dirty="0"/>
          </a:p>
        </p:txBody>
      </p:sp>
      <p:pic>
        <p:nvPicPr>
          <p:cNvPr id="3" name="Immagine 38">
            <a:extLst>
              <a:ext uri="{FF2B5EF4-FFF2-40B4-BE49-F238E27FC236}">
                <a16:creationId xmlns:a16="http://schemas.microsoft.com/office/drawing/2014/main" id="{9CC091D1-BAA5-459E-927E-47DCB847C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765" y="792481"/>
            <a:ext cx="4704504" cy="606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23">
            <a:extLst>
              <a:ext uri="{FF2B5EF4-FFF2-40B4-BE49-F238E27FC236}">
                <a16:creationId xmlns:a16="http://schemas.microsoft.com/office/drawing/2014/main" id="{DD357619-F0EF-420D-A95A-29251804F7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6849" y="883217"/>
            <a:ext cx="2266511" cy="229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26">
            <a:extLst>
              <a:ext uri="{FF2B5EF4-FFF2-40B4-BE49-F238E27FC236}">
                <a16:creationId xmlns:a16="http://schemas.microsoft.com/office/drawing/2014/main" id="{A58EFF14-965F-4AFC-95A2-F12BF8F35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7648" y="673112"/>
            <a:ext cx="773329" cy="10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27">
            <a:extLst>
              <a:ext uri="{FF2B5EF4-FFF2-40B4-BE49-F238E27FC236}">
                <a16:creationId xmlns:a16="http://schemas.microsoft.com/office/drawing/2014/main" id="{8B079846-90AB-44DC-B7B3-2A3A656EA1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80856" flipH="1">
            <a:off x="5891059" y="1261322"/>
            <a:ext cx="911277" cy="109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28">
            <a:extLst>
              <a:ext uri="{FF2B5EF4-FFF2-40B4-BE49-F238E27FC236}">
                <a16:creationId xmlns:a16="http://schemas.microsoft.com/office/drawing/2014/main" id="{D51CEFB2-C823-4906-A4DF-AF04871F91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442453">
            <a:off x="8019140" y="1291381"/>
            <a:ext cx="954884" cy="11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29">
            <a:extLst>
              <a:ext uri="{FF2B5EF4-FFF2-40B4-BE49-F238E27FC236}">
                <a16:creationId xmlns:a16="http://schemas.microsoft.com/office/drawing/2014/main" id="{E7D5B55E-71E8-4956-83FD-1B10DE6B70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9019" t="52013" r="71429" b="26073"/>
          <a:stretch>
            <a:fillRect/>
          </a:stretch>
        </p:blipFill>
        <p:spPr bwMode="auto">
          <a:xfrm rot="1114169">
            <a:off x="7156889" y="477744"/>
            <a:ext cx="81756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109">
            <a:extLst>
              <a:ext uri="{FF2B5EF4-FFF2-40B4-BE49-F238E27FC236}">
                <a16:creationId xmlns:a16="http://schemas.microsoft.com/office/drawing/2014/main" id="{7CC484A2-0288-40F4-9A7E-170A2B0D0C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1228" y="325846"/>
            <a:ext cx="773328" cy="93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magine 25">
            <a:extLst>
              <a:ext uri="{FF2B5EF4-FFF2-40B4-BE49-F238E27FC236}">
                <a16:creationId xmlns:a16="http://schemas.microsoft.com/office/drawing/2014/main" id="{40586A00-269B-4FA2-A762-84B9892637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246256">
            <a:off x="2158244" y="234106"/>
            <a:ext cx="111601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70">
            <a:extLst>
              <a:ext uri="{FF2B5EF4-FFF2-40B4-BE49-F238E27FC236}">
                <a16:creationId xmlns:a16="http://schemas.microsoft.com/office/drawing/2014/main" id="{B4B2946C-4B06-2DF5-7CE9-64ED10C33CD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1537388">
            <a:off x="9070441" y="207560"/>
            <a:ext cx="571309" cy="80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32;g1020d4e4f60_1_288">
            <a:extLst>
              <a:ext uri="{FF2B5EF4-FFF2-40B4-BE49-F238E27FC236}">
                <a16:creationId xmlns:a16="http://schemas.microsoft.com/office/drawing/2014/main" id="{B8A8DCF8-64FB-1E3A-2406-207B431A63FF}"/>
              </a:ext>
            </a:extLst>
          </p:cNvPr>
          <p:cNvPicPr preferRelativeResize="0"/>
          <p:nvPr/>
        </p:nvPicPr>
        <p:blipFill>
          <a:blip r:embed="rId14">
            <a:alphaModFix/>
          </a:blip>
          <a:stretch>
            <a:fillRect/>
          </a:stretch>
        </p:blipFill>
        <p:spPr>
          <a:xfrm>
            <a:off x="10858525" y="192537"/>
            <a:ext cx="1135025" cy="561569"/>
          </a:xfrm>
          <a:prstGeom prst="rect">
            <a:avLst/>
          </a:prstGeom>
          <a:noFill/>
          <a:ln>
            <a:noFill/>
          </a:ln>
        </p:spPr>
      </p:pic>
    </p:spTree>
    <p:extLst>
      <p:ext uri="{BB962C8B-B14F-4D97-AF65-F5344CB8AC3E}">
        <p14:creationId xmlns:p14="http://schemas.microsoft.com/office/powerpoint/2010/main" val="501207032"/>
      </p:ext>
    </p:extLst>
  </p:cSld>
  <p:clrMapOvr>
    <a:masterClrMapping/>
  </p:clrMapOvr>
  <mc:AlternateContent xmlns:mc="http://schemas.openxmlformats.org/markup-compatibility/2006" xmlns:p14="http://schemas.microsoft.com/office/powerpoint/2010/main">
    <mc:Choice Requires="p14">
      <p:transition spd="slow" p14:dur="2000" advTm="3037"/>
    </mc:Choice>
    <mc:Fallback xmlns="">
      <p:transition spd="slow" advTm="30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4" y="1505554"/>
            <a:ext cx="7969833"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L’ALFABETIZZAZIONE EMOZIONALE</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sostenere il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benessere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bambini e ragazzi è necessario promuovere il loro sviluppo emotivo e l’alfabetizzazione emozionale.</a:t>
            </a:r>
          </a:p>
          <a:p>
            <a:pPr>
              <a:buClr>
                <a:srgbClr val="376092"/>
              </a:buClr>
            </a:pP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buClr>
                <a:srgbClr val="376092"/>
              </a:buClr>
            </a:pP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alfabetizzazione emozionale</a:t>
            </a:r>
            <a:r>
              <a:rPr lang="it-IT" sz="16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6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attraverso</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l’insegnamento di abilità che aumentano le capacità di affrontare i problemi cognitivi, sociali ed emotivi </a:t>
            </a:r>
            <a:b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affinché si riducano al minimo i comportamenti disfunzionali,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promuove il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benessere socio-emotivo</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del bambino o della bambina.</a:t>
            </a:r>
          </a:p>
        </p:txBody>
      </p:sp>
      <p:grpSp>
        <p:nvGrpSpPr>
          <p:cNvPr id="7" name="Gruppo 6">
            <a:extLst>
              <a:ext uri="{FF2B5EF4-FFF2-40B4-BE49-F238E27FC236}">
                <a16:creationId xmlns:a16="http://schemas.microsoft.com/office/drawing/2014/main" id="{B0089AF4-1D43-2EE6-E32B-CC401CF5CAE1}"/>
              </a:ext>
            </a:extLst>
          </p:cNvPr>
          <p:cNvGrpSpPr/>
          <p:nvPr/>
        </p:nvGrpSpPr>
        <p:grpSpPr>
          <a:xfrm>
            <a:off x="1672843" y="4357199"/>
            <a:ext cx="6188015" cy="830997"/>
            <a:chOff x="2265704" y="3235458"/>
            <a:chExt cx="6188015" cy="830997"/>
          </a:xfrm>
        </p:grpSpPr>
        <p:sp>
          <p:nvSpPr>
            <p:cNvPr id="2" name="Freccia a destra 1">
              <a:extLst>
                <a:ext uri="{FF2B5EF4-FFF2-40B4-BE49-F238E27FC236}">
                  <a16:creationId xmlns:a16="http://schemas.microsoft.com/office/drawing/2014/main" id="{CC0E1B26-03EE-50C7-14F7-D058C1887417}"/>
                </a:ext>
              </a:extLst>
            </p:cNvPr>
            <p:cNvSpPr/>
            <p:nvPr/>
          </p:nvSpPr>
          <p:spPr>
            <a:xfrm>
              <a:off x="2265704" y="3262543"/>
              <a:ext cx="717362" cy="5393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
          <p:nvSpPr>
            <p:cNvPr id="6" name="CasellaDiTesto 5">
              <a:extLst>
                <a:ext uri="{FF2B5EF4-FFF2-40B4-BE49-F238E27FC236}">
                  <a16:creationId xmlns:a16="http://schemas.microsoft.com/office/drawing/2014/main" id="{7F01EC64-354D-8056-065F-2A2114EC9F69}"/>
                </a:ext>
              </a:extLst>
            </p:cNvPr>
            <p:cNvSpPr txBox="1"/>
            <p:nvPr/>
          </p:nvSpPr>
          <p:spPr>
            <a:xfrm>
              <a:off x="3044825" y="3235458"/>
              <a:ext cx="5408894" cy="830997"/>
            </a:xfrm>
            <a:prstGeom prst="rect">
              <a:avLst/>
            </a:prstGeom>
            <a:noFill/>
          </p:spPr>
          <p:txBody>
            <a:bodyPr wrap="square">
              <a:spAutoFit/>
            </a:bodyPr>
            <a:lstStyle/>
            <a:p>
              <a:r>
                <a:rPr lang="it-IT" sz="16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Serve 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sviluppare le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abilità di saper riconoscere le proprie e altrui emozioni</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e saperle esprimere </a:t>
              </a:r>
              <a:endPar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 di imparare a gestirle con competenza.</a:t>
              </a:r>
              <a:endParaRPr lang="it-IT" sz="1600" dirty="0"/>
            </a:p>
          </p:txBody>
        </p:sp>
      </p:grpSp>
      <p:sp>
        <p:nvSpPr>
          <p:cNvPr id="5" name="Titolo 1">
            <a:extLst>
              <a:ext uri="{FF2B5EF4-FFF2-40B4-BE49-F238E27FC236}">
                <a16:creationId xmlns:a16="http://schemas.microsoft.com/office/drawing/2014/main" id="{ED3AB041-0EAE-4763-DBF8-DBC42FE9D21D}"/>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pic>
        <p:nvPicPr>
          <p:cNvPr id="8" name="Immagine 7">
            <a:extLst>
              <a:ext uri="{FF2B5EF4-FFF2-40B4-BE49-F238E27FC236}">
                <a16:creationId xmlns:a16="http://schemas.microsoft.com/office/drawing/2014/main" id="{F0CD8B9B-EB5D-91A1-5198-8DA945C01E89}"/>
              </a:ext>
            </a:extLst>
          </p:cNvPr>
          <p:cNvPicPr>
            <a:picLocks noChangeAspect="1"/>
          </p:cNvPicPr>
          <p:nvPr/>
        </p:nvPicPr>
        <p:blipFill rotWithShape="1">
          <a:blip r:embed="rId5"/>
          <a:srcRect t="-178" b="1066"/>
          <a:stretch/>
        </p:blipFill>
        <p:spPr>
          <a:xfrm>
            <a:off x="8608116" y="2086240"/>
            <a:ext cx="3168000" cy="3110351"/>
          </a:xfrm>
          <a:prstGeom prst="rect">
            <a:avLst/>
          </a:prstGeom>
          <a:ln>
            <a:solidFill>
              <a:schemeClr val="bg1">
                <a:lumMod val="50000"/>
              </a:schemeClr>
            </a:solidFill>
          </a:ln>
        </p:spPr>
      </p:pic>
      <p:sp>
        <p:nvSpPr>
          <p:cNvPr id="9" name="CasellaDiTesto 8">
            <a:extLst>
              <a:ext uri="{FF2B5EF4-FFF2-40B4-BE49-F238E27FC236}">
                <a16:creationId xmlns:a16="http://schemas.microsoft.com/office/drawing/2014/main" id="{B543E5CD-7427-AE30-E22A-92460A620175}"/>
              </a:ext>
            </a:extLst>
          </p:cNvPr>
          <p:cNvSpPr txBox="1"/>
          <p:nvPr/>
        </p:nvSpPr>
        <p:spPr>
          <a:xfrm>
            <a:off x="7972825" y="5188196"/>
            <a:ext cx="3886045" cy="215444"/>
          </a:xfrm>
          <a:prstGeom prst="rect">
            <a:avLst/>
          </a:prstGeom>
          <a:noFill/>
        </p:spPr>
        <p:txBody>
          <a:bodyPr wrap="square">
            <a:spAutoFit/>
          </a:bodyPr>
          <a:lstStyle/>
          <a:p>
            <a:pPr algn="r" fontAlgn="base"/>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grpSp>
        <p:nvGrpSpPr>
          <p:cNvPr id="15" name="Gruppo 14">
            <a:extLst>
              <a:ext uri="{FF2B5EF4-FFF2-40B4-BE49-F238E27FC236}">
                <a16:creationId xmlns:a16="http://schemas.microsoft.com/office/drawing/2014/main" id="{3CC4513E-2DF5-A671-663E-C9BEB62DC717}"/>
              </a:ext>
            </a:extLst>
          </p:cNvPr>
          <p:cNvGrpSpPr/>
          <p:nvPr/>
        </p:nvGrpSpPr>
        <p:grpSpPr>
          <a:xfrm>
            <a:off x="9760857" y="90350"/>
            <a:ext cx="2329543" cy="1364628"/>
            <a:chOff x="9862457" y="138045"/>
            <a:chExt cx="2329543" cy="1364628"/>
          </a:xfrm>
        </p:grpSpPr>
        <p:pic>
          <p:nvPicPr>
            <p:cNvPr id="16" name="Google Shape;168;g1020d4e4f60_1_302">
              <a:extLst>
                <a:ext uri="{FF2B5EF4-FFF2-40B4-BE49-F238E27FC236}">
                  <a16:creationId xmlns:a16="http://schemas.microsoft.com/office/drawing/2014/main" id="{C0C8B0AB-D94C-FDDA-2A21-FD5E2ED4B24B}"/>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7" name="Segnaposto testo 2">
              <a:extLst>
                <a:ext uri="{FF2B5EF4-FFF2-40B4-BE49-F238E27FC236}">
                  <a16:creationId xmlns:a16="http://schemas.microsoft.com/office/drawing/2014/main" id="{7D5C275B-84AD-25A4-C0B2-2F25EA0E6EEC}"/>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ustDataLst>
      <p:tags r:id="rId1"/>
    </p:custDataLst>
    <p:extLst>
      <p:ext uri="{BB962C8B-B14F-4D97-AF65-F5344CB8AC3E}">
        <p14:creationId xmlns:p14="http://schemas.microsoft.com/office/powerpoint/2010/main" val="2799560484"/>
      </p:ext>
    </p:extLst>
  </p:cSld>
  <p:clrMapOvr>
    <a:masterClrMapping/>
  </p:clrMapOvr>
  <mc:AlternateContent xmlns:mc="http://schemas.openxmlformats.org/markup-compatibility/2006" xmlns:p14="http://schemas.microsoft.com/office/powerpoint/2010/main">
    <mc:Choice Requires="p14">
      <p:transition spd="slow" p14:dur="2000" advTm="1591"/>
    </mc:Choice>
    <mc:Fallback xmlns="">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5" y="1505554"/>
            <a:ext cx="8880516"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LE COMPETENZE EMOTIVE E RELAZIONALI A SCUOLA </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lgn="just">
              <a:buClr>
                <a:srgbClr val="376092"/>
              </a:buClr>
            </a:pP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Se alcune </a:t>
            </a:r>
            <a:r>
              <a:rPr lang="it-IT" b="1" i="0" dirty="0">
                <a:solidFill>
                  <a:srgbClr val="48AEE2"/>
                </a:solidFill>
                <a:effectLst/>
                <a:latin typeface="Open Sans" panose="020B0606030504020204" pitchFamily="34" charset="0"/>
                <a:ea typeface="Open Sans" panose="020B0606030504020204" pitchFamily="34" charset="0"/>
                <a:cs typeface="Open Sans" panose="020B0606030504020204" pitchFamily="34" charset="0"/>
              </a:rPr>
              <a:t>emozioni</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sono «innate» e universali – le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emozioni primarie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di paura, rabbia, tristezza, gioia, sorpresa e disgusto – (</a:t>
            </a:r>
            <a:r>
              <a:rPr lang="it-IT" sz="1600" b="0" i="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Ekman</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1971), le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emozioni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definite</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secondarie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sviluppano con la crescita dell’individuo e con l’</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interazione sociale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vergogna, rimorso, ansia, invidia, gelosia, offesa, rassegnazione, delusione, nostalgia, senso di colpa, indignazione, disprezzo, allegria, perdono, ammirazione, gratitudine, speranza…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Ekman</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2008;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Damasio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2003). Si tratta quindi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emozioni sociali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che necessitano della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relazione con l’altro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all’interno di un contesto culturale.</a:t>
            </a:r>
          </a:p>
        </p:txBody>
      </p:sp>
      <p:sp>
        <p:nvSpPr>
          <p:cNvPr id="5" name="Titolo 1">
            <a:extLst>
              <a:ext uri="{FF2B5EF4-FFF2-40B4-BE49-F238E27FC236}">
                <a16:creationId xmlns:a16="http://schemas.microsoft.com/office/drawing/2014/main" id="{ED3AB041-0EAE-4763-DBF8-DBC42FE9D21D}"/>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8" name="CasellaDiTesto 7">
            <a:extLst>
              <a:ext uri="{FF2B5EF4-FFF2-40B4-BE49-F238E27FC236}">
                <a16:creationId xmlns:a16="http://schemas.microsoft.com/office/drawing/2014/main" id="{A4B5D718-FC8D-EE08-59F3-BAFD18AFC637}"/>
              </a:ext>
            </a:extLst>
          </p:cNvPr>
          <p:cNvSpPr txBox="1"/>
          <p:nvPr/>
        </p:nvSpPr>
        <p:spPr>
          <a:xfrm>
            <a:off x="3212496" y="4175860"/>
            <a:ext cx="8649410" cy="2339102"/>
          </a:xfrm>
          <a:prstGeom prst="rect">
            <a:avLst/>
          </a:prstGeom>
          <a:noFill/>
        </p:spPr>
        <p:txBody>
          <a:bodyPr wrap="square">
            <a:spAutoFit/>
          </a:bodyPr>
          <a:lstStyle/>
          <a:p>
            <a:pPr algn="just">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Mentre le emozioni sono legate alle situazioni contingenti e tendono a essere circoscritte a livello temporale, i </a:t>
            </a:r>
            <a:r>
              <a:rPr lang="it-IT" b="1" dirty="0">
                <a:solidFill>
                  <a:srgbClr val="48AEE2"/>
                </a:solidFill>
                <a:latin typeface="Open Sans" panose="020B0606030504020204" pitchFamily="34" charset="0"/>
                <a:ea typeface="Open Sans" panose="020B0606030504020204" pitchFamily="34" charset="0"/>
                <a:cs typeface="Open Sans" panose="020B0606030504020204" pitchFamily="34" charset="0"/>
              </a:rPr>
              <a:t>sentimenti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sono disposizioni affettive relativamente stabili verso specifici oggetti, prodotte in base alle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esperienze precedenti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 all’</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apprendimento sociale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Infatti i sentimenti coinvolgono processi consapevoli che generano aspettative, desideri, atteggiamenti e comportamenti e sono influenzati da esperienze personali, convinzioni e ricordi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Anolli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2002).</a:t>
            </a:r>
          </a:p>
          <a:p>
            <a:pPr algn="just">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Antonio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Damasio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(2003), sono 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sentimenti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che amplificano l’impatto di una determinata situazione, consolidano gli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apprendimenti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aumentano la probabilità che situazioni simili a quelle sperimentate vengano anticipate.</a:t>
            </a:r>
          </a:p>
        </p:txBody>
      </p:sp>
      <p:grpSp>
        <p:nvGrpSpPr>
          <p:cNvPr id="2" name="Gruppo 1">
            <a:extLst>
              <a:ext uri="{FF2B5EF4-FFF2-40B4-BE49-F238E27FC236}">
                <a16:creationId xmlns:a16="http://schemas.microsoft.com/office/drawing/2014/main" id="{C46F6461-AB7A-3D60-3351-C4254395FF34}"/>
              </a:ext>
            </a:extLst>
          </p:cNvPr>
          <p:cNvGrpSpPr/>
          <p:nvPr/>
        </p:nvGrpSpPr>
        <p:grpSpPr>
          <a:xfrm>
            <a:off x="9456164" y="1948154"/>
            <a:ext cx="2405742" cy="2077493"/>
            <a:chOff x="1665513" y="3618089"/>
            <a:chExt cx="2405742" cy="2077493"/>
          </a:xfrm>
        </p:grpSpPr>
        <p:sp>
          <p:nvSpPr>
            <p:cNvPr id="4" name="CasellaDiTesto 3">
              <a:extLst>
                <a:ext uri="{FF2B5EF4-FFF2-40B4-BE49-F238E27FC236}">
                  <a16:creationId xmlns:a16="http://schemas.microsoft.com/office/drawing/2014/main" id="{2149D88F-BC6F-237F-42F9-A95AEA556246}"/>
                </a:ext>
              </a:extLst>
            </p:cNvPr>
            <p:cNvSpPr txBox="1"/>
            <p:nvPr/>
          </p:nvSpPr>
          <p:spPr>
            <a:xfrm>
              <a:off x="2830284" y="5480138"/>
              <a:ext cx="1240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376092"/>
                  </a:solidFill>
                  <a:latin typeface="Open Sans" panose="020B0606030504020204"/>
                  <a:ea typeface="SimSun" charset="0"/>
                  <a:cs typeface="SimSun"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9pPr>
            </a:lstStyle>
            <a:p>
              <a:pPr algn="r"/>
              <a:r>
                <a:rPr lang="it-IT" sz="800" dirty="0" err="1"/>
                <a:t>Renata.s</a:t>
              </a:r>
              <a:r>
                <a:rPr lang="it-IT" sz="800" dirty="0"/>
                <a:t> / </a:t>
              </a:r>
              <a:r>
                <a:rPr lang="it-IT" sz="800" dirty="0" err="1"/>
                <a:t>Freepik</a:t>
              </a:r>
              <a:endParaRPr lang="it-IT" sz="800" dirty="0"/>
            </a:p>
          </p:txBody>
        </p:sp>
        <p:pic>
          <p:nvPicPr>
            <p:cNvPr id="6" name="Immagine 5">
              <a:extLst>
                <a:ext uri="{FF2B5EF4-FFF2-40B4-BE49-F238E27FC236}">
                  <a16:creationId xmlns:a16="http://schemas.microsoft.com/office/drawing/2014/main" id="{A4586826-BAC1-17AF-C416-52AE9D6B44B5}"/>
                </a:ext>
              </a:extLst>
            </p:cNvPr>
            <p:cNvPicPr>
              <a:picLocks noChangeAspect="1"/>
            </p:cNvPicPr>
            <p:nvPr/>
          </p:nvPicPr>
          <p:blipFill>
            <a:blip r:embed="rId5"/>
            <a:srcRect l="130" r="130"/>
            <a:stretch/>
          </p:blipFill>
          <p:spPr>
            <a:xfrm>
              <a:off x="1665513" y="3618089"/>
              <a:ext cx="2329543" cy="1858680"/>
            </a:xfrm>
            <a:prstGeom prst="rect">
              <a:avLst/>
            </a:prstGeom>
            <a:effectLst>
              <a:outerShdw blurRad="50800" dist="38100" dir="2700000" algn="tl" rotWithShape="0">
                <a:prstClr val="black">
                  <a:alpha val="40000"/>
                </a:prstClr>
              </a:outerShdw>
            </a:effectLst>
          </p:spPr>
        </p:pic>
      </p:grpSp>
      <p:grpSp>
        <p:nvGrpSpPr>
          <p:cNvPr id="13" name="Gruppo 12">
            <a:extLst>
              <a:ext uri="{FF2B5EF4-FFF2-40B4-BE49-F238E27FC236}">
                <a16:creationId xmlns:a16="http://schemas.microsoft.com/office/drawing/2014/main" id="{1011BCCB-E363-908E-5251-ED5A2885D3BA}"/>
              </a:ext>
            </a:extLst>
          </p:cNvPr>
          <p:cNvGrpSpPr/>
          <p:nvPr/>
        </p:nvGrpSpPr>
        <p:grpSpPr>
          <a:xfrm>
            <a:off x="9760857" y="90350"/>
            <a:ext cx="2329543" cy="1364628"/>
            <a:chOff x="9862457" y="138045"/>
            <a:chExt cx="2329543" cy="1364628"/>
          </a:xfrm>
        </p:grpSpPr>
        <p:pic>
          <p:nvPicPr>
            <p:cNvPr id="15" name="Google Shape;168;g1020d4e4f60_1_302">
              <a:extLst>
                <a:ext uri="{FF2B5EF4-FFF2-40B4-BE49-F238E27FC236}">
                  <a16:creationId xmlns:a16="http://schemas.microsoft.com/office/drawing/2014/main" id="{65E27B38-7A10-CAED-2343-B3BC369DDCD0}"/>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6" name="Segnaposto testo 2">
              <a:extLst>
                <a:ext uri="{FF2B5EF4-FFF2-40B4-BE49-F238E27FC236}">
                  <a16:creationId xmlns:a16="http://schemas.microsoft.com/office/drawing/2014/main" id="{C6509B52-6BD3-F426-20BE-0CB23AF34EDE}"/>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ustDataLst>
      <p:tags r:id="rId1"/>
    </p:custDataLst>
    <p:extLst>
      <p:ext uri="{BB962C8B-B14F-4D97-AF65-F5344CB8AC3E}">
        <p14:creationId xmlns:p14="http://schemas.microsoft.com/office/powerpoint/2010/main" val="3990312872"/>
      </p:ext>
    </p:extLst>
  </p:cSld>
  <p:clrMapOvr>
    <a:masterClrMapping/>
  </p:clrMapOvr>
  <mc:AlternateContent xmlns:mc="http://schemas.openxmlformats.org/markup-compatibility/2006" xmlns:p14="http://schemas.microsoft.com/office/powerpoint/2010/main">
    <mc:Choice Requires="p14">
      <p:transition spd="slow" p14:dur="2000" advTm="1591"/>
    </mc:Choice>
    <mc:Fallback xmlns="">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02681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LE COMPETENZE EMOTIVE E RELAZIONALI IN CLASSE</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marL="2556000" algn="just">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 scuola, insieme ai contenuti disciplinari,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si impara a creare relazioni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 </a:t>
            </a:r>
            <a:r>
              <a:rPr lang="it-IT" b="1" dirty="0">
                <a:solidFill>
                  <a:srgbClr val="48AEE2"/>
                </a:solidFill>
                <a:latin typeface="Open Sans" panose="020B0606030504020204" pitchFamily="34" charset="0"/>
                <a:ea typeface="Open Sans" panose="020B0606030504020204" pitchFamily="34" charset="0"/>
                <a:cs typeface="Open Sans" panose="020B0606030504020204" pitchFamily="34" charset="0"/>
              </a:rPr>
              <a:t>classe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almeno all’inizio, è un insieme di individualità che sono «costrette» a interagire, in cui ognuno porta le proprie peculiarità e difficoltà, i propri vissuti e le proprie emozioni. </a:t>
            </a:r>
          </a:p>
          <a:p>
            <a:pPr marL="2556000" algn="just">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rendere la classe un «</a:t>
            </a:r>
            <a:r>
              <a:rPr lang="it-IT" sz="1600" b="1" dirty="0">
                <a:solidFill>
                  <a:srgbClr val="48AEE2"/>
                </a:solidFill>
                <a:latin typeface="Open Sans" panose="020B0606030504020204" pitchFamily="34" charset="0"/>
                <a:ea typeface="Open Sans" panose="020B0606030504020204" pitchFamily="34" charset="0"/>
                <a:cs typeface="Open Sans" panose="020B0606030504020204" pitchFamily="34" charset="0"/>
              </a:rPr>
              <a:t>gruppo classe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è necessario un lavoro mirato, specifico, che interviene sulla dimensione affettivo-relazionale per creare dinamiche intersoggettive positive e costruttive.  </a:t>
            </a:r>
          </a:p>
          <a:p>
            <a:pPr marL="2556000" algn="just">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 classe diventa quindi una «palestra di vita», un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luogo privilegiato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 cui il/la bambino/a si mette alla prova con le proprie abilità e competenze emotive e relazionali, imparandone di nuove, incrementando e consolidando quelle in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nuce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è nella relazione che si sviluppano le competenze emotive e cognitive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ognuno.</a:t>
            </a:r>
          </a:p>
        </p:txBody>
      </p:sp>
      <p:sp>
        <p:nvSpPr>
          <p:cNvPr id="5" name="Titolo 1">
            <a:extLst>
              <a:ext uri="{FF2B5EF4-FFF2-40B4-BE49-F238E27FC236}">
                <a16:creationId xmlns:a16="http://schemas.microsoft.com/office/drawing/2014/main" id="{ED3AB041-0EAE-4763-DBF8-DBC42FE9D21D}"/>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4" name="CasellaDiTesto 3">
            <a:extLst>
              <a:ext uri="{FF2B5EF4-FFF2-40B4-BE49-F238E27FC236}">
                <a16:creationId xmlns:a16="http://schemas.microsoft.com/office/drawing/2014/main" id="{FD3EEE23-7003-9634-EDBD-83E19485E4B2}"/>
              </a:ext>
            </a:extLst>
          </p:cNvPr>
          <p:cNvSpPr txBox="1"/>
          <p:nvPr/>
        </p:nvSpPr>
        <p:spPr>
          <a:xfrm>
            <a:off x="3606800" y="4593601"/>
            <a:ext cx="7835900" cy="2062103"/>
          </a:xfrm>
          <a:prstGeom prst="rect">
            <a:avLst/>
          </a:prstGeom>
          <a:noFill/>
        </p:spPr>
        <p:txBody>
          <a:bodyPr wrap="square">
            <a:spAutoFit/>
          </a:bodyPr>
          <a:lstStyle/>
          <a:p>
            <a:pPr algn="just">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classe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è infatti il primo contesto in cui il bambino o la bambina sperimenta se stesso in relazione a richieste nuove e diverse da tutte quelle sperimentate negli altri contesti, conosce se stesso nel confronto con gli altri, vive la possibilità di non farcela, di commettere errori e di rimediarvi, scopre la fiducia nelle proprie capacità. Se poi pensiamo ai bambini che provengono da famiglie problematiche, vediamo come la scuola diventi anche un luogo in cui poter trovare nuove figure di riferimento affidabili, in cui potersi esprimere e poter sperimentare altri tipi di relazione, in cui scoprire e apprendere dinamiche relazionali funzionali. </a:t>
            </a:r>
          </a:p>
        </p:txBody>
      </p:sp>
      <p:pic>
        <p:nvPicPr>
          <p:cNvPr id="6" name="Immagine 5">
            <a:extLst>
              <a:ext uri="{FF2B5EF4-FFF2-40B4-BE49-F238E27FC236}">
                <a16:creationId xmlns:a16="http://schemas.microsoft.com/office/drawing/2014/main" id="{6DC70A4D-F784-4072-A66A-DFD993864139}"/>
              </a:ext>
            </a:extLst>
          </p:cNvPr>
          <p:cNvPicPr>
            <a:picLocks noChangeAspect="1"/>
          </p:cNvPicPr>
          <p:nvPr/>
        </p:nvPicPr>
        <p:blipFill>
          <a:blip r:embed="rId5"/>
          <a:stretch>
            <a:fillRect/>
          </a:stretch>
        </p:blipFill>
        <p:spPr>
          <a:xfrm>
            <a:off x="310047" y="2152647"/>
            <a:ext cx="2315492" cy="2320928"/>
          </a:xfrm>
          <a:prstGeom prst="rect">
            <a:avLst/>
          </a:prstGeom>
        </p:spPr>
      </p:pic>
      <p:sp>
        <p:nvSpPr>
          <p:cNvPr id="7" name="CasellaDiTesto 6">
            <a:extLst>
              <a:ext uri="{FF2B5EF4-FFF2-40B4-BE49-F238E27FC236}">
                <a16:creationId xmlns:a16="http://schemas.microsoft.com/office/drawing/2014/main" id="{A5111D7F-056D-5999-4C53-DBF5FE440739}"/>
              </a:ext>
            </a:extLst>
          </p:cNvPr>
          <p:cNvSpPr txBox="1"/>
          <p:nvPr/>
        </p:nvSpPr>
        <p:spPr>
          <a:xfrm>
            <a:off x="1446329" y="4463726"/>
            <a:ext cx="1240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376092"/>
                </a:solidFill>
                <a:latin typeface="Open Sans" panose="020B0606030504020204"/>
                <a:ea typeface="SimSun" charset="0"/>
                <a:cs typeface="SimSun"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9pPr>
          </a:lstStyle>
          <a:p>
            <a:pPr algn="r"/>
            <a:r>
              <a:rPr lang="it-IT" sz="800" b="0" i="0" dirty="0" err="1">
                <a:effectLst/>
                <a:latin typeface="Open Sans" panose="020B0606030504020204" pitchFamily="34" charset="0"/>
                <a:ea typeface="Open Sans" panose="020B0606030504020204" pitchFamily="34" charset="0"/>
                <a:cs typeface="Open Sans" panose="020B0606030504020204" pitchFamily="34" charset="0"/>
              </a:rPr>
              <a:t>brgfx</a:t>
            </a:r>
            <a:r>
              <a:rPr lang="it-IT" sz="800" b="0" i="0" dirty="0">
                <a:solidFill>
                  <a:srgbClr val="777777"/>
                </a:solidFill>
                <a:effectLst/>
                <a:latin typeface="Inter"/>
              </a:rPr>
              <a:t> </a:t>
            </a:r>
            <a:r>
              <a:rPr lang="it-IT" sz="800" dirty="0"/>
              <a:t> / </a:t>
            </a:r>
            <a:r>
              <a:rPr lang="it-IT" sz="800" dirty="0" err="1"/>
              <a:t>Freepik</a:t>
            </a:r>
            <a:endParaRPr lang="it-IT" sz="800" dirty="0"/>
          </a:p>
        </p:txBody>
      </p:sp>
      <p:grpSp>
        <p:nvGrpSpPr>
          <p:cNvPr id="15" name="Gruppo 14">
            <a:extLst>
              <a:ext uri="{FF2B5EF4-FFF2-40B4-BE49-F238E27FC236}">
                <a16:creationId xmlns:a16="http://schemas.microsoft.com/office/drawing/2014/main" id="{DE22D6EF-09CE-537C-52AC-271A99018916}"/>
              </a:ext>
            </a:extLst>
          </p:cNvPr>
          <p:cNvGrpSpPr/>
          <p:nvPr/>
        </p:nvGrpSpPr>
        <p:grpSpPr>
          <a:xfrm>
            <a:off x="9760857" y="90350"/>
            <a:ext cx="2329543" cy="1364628"/>
            <a:chOff x="9862457" y="138045"/>
            <a:chExt cx="2329543" cy="1364628"/>
          </a:xfrm>
        </p:grpSpPr>
        <p:pic>
          <p:nvPicPr>
            <p:cNvPr id="16" name="Google Shape;168;g1020d4e4f60_1_302">
              <a:extLst>
                <a:ext uri="{FF2B5EF4-FFF2-40B4-BE49-F238E27FC236}">
                  <a16:creationId xmlns:a16="http://schemas.microsoft.com/office/drawing/2014/main" id="{0EEA6C21-9E65-D4C6-3203-3F21988EB231}"/>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7" name="Segnaposto testo 2">
              <a:extLst>
                <a:ext uri="{FF2B5EF4-FFF2-40B4-BE49-F238E27FC236}">
                  <a16:creationId xmlns:a16="http://schemas.microsoft.com/office/drawing/2014/main" id="{3C178AA2-D6FA-CF71-AF22-B9759E62E19E}"/>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ustDataLst>
      <p:tags r:id="rId1"/>
    </p:custDataLst>
    <p:extLst>
      <p:ext uri="{BB962C8B-B14F-4D97-AF65-F5344CB8AC3E}">
        <p14:creationId xmlns:p14="http://schemas.microsoft.com/office/powerpoint/2010/main" val="2344472694"/>
      </p:ext>
    </p:extLst>
  </p:cSld>
  <p:clrMapOvr>
    <a:masterClrMapping/>
  </p:clrMapOvr>
  <mc:AlternateContent xmlns:mc="http://schemas.openxmlformats.org/markup-compatibility/2006" xmlns:p14="http://schemas.microsoft.com/office/powerpoint/2010/main">
    <mc:Choice Requires="p14">
      <p:transition spd="slow" p14:dur="2000" advTm="1591"/>
    </mc:Choice>
    <mc:Fallback xmlns="">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4" y="1505554"/>
            <a:ext cx="768671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LE COMPETENZE EMOTIVE E RELAZIONALI IN CLASSE</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lgn="just">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Il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gruppo classe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configura come un importante e privilegiato spazio di crescita in cui l’allievo e l’allieva sviluppano, consolidano e sperimentano le proprie competenze e strutturano la propria identità, in continua interazione e scambio con i compagni e con gli insegnanti: in questa interazione 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processi emotivi e relazionali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hanno un ruolo centrale.</a:t>
            </a:r>
          </a:p>
          <a:p>
            <a:pPr algn="just">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Il gruppo classe infatti nasce, cresce, evolve e si modifica all’interno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dinamiche interattive e relazionali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 cui si formano legami, si apprendono contenuti, si sperimentano senso di appartenenza, convergenza di obiettivi, collaborazione, in cui ci si confronta, e a volte ci si scontra, in cui si impara a comunicare e a gestire i conflitti, a condividere, a cooperare, a trovare soluzioni. </a:t>
            </a:r>
          </a:p>
        </p:txBody>
      </p:sp>
      <p:sp>
        <p:nvSpPr>
          <p:cNvPr id="5" name="Titolo 1">
            <a:extLst>
              <a:ext uri="{FF2B5EF4-FFF2-40B4-BE49-F238E27FC236}">
                <a16:creationId xmlns:a16="http://schemas.microsoft.com/office/drawing/2014/main" id="{ED3AB041-0EAE-4763-DBF8-DBC42FE9D21D}"/>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4" name="CasellaDiTesto 3">
            <a:extLst>
              <a:ext uri="{FF2B5EF4-FFF2-40B4-BE49-F238E27FC236}">
                <a16:creationId xmlns:a16="http://schemas.microsoft.com/office/drawing/2014/main" id="{59538CC2-FC34-DEDE-A4BE-25E423CA98C0}"/>
              </a:ext>
            </a:extLst>
          </p:cNvPr>
          <p:cNvSpPr txBox="1"/>
          <p:nvPr/>
        </p:nvSpPr>
        <p:spPr>
          <a:xfrm>
            <a:off x="3458755" y="4622378"/>
            <a:ext cx="8452541" cy="2062103"/>
          </a:xfrm>
          <a:prstGeom prst="rect">
            <a:avLst/>
          </a:prstGeom>
          <a:noFill/>
        </p:spPr>
        <p:txBody>
          <a:bodyPr wrap="square">
            <a:spAutoFit/>
          </a:bodyPr>
          <a:lstStyle/>
          <a:p>
            <a:pPr algn="just">
              <a:buClr>
                <a:srgbClr val="376092"/>
              </a:buClr>
            </a:pP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Imparare a «stare insieme»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facilita un clima di classe positivo e collaborativo, aumenta la motivazione all’impegno e agli apprendimenti e la disponibilità a supportare l’apprendimento degli altri, incrementa scambi reciproci e costruttivi, consentendo alle relazioni di svilupparsi in un clima favorevole e in un gruppo coeso. </a:t>
            </a:r>
          </a:p>
          <a:p>
            <a:pPr algn="just">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 questo modo, l’attivazione dei processi cognitivi e metacognitivi viene fortemente incentivata e l’aula si trasforma in laboratorio di sviluppo, approfondimento, riflessione profonda e confronto positivo (Girelli, 1999). Tutto questo sostiene e incrementa un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apprendimento autentico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2" name="Immagine 1">
            <a:extLst>
              <a:ext uri="{FF2B5EF4-FFF2-40B4-BE49-F238E27FC236}">
                <a16:creationId xmlns:a16="http://schemas.microsoft.com/office/drawing/2014/main" id="{CF8C7E06-5525-339C-4180-037C950786CE}"/>
              </a:ext>
            </a:extLst>
          </p:cNvPr>
          <p:cNvPicPr>
            <a:picLocks noChangeAspect="1"/>
          </p:cNvPicPr>
          <p:nvPr/>
        </p:nvPicPr>
        <p:blipFill>
          <a:blip r:embed="rId5"/>
          <a:srcRect/>
          <a:stretch/>
        </p:blipFill>
        <p:spPr>
          <a:xfrm>
            <a:off x="8378972" y="1948026"/>
            <a:ext cx="3534692" cy="2357572"/>
          </a:xfrm>
          <a:prstGeom prst="rect">
            <a:avLst/>
          </a:prstGeom>
        </p:spPr>
      </p:pic>
      <p:sp>
        <p:nvSpPr>
          <p:cNvPr id="6" name="CasellaDiTesto 5">
            <a:extLst>
              <a:ext uri="{FF2B5EF4-FFF2-40B4-BE49-F238E27FC236}">
                <a16:creationId xmlns:a16="http://schemas.microsoft.com/office/drawing/2014/main" id="{3FA5EEF9-8B52-09F5-FBEA-96E6589C54E6}"/>
              </a:ext>
            </a:extLst>
          </p:cNvPr>
          <p:cNvSpPr txBox="1"/>
          <p:nvPr/>
        </p:nvSpPr>
        <p:spPr>
          <a:xfrm>
            <a:off x="10389584" y="4300513"/>
            <a:ext cx="15517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376092"/>
                </a:solidFill>
                <a:latin typeface="Open Sans" panose="020B0606030504020204"/>
                <a:ea typeface="SimSun" charset="0"/>
                <a:cs typeface="SimSun"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9pPr>
          </a:lstStyle>
          <a:p>
            <a:pPr algn="r"/>
            <a:r>
              <a:rPr lang="it-IT" sz="800" dirty="0" err="1">
                <a:latin typeface="Open Sans" panose="020B0606030504020204" pitchFamily="34" charset="0"/>
                <a:ea typeface="Open Sans" panose="020B0606030504020204" pitchFamily="34" charset="0"/>
                <a:cs typeface="Open Sans" panose="020B0606030504020204" pitchFamily="34" charset="0"/>
              </a:rPr>
              <a:t>g</a:t>
            </a:r>
            <a:r>
              <a:rPr lang="it-IT" sz="800" b="0" i="0" dirty="0" err="1">
                <a:effectLst/>
                <a:latin typeface="Open Sans" panose="020B0606030504020204" pitchFamily="34" charset="0"/>
                <a:ea typeface="Open Sans" panose="020B0606030504020204" pitchFamily="34" charset="0"/>
                <a:cs typeface="Open Sans" panose="020B0606030504020204" pitchFamily="34" charset="0"/>
              </a:rPr>
              <a:t>pointstudio</a:t>
            </a:r>
            <a:r>
              <a:rPr lang="it-IT" sz="800" dirty="0">
                <a:latin typeface="Open Sans" panose="020B0606030504020204" pitchFamily="34" charset="0"/>
                <a:ea typeface="Open Sans" panose="020B0606030504020204" pitchFamily="34" charset="0"/>
                <a:cs typeface="Open Sans" panose="020B0606030504020204" pitchFamily="34" charset="0"/>
              </a:rPr>
              <a:t> </a:t>
            </a:r>
            <a:r>
              <a:rPr lang="it-IT" sz="800" dirty="0"/>
              <a:t>/ </a:t>
            </a:r>
            <a:r>
              <a:rPr lang="it-IT" sz="800" dirty="0" err="1"/>
              <a:t>Freepik</a:t>
            </a:r>
            <a:endParaRPr lang="it-IT" sz="800" dirty="0"/>
          </a:p>
        </p:txBody>
      </p:sp>
      <p:grpSp>
        <p:nvGrpSpPr>
          <p:cNvPr id="12" name="Gruppo 11">
            <a:extLst>
              <a:ext uri="{FF2B5EF4-FFF2-40B4-BE49-F238E27FC236}">
                <a16:creationId xmlns:a16="http://schemas.microsoft.com/office/drawing/2014/main" id="{EDFCF53C-1514-81AF-3355-160EB8315801}"/>
              </a:ext>
            </a:extLst>
          </p:cNvPr>
          <p:cNvGrpSpPr/>
          <p:nvPr/>
        </p:nvGrpSpPr>
        <p:grpSpPr>
          <a:xfrm>
            <a:off x="9760857" y="90350"/>
            <a:ext cx="2329543" cy="1364628"/>
            <a:chOff x="9862457" y="138045"/>
            <a:chExt cx="2329543" cy="1364628"/>
          </a:xfrm>
        </p:grpSpPr>
        <p:pic>
          <p:nvPicPr>
            <p:cNvPr id="13" name="Google Shape;168;g1020d4e4f60_1_302">
              <a:extLst>
                <a:ext uri="{FF2B5EF4-FFF2-40B4-BE49-F238E27FC236}">
                  <a16:creationId xmlns:a16="http://schemas.microsoft.com/office/drawing/2014/main" id="{99E991DA-F4BD-114E-B639-463B25E7CE76}"/>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5" name="Segnaposto testo 2">
              <a:extLst>
                <a:ext uri="{FF2B5EF4-FFF2-40B4-BE49-F238E27FC236}">
                  <a16:creationId xmlns:a16="http://schemas.microsoft.com/office/drawing/2014/main" id="{D9467B3E-9639-B171-6680-AAB4E82D13B0}"/>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ustDataLst>
      <p:tags r:id="rId1"/>
    </p:custDataLst>
    <p:extLst>
      <p:ext uri="{BB962C8B-B14F-4D97-AF65-F5344CB8AC3E}">
        <p14:creationId xmlns:p14="http://schemas.microsoft.com/office/powerpoint/2010/main" val="4286957046"/>
      </p:ext>
    </p:extLst>
  </p:cSld>
  <p:clrMapOvr>
    <a:masterClrMapping/>
  </p:clrMapOvr>
  <mc:AlternateContent xmlns:mc="http://schemas.openxmlformats.org/markup-compatibility/2006" xmlns:p14="http://schemas.microsoft.com/office/powerpoint/2010/main">
    <mc:Choice Requires="p14">
      <p:transition spd="slow" p14:dur="2000" advTm="1591"/>
    </mc:Choice>
    <mc:Fallback xmlns="">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4" y="1505554"/>
            <a:ext cx="1058231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LE COMPETENZE EMOTIVE E RELAZIONALI IN CLASSE</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buClr>
                <a:srgbClr val="376092"/>
              </a:buClr>
            </a:pP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Educare alle competenze emotive e relazioni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diventa quindi un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aspetto centrale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nella scuola:</a:t>
            </a:r>
          </a:p>
          <a:p>
            <a:pPr>
              <a:buClr>
                <a:srgbClr val="376092"/>
              </a:buClr>
            </a:pP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sostiene la formazione di un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gruppo classe coeso e collaborativo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che rende il lavoro dell’insegnante più efficace e gratificante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 gli allievi più motivati e coinvolti negli apprendimenti</a:t>
            </a:r>
          </a:p>
          <a:p>
            <a:pPr marL="285750" indent="-285750">
              <a:buClr>
                <a:srgbClr val="376092"/>
              </a:buClr>
              <a:buFont typeface="Arial" panose="020B0604020202020204" pitchFamily="34" charset="0"/>
              <a:buChar char="•"/>
            </a:pP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riduce 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comportamenti problematici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 i fenomeni di</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discriminazione, esclusione, bullismo</a:t>
            </a:r>
          </a:p>
          <a:p>
            <a:pPr marL="285750" indent="-285750">
              <a:buClr>
                <a:srgbClr val="376092"/>
              </a:buClr>
              <a:buFont typeface="Arial" panose="020B0604020202020204" pitchFamily="34" charset="0"/>
              <a:buChar char="•"/>
            </a:pPr>
            <a:endPar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incrementa lo sviluppo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competenze e abilità cognitive e sociali</a:t>
            </a:r>
          </a:p>
          <a:p>
            <a:pPr marL="285750" indent="-285750">
              <a:buClr>
                <a:srgbClr val="376092"/>
              </a:buClr>
              <a:buFont typeface="Arial" panose="020B0604020202020204" pitchFamily="34" charset="0"/>
              <a:buChar char="•"/>
            </a:pPr>
            <a:endPar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sostiene lo sviluppo dell’</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identità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degli allievi, come individui e come membri di un gruppo,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una comunità e della società</a:t>
            </a:r>
          </a:p>
          <a:p>
            <a:pPr marL="285750" indent="-285750">
              <a:buClr>
                <a:srgbClr val="376092"/>
              </a:buClr>
              <a:buFont typeface="Arial" panose="020B0604020202020204" pitchFamily="34" charset="0"/>
              <a:buChar char="•"/>
            </a:pP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ED3AB041-0EAE-4763-DBF8-DBC42FE9D21D}"/>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6" name="Gruppo 5">
            <a:extLst>
              <a:ext uri="{FF2B5EF4-FFF2-40B4-BE49-F238E27FC236}">
                <a16:creationId xmlns:a16="http://schemas.microsoft.com/office/drawing/2014/main" id="{06EBCCD5-5694-9F0F-976E-85EFAC0E0FED}"/>
              </a:ext>
            </a:extLst>
          </p:cNvPr>
          <p:cNvGrpSpPr/>
          <p:nvPr/>
        </p:nvGrpSpPr>
        <p:grpSpPr>
          <a:xfrm>
            <a:off x="4366927" y="5472335"/>
            <a:ext cx="6881471" cy="830997"/>
            <a:chOff x="2265704" y="3235458"/>
            <a:chExt cx="6881471" cy="830997"/>
          </a:xfrm>
        </p:grpSpPr>
        <p:sp>
          <p:nvSpPr>
            <p:cNvPr id="7" name="Freccia a destra 6">
              <a:extLst>
                <a:ext uri="{FF2B5EF4-FFF2-40B4-BE49-F238E27FC236}">
                  <a16:creationId xmlns:a16="http://schemas.microsoft.com/office/drawing/2014/main" id="{FF9F6516-9EC1-C3AF-2201-4E5A27F7E39F}"/>
                </a:ext>
              </a:extLst>
            </p:cNvPr>
            <p:cNvSpPr/>
            <p:nvPr/>
          </p:nvSpPr>
          <p:spPr>
            <a:xfrm>
              <a:off x="2265704" y="3262543"/>
              <a:ext cx="717362" cy="5393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8" name="CasellaDiTesto 7">
              <a:extLst>
                <a:ext uri="{FF2B5EF4-FFF2-40B4-BE49-F238E27FC236}">
                  <a16:creationId xmlns:a16="http://schemas.microsoft.com/office/drawing/2014/main" id="{CFB914BF-597B-79AF-718D-494EF7F2423E}"/>
                </a:ext>
              </a:extLst>
            </p:cNvPr>
            <p:cNvSpPr txBox="1"/>
            <p:nvPr/>
          </p:nvSpPr>
          <p:spPr>
            <a:xfrm>
              <a:off x="3044825" y="3235458"/>
              <a:ext cx="6102350" cy="830997"/>
            </a:xfrm>
            <a:prstGeom prst="rect">
              <a:avLst/>
            </a:prstGeom>
            <a:noFill/>
          </p:spPr>
          <p:txBody>
            <a:bodyPr wrap="square">
              <a:spAutoFit/>
            </a:bodyPr>
            <a:lstStyle/>
            <a:p>
              <a:pPr algn="just"/>
              <a:r>
                <a:rPr lang="it-IT" sz="16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Tra le competenze emotive e relazionali più significative da incrementare, e che meglio si prestano al lavoro nel contesto classe, ci sono la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comunicazione</a:t>
              </a:r>
              <a:r>
                <a:rPr lang="it-IT" sz="16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e le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relazioni</a:t>
              </a:r>
              <a:r>
                <a:rPr lang="it-IT" sz="16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endParaRPr lang="it-IT" sz="1600" dirty="0"/>
            </a:p>
          </p:txBody>
        </p:sp>
      </p:grpSp>
      <p:pic>
        <p:nvPicPr>
          <p:cNvPr id="4" name="Immagine 3">
            <a:extLst>
              <a:ext uri="{FF2B5EF4-FFF2-40B4-BE49-F238E27FC236}">
                <a16:creationId xmlns:a16="http://schemas.microsoft.com/office/drawing/2014/main" id="{7473CC76-1430-2B24-696E-2C2E22195115}"/>
              </a:ext>
            </a:extLst>
          </p:cNvPr>
          <p:cNvPicPr>
            <a:picLocks noChangeAspect="1"/>
          </p:cNvPicPr>
          <p:nvPr/>
        </p:nvPicPr>
        <p:blipFill>
          <a:blip r:embed="rId5"/>
          <a:srcRect/>
          <a:stretch/>
        </p:blipFill>
        <p:spPr>
          <a:xfrm>
            <a:off x="8634392" y="2404428"/>
            <a:ext cx="3241836" cy="2159186"/>
          </a:xfrm>
          <a:prstGeom prst="rect">
            <a:avLst/>
          </a:prstGeom>
        </p:spPr>
      </p:pic>
      <p:sp>
        <p:nvSpPr>
          <p:cNvPr id="9" name="CasellaDiTesto 8">
            <a:extLst>
              <a:ext uri="{FF2B5EF4-FFF2-40B4-BE49-F238E27FC236}">
                <a16:creationId xmlns:a16="http://schemas.microsoft.com/office/drawing/2014/main" id="{2D0F4E53-194F-F9A6-ADBE-09BBC3BBFC22}"/>
              </a:ext>
            </a:extLst>
          </p:cNvPr>
          <p:cNvSpPr txBox="1"/>
          <p:nvPr/>
        </p:nvSpPr>
        <p:spPr>
          <a:xfrm>
            <a:off x="10375275" y="4540464"/>
            <a:ext cx="15517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376092"/>
                </a:solidFill>
                <a:latin typeface="Open Sans" panose="020B0606030504020204"/>
                <a:ea typeface="SimSun" charset="0"/>
                <a:cs typeface="SimSun"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9pPr>
          </a:lstStyle>
          <a:p>
            <a:pPr algn="r"/>
            <a:r>
              <a:rPr lang="it-IT" sz="800" dirty="0" err="1">
                <a:latin typeface="Open Sans" panose="020B0606030504020204" pitchFamily="34" charset="0"/>
                <a:ea typeface="Open Sans" panose="020B0606030504020204" pitchFamily="34" charset="0"/>
                <a:cs typeface="Open Sans" panose="020B0606030504020204" pitchFamily="34" charset="0"/>
              </a:rPr>
              <a:t>pressfoto</a:t>
            </a:r>
            <a:r>
              <a:rPr lang="it-IT" sz="800" dirty="0">
                <a:latin typeface="Open Sans" panose="020B0606030504020204" pitchFamily="34" charset="0"/>
                <a:ea typeface="Open Sans" panose="020B0606030504020204" pitchFamily="34" charset="0"/>
                <a:cs typeface="Open Sans" panose="020B0606030504020204" pitchFamily="34" charset="0"/>
              </a:rPr>
              <a:t> </a:t>
            </a:r>
            <a:r>
              <a:rPr lang="it-IT" sz="800" dirty="0"/>
              <a:t>/ </a:t>
            </a:r>
            <a:r>
              <a:rPr lang="it-IT" sz="800" dirty="0" err="1"/>
              <a:t>Freepik</a:t>
            </a:r>
            <a:endParaRPr lang="it-IT" sz="800" dirty="0"/>
          </a:p>
        </p:txBody>
      </p:sp>
      <p:grpSp>
        <p:nvGrpSpPr>
          <p:cNvPr id="16" name="Gruppo 15">
            <a:extLst>
              <a:ext uri="{FF2B5EF4-FFF2-40B4-BE49-F238E27FC236}">
                <a16:creationId xmlns:a16="http://schemas.microsoft.com/office/drawing/2014/main" id="{34E3B35A-3C61-02DD-1A1C-9C7E14135161}"/>
              </a:ext>
            </a:extLst>
          </p:cNvPr>
          <p:cNvGrpSpPr/>
          <p:nvPr/>
        </p:nvGrpSpPr>
        <p:grpSpPr>
          <a:xfrm>
            <a:off x="9760857" y="90350"/>
            <a:ext cx="2329543" cy="1364628"/>
            <a:chOff x="9862457" y="138045"/>
            <a:chExt cx="2329543" cy="1364628"/>
          </a:xfrm>
        </p:grpSpPr>
        <p:pic>
          <p:nvPicPr>
            <p:cNvPr id="17" name="Google Shape;168;g1020d4e4f60_1_302">
              <a:extLst>
                <a:ext uri="{FF2B5EF4-FFF2-40B4-BE49-F238E27FC236}">
                  <a16:creationId xmlns:a16="http://schemas.microsoft.com/office/drawing/2014/main" id="{5006A652-245F-65B1-BE0A-1F5425D82782}"/>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8" name="Segnaposto testo 2">
              <a:extLst>
                <a:ext uri="{FF2B5EF4-FFF2-40B4-BE49-F238E27FC236}">
                  <a16:creationId xmlns:a16="http://schemas.microsoft.com/office/drawing/2014/main" id="{A118D721-5CDC-7940-5DAB-D2676BB9A051}"/>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ustDataLst>
      <p:tags r:id="rId1"/>
    </p:custDataLst>
    <p:extLst>
      <p:ext uri="{BB962C8B-B14F-4D97-AF65-F5344CB8AC3E}">
        <p14:creationId xmlns:p14="http://schemas.microsoft.com/office/powerpoint/2010/main" val="1110619268"/>
      </p:ext>
    </p:extLst>
  </p:cSld>
  <p:clrMapOvr>
    <a:masterClrMapping/>
  </p:clrMapOvr>
  <mc:AlternateContent xmlns:mc="http://schemas.openxmlformats.org/markup-compatibility/2006" xmlns:p14="http://schemas.microsoft.com/office/powerpoint/2010/main">
    <mc:Choice Requires="p14">
      <p:transition spd="slow" p14:dur="2000" advTm="1591"/>
    </mc:Choice>
    <mc:Fallback xmlns="">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wipe(left)">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wipe(left)">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wipe(left)">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2936512"/>
            <a:ext cx="46273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LIFE SKILLS</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buClr>
                <a:srgbClr val="376092"/>
              </a:buClr>
            </a:pP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Traducibili come «competenze di vita», secondo la definizione dell’OMS, sono:</a:t>
            </a:r>
          </a:p>
          <a:p>
            <a:endParaRPr lang="it-IT" sz="1600" dirty="0">
              <a:latin typeface="Open Sans" panose="020B0606030504020204"/>
            </a:endParaRPr>
          </a:p>
        </p:txBody>
      </p:sp>
      <p:sp>
        <p:nvSpPr>
          <p:cNvPr id="4" name="CasellaDiTesto 3">
            <a:extLst>
              <a:ext uri="{FF2B5EF4-FFF2-40B4-BE49-F238E27FC236}">
                <a16:creationId xmlns:a16="http://schemas.microsoft.com/office/drawing/2014/main" id="{060BFD26-CE33-C012-7C2D-71F60C9B17A3}"/>
              </a:ext>
            </a:extLst>
          </p:cNvPr>
          <p:cNvSpPr txBox="1"/>
          <p:nvPr/>
        </p:nvSpPr>
        <p:spPr>
          <a:xfrm>
            <a:off x="4800486" y="3080116"/>
            <a:ext cx="6866663" cy="2786917"/>
          </a:xfrm>
          <a:prstGeom prst="rect">
            <a:avLst/>
          </a:prstGeom>
          <a:solidFill>
            <a:schemeClr val="bg1"/>
          </a:solidFill>
          <a:effectLst>
            <a:outerShdw blurRad="63500" dist="38100" dir="2700000" sx="101000" sy="101000" algn="tl" rotWithShape="0">
              <a:prstClr val="black">
                <a:alpha val="45000"/>
              </a:prstClr>
            </a:outerShdw>
          </a:effectLst>
        </p:spPr>
        <p:txBody>
          <a:bodyPr wrap="square" anchor="ctr" anchorCtr="0">
            <a:spAutoFit/>
          </a:bodyPr>
          <a:lstStyle/>
          <a:p>
            <a:pPr>
              <a:lnSpc>
                <a:spcPct val="110000"/>
              </a:lnSpc>
              <a:buClr>
                <a:srgbClr val="376092"/>
              </a:buClr>
            </a:pP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le</a:t>
            </a: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competenze che portano a comportamenti positivi e di adattamento che rendono l’individuo capace di far fronte efficacemente alle richieste e alle sfide della vita di tutti i giorni</a:t>
            </a: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p>
          <a:p>
            <a:pPr algn="l">
              <a:lnSpc>
                <a:spcPct val="110000"/>
              </a:lnSpc>
            </a:pP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Descritte in questo modo, le competenze che possono rientrare tra le Life Skills sono innumerevoli e la natura e la definizione delle Life Skills si possono differenziare in base alla cultura e al contesto. </a:t>
            </a:r>
          </a:p>
          <a:p>
            <a:pPr algn="l">
              <a:lnSpc>
                <a:spcPct val="110000"/>
              </a:lnSpc>
            </a:pP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In ogni caso, analizzando il campo di studio delle Life Skills emerge l’esistenza di un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nucleo fondamentale di abilità </a:t>
            </a: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che sono alla base delle iniziative di promozione della salute e benessere di bambini e adolescenti» (WHO, 1994).</a:t>
            </a:r>
            <a:endParaRPr lang="it-IT" sz="1600" dirty="0"/>
          </a:p>
        </p:txBody>
      </p:sp>
      <p:sp>
        <p:nvSpPr>
          <p:cNvPr id="2" name="Titolo 1">
            <a:extLst>
              <a:ext uri="{FF2B5EF4-FFF2-40B4-BE49-F238E27FC236}">
                <a16:creationId xmlns:a16="http://schemas.microsoft.com/office/drawing/2014/main" id="{9095DDB3-C3A1-5E5E-0905-08B823CA52F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6" name="CasellaDiTesto 14">
            <a:extLst>
              <a:ext uri="{FF2B5EF4-FFF2-40B4-BE49-F238E27FC236}">
                <a16:creationId xmlns:a16="http://schemas.microsoft.com/office/drawing/2014/main" id="{5DFCB68B-C676-4EAA-FDCD-34C191ECA8F1}"/>
              </a:ext>
            </a:extLst>
          </p:cNvPr>
          <p:cNvSpPr txBox="1">
            <a:spLocks noChangeArrowheads="1"/>
          </p:cNvSpPr>
          <p:nvPr/>
        </p:nvSpPr>
        <p:spPr bwMode="auto">
          <a:xfrm>
            <a:off x="415883" y="1505554"/>
            <a:ext cx="7953565" cy="11387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COMUNICAZIONE EFFICACE E RELAZIONI EFFICACI</a:t>
            </a:r>
          </a:p>
          <a:p>
            <a:pPr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latin typeface="Open Sans" panose="020B0606030504020204"/>
                <a:ea typeface="SimSun" charset="0"/>
                <a:cs typeface="SimSun" charset="0"/>
              </a:rPr>
              <a:t>Queste due competenze rientrano tra le 10 </a:t>
            </a:r>
            <a:r>
              <a:rPr lang="it-IT" sz="1600" b="1" dirty="0">
                <a:solidFill>
                  <a:srgbClr val="376092"/>
                </a:solidFill>
                <a:latin typeface="Open Sans" panose="020B0606030504020204"/>
                <a:ea typeface="SimSun" charset="0"/>
                <a:cs typeface="SimSun" charset="0"/>
              </a:rPr>
              <a:t>Life Skills </a:t>
            </a:r>
            <a:r>
              <a:rPr lang="it-IT" sz="1600" dirty="0">
                <a:solidFill>
                  <a:srgbClr val="376092"/>
                </a:solidFill>
                <a:latin typeface="Open Sans" panose="020B0606030504020204"/>
                <a:ea typeface="SimSun" charset="0"/>
                <a:cs typeface="SimSun" charset="0"/>
              </a:rPr>
              <a:t>proposte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dell’Organizzazione Mondiale della Sanità (OMS) nel 1994. </a:t>
            </a:r>
            <a:r>
              <a:rPr lang="it-IT" sz="1600" dirty="0">
                <a:solidFill>
                  <a:srgbClr val="376092"/>
                </a:solidFill>
                <a:latin typeface="Open Sans" panose="020B0606030504020204"/>
                <a:ea typeface="SimSun" charset="0"/>
                <a:cs typeface="SimSun" charset="0"/>
              </a:rPr>
              <a:t> </a:t>
            </a:r>
            <a:endParaRPr lang="it-IT" sz="1600" dirty="0">
              <a:latin typeface="Open Sans" panose="020B0606030504020204"/>
            </a:endParaRPr>
          </a:p>
        </p:txBody>
      </p:sp>
      <p:grpSp>
        <p:nvGrpSpPr>
          <p:cNvPr id="12" name="Gruppo 11">
            <a:extLst>
              <a:ext uri="{FF2B5EF4-FFF2-40B4-BE49-F238E27FC236}">
                <a16:creationId xmlns:a16="http://schemas.microsoft.com/office/drawing/2014/main" id="{EB5F2281-047F-5A63-FFD3-72B3ABBEE3B3}"/>
              </a:ext>
            </a:extLst>
          </p:cNvPr>
          <p:cNvGrpSpPr/>
          <p:nvPr/>
        </p:nvGrpSpPr>
        <p:grpSpPr>
          <a:xfrm>
            <a:off x="9760857" y="90350"/>
            <a:ext cx="2329543" cy="1364628"/>
            <a:chOff x="9862457" y="138045"/>
            <a:chExt cx="2329543" cy="1364628"/>
          </a:xfrm>
        </p:grpSpPr>
        <p:pic>
          <p:nvPicPr>
            <p:cNvPr id="13" name="Google Shape;168;g1020d4e4f60_1_302">
              <a:extLst>
                <a:ext uri="{FF2B5EF4-FFF2-40B4-BE49-F238E27FC236}">
                  <a16:creationId xmlns:a16="http://schemas.microsoft.com/office/drawing/2014/main" id="{D24815DB-2331-54DA-B471-925A0D4D779B}"/>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4" name="Segnaposto testo 2">
              <a:extLst>
                <a:ext uri="{FF2B5EF4-FFF2-40B4-BE49-F238E27FC236}">
                  <a16:creationId xmlns:a16="http://schemas.microsoft.com/office/drawing/2014/main" id="{F39C1473-9BC6-C5B2-2318-B99F0DEDE38D}"/>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ustDataLst>
      <p:tags r:id="rId1"/>
    </p:custDataLst>
    <p:extLst>
      <p:ext uri="{BB962C8B-B14F-4D97-AF65-F5344CB8AC3E}">
        <p14:creationId xmlns:p14="http://schemas.microsoft.com/office/powerpoint/2010/main" val="3322798851"/>
      </p:ext>
    </p:extLst>
  </p:cSld>
  <p:clrMapOvr>
    <a:masterClrMapping/>
  </p:clrMapOvr>
  <mc:AlternateContent xmlns:mc="http://schemas.openxmlformats.org/markup-compatibility/2006" xmlns:p14="http://schemas.microsoft.com/office/powerpoint/2010/main">
    <mc:Choice Requires="p14">
      <p:transition spd="slow" p14:dur="2000" advTm="4280"/>
    </mc:Choice>
    <mc:Fallback xmlns="">
      <p:transition spd="slow" advTm="4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4" y="1505554"/>
            <a:ext cx="284983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LIFE SKILLS</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Il nucleo fondamentale delle Life Skills identificato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dell’Organizzazione Mondiale della Sanità (OMS) (WHO; 1994</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è costituito da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10 competenze</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endParaRPr lang="it-IT" sz="18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endParaRPr lang="it-IT" sz="1600" dirty="0">
              <a:latin typeface="Open Sans" panose="020B0606030504020204"/>
            </a:endParaRPr>
          </a:p>
        </p:txBody>
      </p:sp>
      <p:graphicFrame>
        <p:nvGraphicFramePr>
          <p:cNvPr id="4" name="Diagramma 3">
            <a:extLst>
              <a:ext uri="{FF2B5EF4-FFF2-40B4-BE49-F238E27FC236}">
                <a16:creationId xmlns:a16="http://schemas.microsoft.com/office/drawing/2014/main" id="{12FA82B1-4742-E80E-7A96-C20929ECAF22}"/>
              </a:ext>
            </a:extLst>
          </p:cNvPr>
          <p:cNvGraphicFramePr/>
          <p:nvPr>
            <p:extLst>
              <p:ext uri="{D42A27DB-BD31-4B8C-83A1-F6EECF244321}">
                <p14:modId xmlns:p14="http://schemas.microsoft.com/office/powerpoint/2010/main" val="4259018528"/>
              </p:ext>
            </p:extLst>
          </p:nvPr>
        </p:nvGraphicFramePr>
        <p:xfrm>
          <a:off x="2031999" y="1049788"/>
          <a:ext cx="9744117" cy="56955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4" name="Gruppo 13">
            <a:extLst>
              <a:ext uri="{FF2B5EF4-FFF2-40B4-BE49-F238E27FC236}">
                <a16:creationId xmlns:a16="http://schemas.microsoft.com/office/drawing/2014/main" id="{6408319B-CC8C-2E91-C8C7-9AB74D828CC5}"/>
              </a:ext>
            </a:extLst>
          </p:cNvPr>
          <p:cNvGrpSpPr/>
          <p:nvPr/>
        </p:nvGrpSpPr>
        <p:grpSpPr>
          <a:xfrm>
            <a:off x="6087318" y="1016360"/>
            <a:ext cx="5909054" cy="2514240"/>
            <a:chOff x="6087318" y="1016360"/>
            <a:chExt cx="5909054" cy="2514240"/>
          </a:xfrm>
        </p:grpSpPr>
        <p:sp>
          <p:nvSpPr>
            <p:cNvPr id="5" name="Rettangolo con angoli arrotondati 4">
              <a:extLst>
                <a:ext uri="{FF2B5EF4-FFF2-40B4-BE49-F238E27FC236}">
                  <a16:creationId xmlns:a16="http://schemas.microsoft.com/office/drawing/2014/main" id="{A29FF499-2A79-E52B-9A28-828B8FD7F6E3}"/>
                </a:ext>
              </a:extLst>
            </p:cNvPr>
            <p:cNvSpPr/>
            <p:nvPr/>
          </p:nvSpPr>
          <p:spPr>
            <a:xfrm>
              <a:off x="6087318" y="1016360"/>
              <a:ext cx="4072683" cy="2514240"/>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5989196F-1A03-09EB-AA0A-DC66BCDAF6F5}"/>
                </a:ext>
              </a:extLst>
            </p:cNvPr>
            <p:cNvSpPr/>
            <p:nvPr/>
          </p:nvSpPr>
          <p:spPr>
            <a:xfrm flipH="1">
              <a:off x="10160001" y="1581659"/>
              <a:ext cx="1836371" cy="1177447"/>
            </a:xfrm>
            <a:prstGeom prst="righ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376092"/>
                  </a:solidFill>
                  <a:effectLst/>
                  <a:latin typeface="Open Sans" panose="020B0606030504020204"/>
                  <a:ea typeface="SimSun" panose="02010600030101010101" pitchFamily="2" charset="-122"/>
                  <a:cs typeface="Open Sans" panose="020B0606030504020204" pitchFamily="34" charset="0"/>
                </a:rPr>
                <a:t>COMPETENZE EMOTIV</a:t>
              </a:r>
              <a:r>
                <a:rPr lang="it-IT" sz="1400" b="1" dirty="0">
                  <a:solidFill>
                    <a:srgbClr val="376092"/>
                  </a:solidFill>
                  <a:latin typeface="Open Sans" panose="020B0606030504020204"/>
                  <a:ea typeface="SimSun" panose="02010600030101010101" pitchFamily="2" charset="-122"/>
                  <a:cs typeface="Open Sans" panose="020B0606030504020204" pitchFamily="34" charset="0"/>
                </a:rPr>
                <a:t>E</a:t>
              </a:r>
              <a:endParaRPr lang="it-IT" sz="14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uppo 14">
            <a:extLst>
              <a:ext uri="{FF2B5EF4-FFF2-40B4-BE49-F238E27FC236}">
                <a16:creationId xmlns:a16="http://schemas.microsoft.com/office/drawing/2014/main" id="{3D1E5398-6FFC-E9B7-12B3-A4F442B96B92}"/>
              </a:ext>
            </a:extLst>
          </p:cNvPr>
          <p:cNvGrpSpPr/>
          <p:nvPr/>
        </p:nvGrpSpPr>
        <p:grpSpPr>
          <a:xfrm>
            <a:off x="6275540" y="4158641"/>
            <a:ext cx="5618316" cy="2642514"/>
            <a:chOff x="6275540" y="4158641"/>
            <a:chExt cx="5618316" cy="2642514"/>
          </a:xfrm>
        </p:grpSpPr>
        <p:sp>
          <p:nvSpPr>
            <p:cNvPr id="10" name="Rettangolo con angoli arrotondati 9">
              <a:extLst>
                <a:ext uri="{FF2B5EF4-FFF2-40B4-BE49-F238E27FC236}">
                  <a16:creationId xmlns:a16="http://schemas.microsoft.com/office/drawing/2014/main" id="{9BCE0432-2FF7-91F5-2C4D-EE8ACCBB0D59}"/>
                </a:ext>
              </a:extLst>
            </p:cNvPr>
            <p:cNvSpPr/>
            <p:nvPr/>
          </p:nvSpPr>
          <p:spPr>
            <a:xfrm>
              <a:off x="6275540" y="4158641"/>
              <a:ext cx="3781945" cy="26425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66E7903C-D92D-3302-D5F9-33AC4C6ACCFB}"/>
                </a:ext>
              </a:extLst>
            </p:cNvPr>
            <p:cNvSpPr/>
            <p:nvPr/>
          </p:nvSpPr>
          <p:spPr>
            <a:xfrm flipH="1">
              <a:off x="10057485" y="4777058"/>
              <a:ext cx="1836371" cy="1177447"/>
            </a:xfrm>
            <a:prstGeom prst="rightArrow">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376092"/>
                  </a:solidFill>
                  <a:effectLst/>
                  <a:latin typeface="Open Sans" panose="020B0606030504020204"/>
                  <a:ea typeface="SimSun" panose="02010600030101010101" pitchFamily="2" charset="-122"/>
                  <a:cs typeface="Open Sans" panose="020B0606030504020204" pitchFamily="34" charset="0"/>
                </a:rPr>
                <a:t>COMPETENZE RELAZIONALI</a:t>
              </a:r>
              <a:endParaRPr lang="it-IT" sz="14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tangolo con angoli arrotondati 11">
            <a:extLst>
              <a:ext uri="{FF2B5EF4-FFF2-40B4-BE49-F238E27FC236}">
                <a16:creationId xmlns:a16="http://schemas.microsoft.com/office/drawing/2014/main" id="{20419BD7-D017-3A31-1EBD-53EDD3858100}"/>
              </a:ext>
            </a:extLst>
          </p:cNvPr>
          <p:cNvSpPr/>
          <p:nvPr/>
        </p:nvSpPr>
        <p:spPr>
          <a:xfrm>
            <a:off x="3680825" y="1505554"/>
            <a:ext cx="2325708" cy="483261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6F9975C6-6485-982D-EE36-8659C89DBB62}"/>
              </a:ext>
            </a:extLst>
          </p:cNvPr>
          <p:cNvSpPr/>
          <p:nvPr/>
        </p:nvSpPr>
        <p:spPr>
          <a:xfrm>
            <a:off x="1731543" y="4502001"/>
            <a:ext cx="1949282" cy="117744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376092"/>
                </a:solidFill>
                <a:effectLst/>
                <a:latin typeface="Open Sans" panose="020B0606030504020204"/>
                <a:ea typeface="SimSun" panose="02010600030101010101" pitchFamily="2" charset="-122"/>
                <a:cs typeface="Open Sans" panose="020B0606030504020204" pitchFamily="34" charset="0"/>
              </a:rPr>
              <a:t>COMPETENZE COGNITIVE</a:t>
            </a:r>
            <a:endParaRPr lang="it-IT" sz="14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CasellaDiTesto 14">
            <a:extLst>
              <a:ext uri="{FF2B5EF4-FFF2-40B4-BE49-F238E27FC236}">
                <a16:creationId xmlns:a16="http://schemas.microsoft.com/office/drawing/2014/main" id="{79253CE9-6787-0562-B367-D66A88BB4293}"/>
              </a:ext>
            </a:extLst>
          </p:cNvPr>
          <p:cNvSpPr txBox="1">
            <a:spLocks noChangeArrowheads="1"/>
          </p:cNvSpPr>
          <p:nvPr/>
        </p:nvSpPr>
        <p:spPr bwMode="auto">
          <a:xfrm>
            <a:off x="415884" y="3648341"/>
            <a:ext cx="29959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l"/>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Queste 10 competenze possono essere raggruppate in 3 aree.</a:t>
            </a:r>
            <a:endParaRPr lang="it-IT" sz="18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endParaRPr lang="it-IT" sz="1600" dirty="0">
              <a:latin typeface="Open Sans" panose="020B0606030504020204"/>
            </a:endParaRPr>
          </a:p>
        </p:txBody>
      </p:sp>
      <p:sp>
        <p:nvSpPr>
          <p:cNvPr id="6" name="Titolo 1">
            <a:extLst>
              <a:ext uri="{FF2B5EF4-FFF2-40B4-BE49-F238E27FC236}">
                <a16:creationId xmlns:a16="http://schemas.microsoft.com/office/drawing/2014/main" id="{F606414E-7ACE-6EFC-0146-4D14EB3A5A94}"/>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20" name="Gruppo 19">
            <a:extLst>
              <a:ext uri="{FF2B5EF4-FFF2-40B4-BE49-F238E27FC236}">
                <a16:creationId xmlns:a16="http://schemas.microsoft.com/office/drawing/2014/main" id="{808C61F5-63C8-281F-4C08-E05690932089}"/>
              </a:ext>
            </a:extLst>
          </p:cNvPr>
          <p:cNvGrpSpPr/>
          <p:nvPr/>
        </p:nvGrpSpPr>
        <p:grpSpPr>
          <a:xfrm>
            <a:off x="9760857" y="90350"/>
            <a:ext cx="2329543" cy="1364628"/>
            <a:chOff x="9862457" y="138045"/>
            <a:chExt cx="2329543" cy="1364628"/>
          </a:xfrm>
        </p:grpSpPr>
        <p:pic>
          <p:nvPicPr>
            <p:cNvPr id="21" name="Google Shape;168;g1020d4e4f60_1_302">
              <a:extLst>
                <a:ext uri="{FF2B5EF4-FFF2-40B4-BE49-F238E27FC236}">
                  <a16:creationId xmlns:a16="http://schemas.microsoft.com/office/drawing/2014/main" id="{18C0B581-572D-9E7E-7557-2F3B0FF48DE6}"/>
                </a:ext>
              </a:extLst>
            </p:cNvPr>
            <p:cNvPicPr preferRelativeResize="0"/>
            <p:nvPr/>
          </p:nvPicPr>
          <p:blipFill>
            <a:blip r:embed="rId10">
              <a:alphaModFix/>
            </a:blip>
            <a:stretch>
              <a:fillRect/>
            </a:stretch>
          </p:blipFill>
          <p:spPr>
            <a:xfrm>
              <a:off x="11220896" y="638673"/>
              <a:ext cx="792000" cy="864000"/>
            </a:xfrm>
            <a:prstGeom prst="rect">
              <a:avLst/>
            </a:prstGeom>
            <a:noFill/>
            <a:ln>
              <a:noFill/>
            </a:ln>
          </p:spPr>
        </p:pic>
        <p:sp>
          <p:nvSpPr>
            <p:cNvPr id="22" name="Segnaposto testo 2">
              <a:extLst>
                <a:ext uri="{FF2B5EF4-FFF2-40B4-BE49-F238E27FC236}">
                  <a16:creationId xmlns:a16="http://schemas.microsoft.com/office/drawing/2014/main" id="{3E52EAFA-1C83-8C46-E0FF-6EE646B1D770}"/>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ustDataLst>
      <p:tags r:id="rId1"/>
    </p:custDataLst>
    <p:extLst>
      <p:ext uri="{BB962C8B-B14F-4D97-AF65-F5344CB8AC3E}">
        <p14:creationId xmlns:p14="http://schemas.microsoft.com/office/powerpoint/2010/main" val="1264352134"/>
      </p:ext>
    </p:extLst>
  </p:cSld>
  <p:clrMapOvr>
    <a:masterClrMapping/>
  </p:clrMapOvr>
  <mc:AlternateContent xmlns:mc="http://schemas.openxmlformats.org/markup-compatibility/2006" xmlns:p14="http://schemas.microsoft.com/office/powerpoint/2010/main">
    <mc:Choice Requires="p14">
      <p:transition spd="slow" p14:dur="2000" advTm="5270"/>
    </mc:Choice>
    <mc:Fallback xmlns="">
      <p:transition spd="slow" advTm="52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2" grpId="0" animBg="1"/>
      <p:bldP spid="13"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graphicFrame>
        <p:nvGraphicFramePr>
          <p:cNvPr id="4" name="Diagramma 3">
            <a:extLst>
              <a:ext uri="{FF2B5EF4-FFF2-40B4-BE49-F238E27FC236}">
                <a16:creationId xmlns:a16="http://schemas.microsoft.com/office/drawing/2014/main" id="{12FA82B1-4742-E80E-7A96-C20929ECAF22}"/>
              </a:ext>
            </a:extLst>
          </p:cNvPr>
          <p:cNvGraphicFramePr/>
          <p:nvPr>
            <p:extLst>
              <p:ext uri="{D42A27DB-BD31-4B8C-83A1-F6EECF244321}">
                <p14:modId xmlns:p14="http://schemas.microsoft.com/office/powerpoint/2010/main" val="153368905"/>
              </p:ext>
            </p:extLst>
          </p:nvPr>
        </p:nvGraphicFramePr>
        <p:xfrm>
          <a:off x="2031999" y="1049788"/>
          <a:ext cx="9744117" cy="56955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5" name="Gruppo 14">
            <a:extLst>
              <a:ext uri="{FF2B5EF4-FFF2-40B4-BE49-F238E27FC236}">
                <a16:creationId xmlns:a16="http://schemas.microsoft.com/office/drawing/2014/main" id="{3D1E5398-6FFC-E9B7-12B3-A4F442B96B92}"/>
              </a:ext>
            </a:extLst>
          </p:cNvPr>
          <p:cNvGrpSpPr/>
          <p:nvPr/>
        </p:nvGrpSpPr>
        <p:grpSpPr>
          <a:xfrm>
            <a:off x="6275540" y="4158641"/>
            <a:ext cx="5618316" cy="2642514"/>
            <a:chOff x="6275540" y="4158641"/>
            <a:chExt cx="5618316" cy="2642514"/>
          </a:xfrm>
        </p:grpSpPr>
        <p:sp>
          <p:nvSpPr>
            <p:cNvPr id="10" name="Rettangolo con angoli arrotondati 9">
              <a:extLst>
                <a:ext uri="{FF2B5EF4-FFF2-40B4-BE49-F238E27FC236}">
                  <a16:creationId xmlns:a16="http://schemas.microsoft.com/office/drawing/2014/main" id="{9BCE0432-2FF7-91F5-2C4D-EE8ACCBB0D59}"/>
                </a:ext>
              </a:extLst>
            </p:cNvPr>
            <p:cNvSpPr/>
            <p:nvPr/>
          </p:nvSpPr>
          <p:spPr>
            <a:xfrm>
              <a:off x="6275540" y="4158641"/>
              <a:ext cx="3781945" cy="26425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66E7903C-D92D-3302-D5F9-33AC4C6ACCFB}"/>
                </a:ext>
              </a:extLst>
            </p:cNvPr>
            <p:cNvSpPr/>
            <p:nvPr/>
          </p:nvSpPr>
          <p:spPr>
            <a:xfrm flipH="1">
              <a:off x="10057485" y="4777058"/>
              <a:ext cx="1836371" cy="1177447"/>
            </a:xfrm>
            <a:prstGeom prst="rightArrow">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376092"/>
                  </a:solidFill>
                  <a:effectLst/>
                  <a:latin typeface="Open Sans" panose="020B0606030504020204"/>
                  <a:ea typeface="SimSun" panose="02010600030101010101" pitchFamily="2" charset="-122"/>
                  <a:cs typeface="Open Sans" panose="020B0606030504020204" pitchFamily="34" charset="0"/>
                </a:rPr>
                <a:t>COMPETENZE RELAZIONALI</a:t>
              </a:r>
              <a:endParaRPr lang="it-IT" sz="14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6" name="Titolo 1">
            <a:extLst>
              <a:ext uri="{FF2B5EF4-FFF2-40B4-BE49-F238E27FC236}">
                <a16:creationId xmlns:a16="http://schemas.microsoft.com/office/drawing/2014/main" id="{F606414E-7ACE-6EFC-0146-4D14EB3A5A94}"/>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7" name="CasellaDiTesto 14">
            <a:extLst>
              <a:ext uri="{FF2B5EF4-FFF2-40B4-BE49-F238E27FC236}">
                <a16:creationId xmlns:a16="http://schemas.microsoft.com/office/drawing/2014/main" id="{3AE9D9F8-F68D-C0D2-AAA9-29005D74B2C6}"/>
              </a:ext>
            </a:extLst>
          </p:cNvPr>
          <p:cNvSpPr txBox="1">
            <a:spLocks noChangeArrowheads="1"/>
          </p:cNvSpPr>
          <p:nvPr/>
        </p:nvSpPr>
        <p:spPr bwMode="auto">
          <a:xfrm>
            <a:off x="415883" y="1505554"/>
            <a:ext cx="36505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COMUNICAZIONE EFFICACE</a:t>
            </a:r>
          </a:p>
          <a:p>
            <a:pPr algn="just" eaLnBrk="1" hangingPunct="1"/>
            <a:r>
              <a:rPr lang="it-IT" sz="2000" b="1" dirty="0">
                <a:solidFill>
                  <a:srgbClr val="48AEE2"/>
                </a:solidFill>
                <a:latin typeface="Open Sans" panose="020B0606030504020204"/>
                <a:ea typeface="SimSun" panose="02010600030101010101" pitchFamily="2" charset="-122"/>
                <a:cs typeface="Open Sans" panose="020B0606030504020204" pitchFamily="34" charset="0"/>
              </a:rPr>
              <a:t>E </a:t>
            </a:r>
            <a:r>
              <a:rPr lang="it-IT" sz="2000" b="1" dirty="0">
                <a:solidFill>
                  <a:srgbClr val="48AEE2"/>
                </a:solidFill>
                <a:effectLst/>
                <a:latin typeface="Open Sans" panose="020B0606030504020204"/>
                <a:ea typeface="SimSun" panose="02010600030101010101" pitchFamily="2" charset="-122"/>
                <a:cs typeface="Open Sans" panose="020B0606030504020204" pitchFamily="34" charset="0"/>
              </a:rPr>
              <a:t>RELAZIONI EFFICACI</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8" name="CasellaDiTesto 17">
            <a:extLst>
              <a:ext uri="{FF2B5EF4-FFF2-40B4-BE49-F238E27FC236}">
                <a16:creationId xmlns:a16="http://schemas.microsoft.com/office/drawing/2014/main" id="{A7D6078D-E8C1-FE91-1951-95812B7F2F30}"/>
              </a:ext>
            </a:extLst>
          </p:cNvPr>
          <p:cNvSpPr txBox="1"/>
          <p:nvPr/>
        </p:nvSpPr>
        <p:spPr>
          <a:xfrm>
            <a:off x="513829" y="3121086"/>
            <a:ext cx="2765979" cy="1077218"/>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omunicazione efficace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relazioni efficaci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rientrano tra le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competenze relazionali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25" name="Gruppo 24">
            <a:extLst>
              <a:ext uri="{FF2B5EF4-FFF2-40B4-BE49-F238E27FC236}">
                <a16:creationId xmlns:a16="http://schemas.microsoft.com/office/drawing/2014/main" id="{8A43C0D6-DD55-D5EF-2C69-D88E3E1A3A63}"/>
              </a:ext>
            </a:extLst>
          </p:cNvPr>
          <p:cNvGrpSpPr/>
          <p:nvPr/>
        </p:nvGrpSpPr>
        <p:grpSpPr>
          <a:xfrm>
            <a:off x="6463894" y="5365781"/>
            <a:ext cx="2862667" cy="1346804"/>
            <a:chOff x="6463894" y="5365781"/>
            <a:chExt cx="2862667" cy="1346804"/>
          </a:xfrm>
        </p:grpSpPr>
        <p:grpSp>
          <p:nvGrpSpPr>
            <p:cNvPr id="19" name="Gruppo 18">
              <a:extLst>
                <a:ext uri="{FF2B5EF4-FFF2-40B4-BE49-F238E27FC236}">
                  <a16:creationId xmlns:a16="http://schemas.microsoft.com/office/drawing/2014/main" id="{0502A63D-5BD3-5C89-7E8A-09A0D66EB7B3}"/>
                </a:ext>
              </a:extLst>
            </p:cNvPr>
            <p:cNvGrpSpPr/>
            <p:nvPr/>
          </p:nvGrpSpPr>
          <p:grpSpPr>
            <a:xfrm>
              <a:off x="6463894" y="6015558"/>
              <a:ext cx="1394056" cy="697027"/>
              <a:chOff x="4423655" y="4958925"/>
              <a:chExt cx="1394056" cy="697027"/>
            </a:xfrm>
          </p:grpSpPr>
          <p:sp>
            <p:nvSpPr>
              <p:cNvPr id="20" name="Rettangolo con angoli arrotondati 19">
                <a:extLst>
                  <a:ext uri="{FF2B5EF4-FFF2-40B4-BE49-F238E27FC236}">
                    <a16:creationId xmlns:a16="http://schemas.microsoft.com/office/drawing/2014/main" id="{45E1626A-51E0-096C-9E36-22127A8D3EAC}"/>
                  </a:ext>
                </a:extLst>
              </p:cNvPr>
              <p:cNvSpPr/>
              <p:nvPr/>
            </p:nvSpPr>
            <p:spPr>
              <a:xfrm>
                <a:off x="4423656" y="4958925"/>
                <a:ext cx="1394055" cy="697027"/>
              </a:xfrm>
              <a:prstGeom prst="roundRect">
                <a:avLst/>
              </a:prstGeom>
            </p:spPr>
            <p:style>
              <a:lnRef idx="2">
                <a:schemeClr val="lt1">
                  <a:hueOff val="0"/>
                  <a:satOff val="0"/>
                  <a:lumOff val="0"/>
                  <a:alphaOff val="0"/>
                </a:schemeClr>
              </a:lnRef>
              <a:fillRef idx="1">
                <a:schemeClr val="accent4">
                  <a:hueOff val="5444940"/>
                  <a:satOff val="-22654"/>
                  <a:lumOff val="5338"/>
                  <a:alphaOff val="0"/>
                </a:schemeClr>
              </a:fillRef>
              <a:effectRef idx="0">
                <a:schemeClr val="accent4">
                  <a:hueOff val="5444940"/>
                  <a:satOff val="-22654"/>
                  <a:lumOff val="5338"/>
                  <a:alphaOff val="0"/>
                </a:schemeClr>
              </a:effectRef>
              <a:fontRef idx="minor">
                <a:schemeClr val="lt1"/>
              </a:fontRef>
            </p:style>
            <p:txBody>
              <a:bodyPr/>
              <a:lstStyle/>
              <a:p>
                <a:endParaRPr lang="it-IT"/>
              </a:p>
            </p:txBody>
          </p:sp>
          <p:sp>
            <p:nvSpPr>
              <p:cNvPr id="21" name="CasellaDiTesto 20">
                <a:extLst>
                  <a:ext uri="{FF2B5EF4-FFF2-40B4-BE49-F238E27FC236}">
                    <a16:creationId xmlns:a16="http://schemas.microsoft.com/office/drawing/2014/main" id="{8B6908DE-E9EC-D16A-9BBD-A1177129C8C9}"/>
                  </a:ext>
                </a:extLst>
              </p:cNvPr>
              <p:cNvSpPr txBox="1"/>
              <p:nvPr/>
            </p:nvSpPr>
            <p:spPr>
              <a:xfrm>
                <a:off x="4423655" y="4991779"/>
                <a:ext cx="1357775" cy="628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RELAZIONI EFFICACI</a:t>
                </a:r>
              </a:p>
            </p:txBody>
          </p:sp>
        </p:grpSp>
        <p:grpSp>
          <p:nvGrpSpPr>
            <p:cNvPr id="22" name="Gruppo 21">
              <a:extLst>
                <a:ext uri="{FF2B5EF4-FFF2-40B4-BE49-F238E27FC236}">
                  <a16:creationId xmlns:a16="http://schemas.microsoft.com/office/drawing/2014/main" id="{939340BB-474A-ACB9-5E95-078CCD7497B8}"/>
                </a:ext>
              </a:extLst>
            </p:cNvPr>
            <p:cNvGrpSpPr/>
            <p:nvPr/>
          </p:nvGrpSpPr>
          <p:grpSpPr>
            <a:xfrm>
              <a:off x="7932506" y="5365781"/>
              <a:ext cx="1394055" cy="697027"/>
              <a:chOff x="5899952" y="4329548"/>
              <a:chExt cx="1394055" cy="697027"/>
            </a:xfrm>
          </p:grpSpPr>
          <p:sp>
            <p:nvSpPr>
              <p:cNvPr id="23" name="Rettangolo con angoli arrotondati 22">
                <a:extLst>
                  <a:ext uri="{FF2B5EF4-FFF2-40B4-BE49-F238E27FC236}">
                    <a16:creationId xmlns:a16="http://schemas.microsoft.com/office/drawing/2014/main" id="{E9727F4E-1402-B477-917C-5DB7718320C9}"/>
                  </a:ext>
                </a:extLst>
              </p:cNvPr>
              <p:cNvSpPr/>
              <p:nvPr/>
            </p:nvSpPr>
            <p:spPr>
              <a:xfrm>
                <a:off x="5899952" y="4329548"/>
                <a:ext cx="1394055" cy="697027"/>
              </a:xfrm>
              <a:prstGeom prst="roundRect">
                <a:avLst/>
              </a:prstGeom>
              <a:solidFill>
                <a:srgbClr val="66FF66"/>
              </a:solidFill>
            </p:spPr>
            <p:style>
              <a:lnRef idx="2">
                <a:schemeClr val="lt1">
                  <a:hueOff val="0"/>
                  <a:satOff val="0"/>
                  <a:lumOff val="0"/>
                  <a:alphaOff val="0"/>
                </a:schemeClr>
              </a:lnRef>
              <a:fillRef idx="1">
                <a:scrgbClr r="0" g="0" b="0"/>
              </a:fillRef>
              <a:effectRef idx="0">
                <a:schemeClr val="accent4">
                  <a:hueOff val="4355951"/>
                  <a:satOff val="-18123"/>
                  <a:lumOff val="4270"/>
                  <a:alphaOff val="0"/>
                </a:schemeClr>
              </a:effectRef>
              <a:fontRef idx="minor">
                <a:schemeClr val="lt1"/>
              </a:fontRef>
            </p:style>
            <p:txBody>
              <a:bodyPr/>
              <a:lstStyle/>
              <a:p>
                <a:endParaRPr lang="it-IT"/>
              </a:p>
            </p:txBody>
          </p:sp>
          <p:sp>
            <p:nvSpPr>
              <p:cNvPr id="24" name="CasellaDiTesto 23">
                <a:extLst>
                  <a:ext uri="{FF2B5EF4-FFF2-40B4-BE49-F238E27FC236}">
                    <a16:creationId xmlns:a16="http://schemas.microsoft.com/office/drawing/2014/main" id="{C90A07A7-46FF-96E9-9CCC-E9A5F565CCE0}"/>
                  </a:ext>
                </a:extLst>
              </p:cNvPr>
              <p:cNvSpPr txBox="1"/>
              <p:nvPr/>
            </p:nvSpPr>
            <p:spPr>
              <a:xfrm>
                <a:off x="5933978" y="4363574"/>
                <a:ext cx="1326003" cy="628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COMUNICAZIONE EFFICACE</a:t>
                </a:r>
              </a:p>
            </p:txBody>
          </p:sp>
        </p:grpSp>
      </p:grpSp>
      <p:grpSp>
        <p:nvGrpSpPr>
          <p:cNvPr id="8" name="Gruppo 7">
            <a:extLst>
              <a:ext uri="{FF2B5EF4-FFF2-40B4-BE49-F238E27FC236}">
                <a16:creationId xmlns:a16="http://schemas.microsoft.com/office/drawing/2014/main" id="{77352BE2-BA07-D188-3E59-02BDA680942F}"/>
              </a:ext>
            </a:extLst>
          </p:cNvPr>
          <p:cNvGrpSpPr/>
          <p:nvPr/>
        </p:nvGrpSpPr>
        <p:grpSpPr>
          <a:xfrm>
            <a:off x="9760857" y="90350"/>
            <a:ext cx="2329543" cy="1364628"/>
            <a:chOff x="9862457" y="138045"/>
            <a:chExt cx="2329543" cy="1364628"/>
          </a:xfrm>
        </p:grpSpPr>
        <p:pic>
          <p:nvPicPr>
            <p:cNvPr id="12" name="Google Shape;168;g1020d4e4f60_1_302">
              <a:extLst>
                <a:ext uri="{FF2B5EF4-FFF2-40B4-BE49-F238E27FC236}">
                  <a16:creationId xmlns:a16="http://schemas.microsoft.com/office/drawing/2014/main" id="{1773D87D-22F1-1957-EC46-5E4993E97B1B}"/>
                </a:ext>
              </a:extLst>
            </p:cNvPr>
            <p:cNvPicPr preferRelativeResize="0"/>
            <p:nvPr/>
          </p:nvPicPr>
          <p:blipFill>
            <a:blip r:embed="rId10">
              <a:alphaModFix/>
            </a:blip>
            <a:stretch>
              <a:fillRect/>
            </a:stretch>
          </p:blipFill>
          <p:spPr>
            <a:xfrm>
              <a:off x="11220896" y="638673"/>
              <a:ext cx="792000" cy="864000"/>
            </a:xfrm>
            <a:prstGeom prst="rect">
              <a:avLst/>
            </a:prstGeom>
            <a:noFill/>
            <a:ln>
              <a:noFill/>
            </a:ln>
          </p:spPr>
        </p:pic>
        <p:sp>
          <p:nvSpPr>
            <p:cNvPr id="13" name="Segnaposto testo 2">
              <a:extLst>
                <a:ext uri="{FF2B5EF4-FFF2-40B4-BE49-F238E27FC236}">
                  <a16:creationId xmlns:a16="http://schemas.microsoft.com/office/drawing/2014/main" id="{042F4650-F4E4-24B4-E01D-84BB8DDA32E5}"/>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ustDataLst>
      <p:tags r:id="rId1"/>
    </p:custDataLst>
    <p:extLst>
      <p:ext uri="{BB962C8B-B14F-4D97-AF65-F5344CB8AC3E}">
        <p14:creationId xmlns:p14="http://schemas.microsoft.com/office/powerpoint/2010/main" val="2421207230"/>
      </p:ext>
    </p:extLst>
  </p:cSld>
  <p:clrMapOvr>
    <a:masterClrMapping/>
  </p:clrMapOvr>
  <mc:AlternateContent xmlns:mc="http://schemas.openxmlformats.org/markup-compatibility/2006" xmlns:p14="http://schemas.microsoft.com/office/powerpoint/2010/main">
    <mc:Choice Requires="p14">
      <p:transition spd="slow" p14:dur="2000" advTm="5270"/>
    </mc:Choice>
    <mc:Fallback xmlns="">
      <p:transition spd="slow" advTm="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2" y="1505554"/>
            <a:ext cx="54406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COMPETENZE EMOTIVE E </a:t>
            </a:r>
          </a:p>
          <a:p>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COMPETENZE RELAZIONALI</a:t>
            </a:r>
            <a:endParaRPr lang="it-IT"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Diagramma 3">
            <a:extLst>
              <a:ext uri="{FF2B5EF4-FFF2-40B4-BE49-F238E27FC236}">
                <a16:creationId xmlns:a16="http://schemas.microsoft.com/office/drawing/2014/main" id="{12FA82B1-4742-E80E-7A96-C20929ECAF22}"/>
              </a:ext>
            </a:extLst>
          </p:cNvPr>
          <p:cNvGraphicFramePr/>
          <p:nvPr>
            <p:extLst>
              <p:ext uri="{D42A27DB-BD31-4B8C-83A1-F6EECF244321}">
                <p14:modId xmlns:p14="http://schemas.microsoft.com/office/powerpoint/2010/main" val="3225548124"/>
              </p:ext>
            </p:extLst>
          </p:nvPr>
        </p:nvGraphicFramePr>
        <p:xfrm>
          <a:off x="4326673" y="2242340"/>
          <a:ext cx="6549822" cy="40325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olo 1">
            <a:extLst>
              <a:ext uri="{FF2B5EF4-FFF2-40B4-BE49-F238E27FC236}">
                <a16:creationId xmlns:a16="http://schemas.microsoft.com/office/drawing/2014/main" id="{F606414E-7ACE-6EFC-0146-4D14EB3A5A94}"/>
              </a:ext>
            </a:extLst>
          </p:cNvPr>
          <p:cNvSpPr>
            <a:spLocks noGrp="1"/>
          </p:cNvSpPr>
          <p:nvPr>
            <p:ph type="title"/>
          </p:nvPr>
        </p:nvSpPr>
        <p:spPr>
          <a:xfrm>
            <a:off x="450296" y="261993"/>
            <a:ext cx="8579404" cy="582136"/>
          </a:xfrm>
        </p:spPr>
        <p:txBody>
          <a:bodyPr/>
          <a:lstStyle/>
          <a:p>
            <a:r>
              <a:rPr lang="it-IT" dirty="0"/>
              <a:t>EDUCARE </a:t>
            </a:r>
            <a:r>
              <a:rPr lang="it-IT" dirty="0">
                <a:solidFill>
                  <a:srgbClr val="46AADD"/>
                </a:solidFill>
                <a:ea typeface="DIN Alternate" charset="0"/>
                <a:cs typeface="DIN Alternate" charset="0"/>
              </a:rPr>
              <a:t>ALLE EMOZIONI</a:t>
            </a:r>
            <a:br>
              <a:rPr lang="it-IT" dirty="0"/>
            </a:br>
            <a:endParaRPr lang="it-IT" dirty="0">
              <a:latin typeface="Open Sans" panose="020B0606030504020204"/>
            </a:endParaRPr>
          </a:p>
        </p:txBody>
      </p:sp>
      <p:grpSp>
        <p:nvGrpSpPr>
          <p:cNvPr id="20" name="Gruppo 19">
            <a:extLst>
              <a:ext uri="{FF2B5EF4-FFF2-40B4-BE49-F238E27FC236}">
                <a16:creationId xmlns:a16="http://schemas.microsoft.com/office/drawing/2014/main" id="{289668D6-D2D5-3ABE-D92E-220433BC9A7D}"/>
              </a:ext>
            </a:extLst>
          </p:cNvPr>
          <p:cNvGrpSpPr/>
          <p:nvPr/>
        </p:nvGrpSpPr>
        <p:grpSpPr>
          <a:xfrm>
            <a:off x="3210986" y="3200491"/>
            <a:ext cx="2206927" cy="3173623"/>
            <a:chOff x="1869316" y="2269332"/>
            <a:chExt cx="2592206" cy="3616638"/>
          </a:xfrm>
        </p:grpSpPr>
        <p:sp>
          <p:nvSpPr>
            <p:cNvPr id="11" name="Freccia a destra 10">
              <a:extLst>
                <a:ext uri="{FF2B5EF4-FFF2-40B4-BE49-F238E27FC236}">
                  <a16:creationId xmlns:a16="http://schemas.microsoft.com/office/drawing/2014/main" id="{66E7903C-D92D-3302-D5F9-33AC4C6ACCFB}"/>
                </a:ext>
              </a:extLst>
            </p:cNvPr>
            <p:cNvSpPr/>
            <p:nvPr/>
          </p:nvSpPr>
          <p:spPr>
            <a:xfrm>
              <a:off x="1869316" y="3955314"/>
              <a:ext cx="1836001" cy="1177447"/>
            </a:xfrm>
            <a:prstGeom prst="rightArrow">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376092"/>
                  </a:solidFill>
                  <a:effectLst/>
                  <a:latin typeface="Open Sans" panose="020B0606030504020204"/>
                  <a:ea typeface="SimSun" panose="02010600030101010101" pitchFamily="2" charset="-122"/>
                  <a:cs typeface="Open Sans" panose="020B0606030504020204" pitchFamily="34" charset="0"/>
                </a:rPr>
                <a:t>COMPETENZE RELAZIONALI</a:t>
              </a:r>
              <a:endParaRPr lang="it-IT" sz="12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Parentesi graffa aperta 16">
              <a:extLst>
                <a:ext uri="{FF2B5EF4-FFF2-40B4-BE49-F238E27FC236}">
                  <a16:creationId xmlns:a16="http://schemas.microsoft.com/office/drawing/2014/main" id="{6F3A9802-076B-067E-7233-037F436748ED}"/>
                </a:ext>
              </a:extLst>
            </p:cNvPr>
            <p:cNvSpPr/>
            <p:nvPr/>
          </p:nvSpPr>
          <p:spPr>
            <a:xfrm>
              <a:off x="3939007" y="2269332"/>
              <a:ext cx="522515" cy="3616638"/>
            </a:xfrm>
            <a:prstGeom prst="leftBrace">
              <a:avLst/>
            </a:prstGeom>
            <a:ln w="381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19" name="Gruppo 18">
            <a:extLst>
              <a:ext uri="{FF2B5EF4-FFF2-40B4-BE49-F238E27FC236}">
                <a16:creationId xmlns:a16="http://schemas.microsoft.com/office/drawing/2014/main" id="{68AFFB52-55E0-0947-82DE-61FE209BEC23}"/>
              </a:ext>
            </a:extLst>
          </p:cNvPr>
          <p:cNvGrpSpPr/>
          <p:nvPr/>
        </p:nvGrpSpPr>
        <p:grpSpPr>
          <a:xfrm>
            <a:off x="10232684" y="2122436"/>
            <a:ext cx="1847169" cy="3173623"/>
            <a:chOff x="9855780" y="1224377"/>
            <a:chExt cx="2169643" cy="3616638"/>
          </a:xfrm>
        </p:grpSpPr>
        <p:sp>
          <p:nvSpPr>
            <p:cNvPr id="8" name="Freccia a destra 7">
              <a:extLst>
                <a:ext uri="{FF2B5EF4-FFF2-40B4-BE49-F238E27FC236}">
                  <a16:creationId xmlns:a16="http://schemas.microsoft.com/office/drawing/2014/main" id="{5989196F-1A03-09EB-AA0A-DC66BCDAF6F5}"/>
                </a:ext>
              </a:extLst>
            </p:cNvPr>
            <p:cNvSpPr/>
            <p:nvPr/>
          </p:nvSpPr>
          <p:spPr>
            <a:xfrm flipH="1">
              <a:off x="10189424" y="1475060"/>
              <a:ext cx="1835999" cy="1177200"/>
            </a:xfrm>
            <a:prstGeom prst="righ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376092"/>
                  </a:solidFill>
                  <a:effectLst/>
                  <a:latin typeface="Open Sans" panose="020B0606030504020204"/>
                  <a:ea typeface="SimSun" panose="02010600030101010101" pitchFamily="2" charset="-122"/>
                  <a:cs typeface="Open Sans" panose="020B0606030504020204" pitchFamily="34" charset="0"/>
                </a:rPr>
                <a:t>COMPETENZE EMOTIV</a:t>
              </a:r>
              <a:r>
                <a:rPr lang="it-IT" sz="1200" b="1" dirty="0">
                  <a:solidFill>
                    <a:srgbClr val="376092"/>
                  </a:solidFill>
                  <a:latin typeface="Open Sans" panose="020B0606030504020204"/>
                  <a:ea typeface="SimSun" panose="02010600030101010101" pitchFamily="2" charset="-122"/>
                  <a:cs typeface="Open Sans" panose="020B0606030504020204" pitchFamily="34" charset="0"/>
                </a:rPr>
                <a:t>E</a:t>
              </a:r>
              <a:endParaRPr lang="it-IT" sz="12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Parentesi graffa aperta 17">
              <a:extLst>
                <a:ext uri="{FF2B5EF4-FFF2-40B4-BE49-F238E27FC236}">
                  <a16:creationId xmlns:a16="http://schemas.microsoft.com/office/drawing/2014/main" id="{1B1AB483-8391-91FB-FD7B-8376EE9285C6}"/>
                </a:ext>
              </a:extLst>
            </p:cNvPr>
            <p:cNvSpPr/>
            <p:nvPr/>
          </p:nvSpPr>
          <p:spPr>
            <a:xfrm flipH="1">
              <a:off x="9855780" y="1224377"/>
              <a:ext cx="522515" cy="3616638"/>
            </a:xfrm>
            <a:prstGeom prst="leftBrace">
              <a:avLst>
                <a:gd name="adj1" fmla="val 8333"/>
                <a:gd name="adj2" fmla="val 50903"/>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5" name="CasellaDiTesto 4">
            <a:extLst>
              <a:ext uri="{FF2B5EF4-FFF2-40B4-BE49-F238E27FC236}">
                <a16:creationId xmlns:a16="http://schemas.microsoft.com/office/drawing/2014/main" id="{EC4E239C-F13A-AD9C-0464-DC3867F3A746}"/>
              </a:ext>
            </a:extLst>
          </p:cNvPr>
          <p:cNvSpPr txBox="1"/>
          <p:nvPr/>
        </p:nvSpPr>
        <p:spPr>
          <a:xfrm>
            <a:off x="386564" y="2324457"/>
            <a:ext cx="4160036" cy="2308324"/>
          </a:xfrm>
          <a:prstGeom prst="rect">
            <a:avLst/>
          </a:prstGeom>
          <a:noFill/>
        </p:spPr>
        <p:txBody>
          <a:bodyPr wrap="square">
            <a:spAutoFit/>
          </a:bodyPr>
          <a:lstStyle/>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Life Skills sono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interrelate e collegate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tra loro e si influenzano vicendevolmente.</a:t>
            </a:r>
          </a:p>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Questo è particolarmente evidente per le competenze emotive e relazionali.</a:t>
            </a:r>
          </a:p>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Lo sviluppo di una competenza influisce sullo sviluppo delle altre in modo ricorsivo e circolare: </a:t>
            </a:r>
          </a:p>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più migliora e si incrementa una, </a:t>
            </a:r>
          </a:p>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più migliorano e si incrementano le altre. </a:t>
            </a:r>
          </a:p>
        </p:txBody>
      </p:sp>
      <p:grpSp>
        <p:nvGrpSpPr>
          <p:cNvPr id="14" name="Gruppo 13">
            <a:extLst>
              <a:ext uri="{FF2B5EF4-FFF2-40B4-BE49-F238E27FC236}">
                <a16:creationId xmlns:a16="http://schemas.microsoft.com/office/drawing/2014/main" id="{DEDA032E-E4D7-65BB-0CCA-B161C2A390B4}"/>
              </a:ext>
            </a:extLst>
          </p:cNvPr>
          <p:cNvGrpSpPr/>
          <p:nvPr/>
        </p:nvGrpSpPr>
        <p:grpSpPr>
          <a:xfrm>
            <a:off x="9760857" y="90350"/>
            <a:ext cx="2329543" cy="1364628"/>
            <a:chOff x="9862457" y="138045"/>
            <a:chExt cx="2329543" cy="1364628"/>
          </a:xfrm>
        </p:grpSpPr>
        <p:pic>
          <p:nvPicPr>
            <p:cNvPr id="15" name="Google Shape;168;g1020d4e4f60_1_302">
              <a:extLst>
                <a:ext uri="{FF2B5EF4-FFF2-40B4-BE49-F238E27FC236}">
                  <a16:creationId xmlns:a16="http://schemas.microsoft.com/office/drawing/2014/main" id="{7A07BF73-903D-1199-F111-974358B879A6}"/>
                </a:ext>
              </a:extLst>
            </p:cNvPr>
            <p:cNvPicPr preferRelativeResize="0"/>
            <p:nvPr/>
          </p:nvPicPr>
          <p:blipFill>
            <a:blip r:embed="rId9">
              <a:alphaModFix/>
            </a:blip>
            <a:stretch>
              <a:fillRect/>
            </a:stretch>
          </p:blipFill>
          <p:spPr>
            <a:xfrm>
              <a:off x="11220896" y="638673"/>
              <a:ext cx="792000" cy="864000"/>
            </a:xfrm>
            <a:prstGeom prst="rect">
              <a:avLst/>
            </a:prstGeom>
            <a:noFill/>
            <a:ln>
              <a:noFill/>
            </a:ln>
          </p:spPr>
        </p:pic>
        <p:sp>
          <p:nvSpPr>
            <p:cNvPr id="16" name="Segnaposto testo 2">
              <a:extLst>
                <a:ext uri="{FF2B5EF4-FFF2-40B4-BE49-F238E27FC236}">
                  <a16:creationId xmlns:a16="http://schemas.microsoft.com/office/drawing/2014/main" id="{B3EA70DD-4248-7003-EE41-EC10AFE16E14}"/>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477614243"/>
      </p:ext>
    </p:extLst>
  </p:cSld>
  <p:clrMapOvr>
    <a:masterClrMapping/>
  </p:clrMapOvr>
  <mc:AlternateContent xmlns:mc="http://schemas.openxmlformats.org/markup-compatibility/2006" xmlns:p14="http://schemas.microsoft.com/office/powerpoint/2010/main">
    <mc:Choice Requires="p14">
      <p:transition spd="slow" p14:dur="2000" advTm="3151"/>
    </mc:Choice>
    <mc:Fallback xmlns="">
      <p:transition spd="slow" advTm="3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par>
                                <p:cTn id="12" presetID="22" presetClass="entr" presetSubtype="8"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grpSp>
        <p:nvGrpSpPr>
          <p:cNvPr id="352" name="Gruppo 351">
            <a:extLst>
              <a:ext uri="{FF2B5EF4-FFF2-40B4-BE49-F238E27FC236}">
                <a16:creationId xmlns:a16="http://schemas.microsoft.com/office/drawing/2014/main" id="{219E4266-240E-0F6D-7D17-3D955DF2ACA3}"/>
              </a:ext>
            </a:extLst>
          </p:cNvPr>
          <p:cNvGrpSpPr/>
          <p:nvPr/>
        </p:nvGrpSpPr>
        <p:grpSpPr>
          <a:xfrm>
            <a:off x="1508871" y="2169492"/>
            <a:ext cx="10296000" cy="1008000"/>
            <a:chOff x="1776274" y="2278352"/>
            <a:chExt cx="10296000" cy="1008000"/>
          </a:xfrm>
        </p:grpSpPr>
        <p:sp>
          <p:nvSpPr>
            <p:cNvPr id="31" name="Rettangolo con un angolo in alto arrotondato e l'altro ritagliato 30">
              <a:extLst>
                <a:ext uri="{FF2B5EF4-FFF2-40B4-BE49-F238E27FC236}">
                  <a16:creationId xmlns:a16="http://schemas.microsoft.com/office/drawing/2014/main" id="{51A75FA7-3542-55F4-6710-707008CE63C2}"/>
                </a:ext>
              </a:extLst>
            </p:cNvPr>
            <p:cNvSpPr/>
            <p:nvPr/>
          </p:nvSpPr>
          <p:spPr>
            <a:xfrm>
              <a:off x="1776274" y="2278352"/>
              <a:ext cx="10296000" cy="1008000"/>
            </a:xfrm>
            <a:prstGeom prst="snipRoundRect">
              <a:avLst/>
            </a:prstGeom>
            <a:solidFill>
              <a:srgbClr val="67EF21">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8" name="Gruppo 27">
              <a:extLst>
                <a:ext uri="{FF2B5EF4-FFF2-40B4-BE49-F238E27FC236}">
                  <a16:creationId xmlns:a16="http://schemas.microsoft.com/office/drawing/2014/main" id="{8F9FA84A-9B45-EB71-020C-8640817441D0}"/>
                </a:ext>
              </a:extLst>
            </p:cNvPr>
            <p:cNvGrpSpPr/>
            <p:nvPr/>
          </p:nvGrpSpPr>
          <p:grpSpPr>
            <a:xfrm>
              <a:off x="1776275" y="2366853"/>
              <a:ext cx="9936140" cy="830997"/>
              <a:chOff x="1776275" y="2366853"/>
              <a:chExt cx="9936140" cy="830997"/>
            </a:xfrm>
          </p:grpSpPr>
          <p:grpSp>
            <p:nvGrpSpPr>
              <p:cNvPr id="5" name="Gruppo 4">
                <a:extLst>
                  <a:ext uri="{FF2B5EF4-FFF2-40B4-BE49-F238E27FC236}">
                    <a16:creationId xmlns:a16="http://schemas.microsoft.com/office/drawing/2014/main" id="{A81724DD-0740-1CA9-0208-D46EEC05DCDF}"/>
                  </a:ext>
                </a:extLst>
              </p:cNvPr>
              <p:cNvGrpSpPr/>
              <p:nvPr/>
            </p:nvGrpSpPr>
            <p:grpSpPr>
              <a:xfrm>
                <a:off x="1776275" y="2422697"/>
                <a:ext cx="1817822" cy="698400"/>
                <a:chOff x="2967212" y="3725866"/>
                <a:chExt cx="2195588" cy="869625"/>
              </a:xfrm>
            </p:grpSpPr>
            <p:sp>
              <p:nvSpPr>
                <p:cNvPr id="23" name="Rettangolo con angoli arrotondati 22">
                  <a:extLst>
                    <a:ext uri="{FF2B5EF4-FFF2-40B4-BE49-F238E27FC236}">
                      <a16:creationId xmlns:a16="http://schemas.microsoft.com/office/drawing/2014/main" id="{0121EAA6-A642-13A1-77D6-E92874F6676B}"/>
                    </a:ext>
                  </a:extLst>
                </p:cNvPr>
                <p:cNvSpPr/>
                <p:nvPr/>
              </p:nvSpPr>
              <p:spPr>
                <a:xfrm>
                  <a:off x="2967212" y="3725866"/>
                  <a:ext cx="2174062" cy="869625"/>
                </a:xfrm>
                <a:prstGeom prst="roundRect">
                  <a:avLst/>
                </a:prstGeom>
                <a:solidFill>
                  <a:srgbClr val="67EF21"/>
                </a:solidFill>
              </p:spPr>
              <p:style>
                <a:lnRef idx="2">
                  <a:schemeClr val="lt1">
                    <a:hueOff val="0"/>
                    <a:satOff val="0"/>
                    <a:lumOff val="0"/>
                    <a:alphaOff val="0"/>
                  </a:schemeClr>
                </a:lnRef>
                <a:fillRef idx="1">
                  <a:scrgbClr r="0" g="0" b="0"/>
                </a:fillRef>
                <a:effectRef idx="0">
                  <a:schemeClr val="accent4">
                    <a:hueOff val="5880535"/>
                    <a:satOff val="-24466"/>
                    <a:lumOff val="5765"/>
                    <a:alphaOff val="0"/>
                  </a:schemeClr>
                </a:effectRef>
                <a:fontRef idx="minor">
                  <a:schemeClr val="lt1"/>
                </a:fontRef>
              </p:style>
              <p:txBody>
                <a:bodyPr/>
                <a:lstStyle/>
                <a:p>
                  <a:endParaRPr lang="it-IT" dirty="0"/>
                </a:p>
              </p:txBody>
            </p:sp>
            <p:sp>
              <p:nvSpPr>
                <p:cNvPr id="24" name="CasellaDiTesto 23">
                  <a:extLst>
                    <a:ext uri="{FF2B5EF4-FFF2-40B4-BE49-F238E27FC236}">
                      <a16:creationId xmlns:a16="http://schemas.microsoft.com/office/drawing/2014/main" id="{088588FB-071B-E3F0-3077-7D54D72532CA}"/>
                    </a:ext>
                  </a:extLst>
                </p:cNvPr>
                <p:cNvSpPr txBox="1"/>
                <p:nvPr/>
              </p:nvSpPr>
              <p:spPr>
                <a:xfrm>
                  <a:off x="3009663" y="3768317"/>
                  <a:ext cx="2153137"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EMPATIA</a:t>
                  </a:r>
                </a:p>
              </p:txBody>
            </p:sp>
          </p:grpSp>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3809955" y="2366853"/>
                <a:ext cx="79024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mettersi nei panni degli altri, di riconoscere e condividere le emozioni dell’altro. Utilizzare l’empatia significa comprendere come si sente l’altra persona non solo con la testa, ma anche con il cuore e la «pancia».</a:t>
                </a:r>
              </a:p>
            </p:txBody>
          </p:sp>
        </p:grpSp>
      </p:grpSp>
      <p:grpSp>
        <p:nvGrpSpPr>
          <p:cNvPr id="355" name="Gruppo 354">
            <a:extLst>
              <a:ext uri="{FF2B5EF4-FFF2-40B4-BE49-F238E27FC236}">
                <a16:creationId xmlns:a16="http://schemas.microsoft.com/office/drawing/2014/main" id="{66CED4F1-BDAE-7EB2-C787-5BE14365961A}"/>
              </a:ext>
            </a:extLst>
          </p:cNvPr>
          <p:cNvGrpSpPr/>
          <p:nvPr/>
        </p:nvGrpSpPr>
        <p:grpSpPr>
          <a:xfrm>
            <a:off x="1508871" y="3274976"/>
            <a:ext cx="10346056" cy="1082126"/>
            <a:chOff x="1772253" y="3383836"/>
            <a:chExt cx="10346056" cy="1082126"/>
          </a:xfrm>
        </p:grpSpPr>
        <p:sp>
          <p:nvSpPr>
            <p:cNvPr id="353" name="Rettangolo con un angolo in alto arrotondato e l'altro ritagliato 352">
              <a:extLst>
                <a:ext uri="{FF2B5EF4-FFF2-40B4-BE49-F238E27FC236}">
                  <a16:creationId xmlns:a16="http://schemas.microsoft.com/office/drawing/2014/main" id="{67E1A1E7-A090-F9AD-823C-DC2571367046}"/>
                </a:ext>
              </a:extLst>
            </p:cNvPr>
            <p:cNvSpPr/>
            <p:nvPr/>
          </p:nvSpPr>
          <p:spPr>
            <a:xfrm>
              <a:off x="1772253" y="3385962"/>
              <a:ext cx="10296000" cy="1080000"/>
            </a:xfrm>
            <a:prstGeom prst="snipRoundRect">
              <a:avLst/>
            </a:prstGeom>
            <a:solidFill>
              <a:srgbClr val="66FF66">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7" name="Gruppo 26">
              <a:extLst>
                <a:ext uri="{FF2B5EF4-FFF2-40B4-BE49-F238E27FC236}">
                  <a16:creationId xmlns:a16="http://schemas.microsoft.com/office/drawing/2014/main" id="{216E2801-653B-5E95-9EFD-9D4A22A2BD72}"/>
                </a:ext>
              </a:extLst>
            </p:cNvPr>
            <p:cNvGrpSpPr/>
            <p:nvPr/>
          </p:nvGrpSpPr>
          <p:grpSpPr>
            <a:xfrm>
              <a:off x="1776274" y="3383836"/>
              <a:ext cx="10342035" cy="1077218"/>
              <a:chOff x="1827184" y="3370713"/>
              <a:chExt cx="10342035" cy="1077218"/>
            </a:xfrm>
          </p:grpSpPr>
          <p:grpSp>
            <p:nvGrpSpPr>
              <p:cNvPr id="17" name="Gruppo 16">
                <a:extLst>
                  <a:ext uri="{FF2B5EF4-FFF2-40B4-BE49-F238E27FC236}">
                    <a16:creationId xmlns:a16="http://schemas.microsoft.com/office/drawing/2014/main" id="{47F3D2BF-7C60-39D5-7C5A-BD24B88B3B30}"/>
                  </a:ext>
                </a:extLst>
              </p:cNvPr>
              <p:cNvGrpSpPr/>
              <p:nvPr/>
            </p:nvGrpSpPr>
            <p:grpSpPr>
              <a:xfrm>
                <a:off x="1827184" y="3578831"/>
                <a:ext cx="1817823" cy="698400"/>
                <a:chOff x="1297122" y="2619532"/>
                <a:chExt cx="2195590" cy="869625"/>
              </a:xfrm>
            </p:grpSpPr>
            <p:sp>
              <p:nvSpPr>
                <p:cNvPr id="21" name="Rettangolo con angoli arrotondati 20">
                  <a:extLst>
                    <a:ext uri="{FF2B5EF4-FFF2-40B4-BE49-F238E27FC236}">
                      <a16:creationId xmlns:a16="http://schemas.microsoft.com/office/drawing/2014/main" id="{CADB2D62-3900-6F5E-1764-45AC96AE233C}"/>
                    </a:ext>
                  </a:extLst>
                </p:cNvPr>
                <p:cNvSpPr/>
                <p:nvPr/>
              </p:nvSpPr>
              <p:spPr>
                <a:xfrm>
                  <a:off x="1297122" y="2619532"/>
                  <a:ext cx="2174063" cy="869625"/>
                </a:xfrm>
                <a:prstGeom prst="roundRect">
                  <a:avLst/>
                </a:prstGeom>
                <a:solidFill>
                  <a:srgbClr val="66FF66"/>
                </a:solidFill>
              </p:spPr>
              <p:style>
                <a:lnRef idx="2">
                  <a:schemeClr val="lt1">
                    <a:hueOff val="0"/>
                    <a:satOff val="0"/>
                    <a:lumOff val="0"/>
                    <a:alphaOff val="0"/>
                  </a:schemeClr>
                </a:lnRef>
                <a:fillRef idx="1">
                  <a:scrgbClr r="0" g="0" b="0"/>
                </a:fillRef>
                <a:effectRef idx="0">
                  <a:schemeClr val="accent4">
                    <a:hueOff val="7840713"/>
                    <a:satOff val="-32622"/>
                    <a:lumOff val="7686"/>
                    <a:alphaOff val="0"/>
                  </a:schemeClr>
                </a:effectRef>
                <a:fontRef idx="minor">
                  <a:schemeClr val="lt1"/>
                </a:fontRef>
              </p:style>
              <p:txBody>
                <a:bodyPr/>
                <a:lstStyle/>
                <a:p>
                  <a:endParaRPr lang="it-IT"/>
                </a:p>
              </p:txBody>
            </p:sp>
            <p:sp>
              <p:nvSpPr>
                <p:cNvPr id="22" name="CasellaDiTesto 21">
                  <a:extLst>
                    <a:ext uri="{FF2B5EF4-FFF2-40B4-BE49-F238E27FC236}">
                      <a16:creationId xmlns:a16="http://schemas.microsoft.com/office/drawing/2014/main" id="{4F54D5C6-C498-416C-7962-07338619B4CF}"/>
                    </a:ext>
                  </a:extLst>
                </p:cNvPr>
                <p:cNvSpPr txBox="1"/>
                <p:nvPr/>
              </p:nvSpPr>
              <p:spPr>
                <a:xfrm>
                  <a:off x="1339574" y="2661983"/>
                  <a:ext cx="2153138"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COMUNICAZIONE EFFICACE</a:t>
                  </a:r>
                </a:p>
              </p:txBody>
            </p:sp>
          </p:grpSp>
          <p:sp>
            <p:nvSpPr>
              <p:cNvPr id="14" name="CasellaDiTesto 14">
                <a:extLst>
                  <a:ext uri="{FF2B5EF4-FFF2-40B4-BE49-F238E27FC236}">
                    <a16:creationId xmlns:a16="http://schemas.microsoft.com/office/drawing/2014/main" id="{CD77324C-F246-9285-8675-14484E03FC6A}"/>
                  </a:ext>
                </a:extLst>
              </p:cNvPr>
              <p:cNvSpPr txBox="1">
                <a:spLocks noChangeArrowheads="1"/>
              </p:cNvSpPr>
              <p:nvPr/>
            </p:nvSpPr>
            <p:spPr bwMode="auto">
              <a:xfrm>
                <a:off x="3856844" y="3370713"/>
                <a:ext cx="8312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saper ascoltare e sapersi esprimere, sia sul piano verbale che non verbale, in modo chiaro e coerente con i propri stati d’animo, con modalità appropriate rispetto alla cultura e alle situazioni; essere in grado di esprimere opinioni e desideri, bisogni e paure, e saper chiedere consiglio e aiuto in caso di necessità.</a:t>
                </a:r>
              </a:p>
            </p:txBody>
          </p:sp>
        </p:grpSp>
      </p:grpSp>
      <p:grpSp>
        <p:nvGrpSpPr>
          <p:cNvPr id="356" name="Gruppo 355">
            <a:extLst>
              <a:ext uri="{FF2B5EF4-FFF2-40B4-BE49-F238E27FC236}">
                <a16:creationId xmlns:a16="http://schemas.microsoft.com/office/drawing/2014/main" id="{F4C5F318-25BA-7623-C93F-66D5195F657F}"/>
              </a:ext>
            </a:extLst>
          </p:cNvPr>
          <p:cNvGrpSpPr/>
          <p:nvPr/>
        </p:nvGrpSpPr>
        <p:grpSpPr>
          <a:xfrm>
            <a:off x="1503012" y="4452588"/>
            <a:ext cx="10319539" cy="1091764"/>
            <a:chOff x="1776275" y="4796428"/>
            <a:chExt cx="10319539" cy="1091764"/>
          </a:xfrm>
        </p:grpSpPr>
        <p:sp>
          <p:nvSpPr>
            <p:cNvPr id="354" name="Rettangolo con un angolo in alto arrotondato e l'altro ritagliato 353">
              <a:extLst>
                <a:ext uri="{FF2B5EF4-FFF2-40B4-BE49-F238E27FC236}">
                  <a16:creationId xmlns:a16="http://schemas.microsoft.com/office/drawing/2014/main" id="{1B65F2F9-6BB7-EEDB-6564-31B473B93C3E}"/>
                </a:ext>
              </a:extLst>
            </p:cNvPr>
            <p:cNvSpPr/>
            <p:nvPr/>
          </p:nvSpPr>
          <p:spPr>
            <a:xfrm>
              <a:off x="1780067" y="4796428"/>
              <a:ext cx="10296000" cy="1080000"/>
            </a:xfrm>
            <a:prstGeom prst="snipRoundRect">
              <a:avLst/>
            </a:prstGeom>
            <a:solidFill>
              <a:srgbClr val="35E564">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6" name="Gruppo 25">
              <a:extLst>
                <a:ext uri="{FF2B5EF4-FFF2-40B4-BE49-F238E27FC236}">
                  <a16:creationId xmlns:a16="http://schemas.microsoft.com/office/drawing/2014/main" id="{5CBC58B8-9EE8-65A6-85F8-3DB436ECA6F4}"/>
                </a:ext>
              </a:extLst>
            </p:cNvPr>
            <p:cNvGrpSpPr/>
            <p:nvPr/>
          </p:nvGrpSpPr>
          <p:grpSpPr>
            <a:xfrm>
              <a:off x="1776275" y="4810974"/>
              <a:ext cx="10319539" cy="1077218"/>
              <a:chOff x="1804685" y="4810974"/>
              <a:chExt cx="10319539" cy="1077218"/>
            </a:xfrm>
          </p:grpSpPr>
          <p:grpSp>
            <p:nvGrpSpPr>
              <p:cNvPr id="18" name="Gruppo 17">
                <a:extLst>
                  <a:ext uri="{FF2B5EF4-FFF2-40B4-BE49-F238E27FC236}">
                    <a16:creationId xmlns:a16="http://schemas.microsoft.com/office/drawing/2014/main" id="{D2BF7259-BEB1-A96F-CC3E-D858479094FB}"/>
                  </a:ext>
                </a:extLst>
              </p:cNvPr>
              <p:cNvGrpSpPr/>
              <p:nvPr/>
            </p:nvGrpSpPr>
            <p:grpSpPr>
              <a:xfrm>
                <a:off x="1804685" y="4993676"/>
                <a:ext cx="1800000" cy="698400"/>
                <a:chOff x="1265999" y="1317958"/>
                <a:chExt cx="2174063" cy="869625"/>
              </a:xfrm>
            </p:grpSpPr>
            <p:sp>
              <p:nvSpPr>
                <p:cNvPr id="19" name="Rettangolo con angoli arrotondati 18">
                  <a:extLst>
                    <a:ext uri="{FF2B5EF4-FFF2-40B4-BE49-F238E27FC236}">
                      <a16:creationId xmlns:a16="http://schemas.microsoft.com/office/drawing/2014/main" id="{81E71B95-0FC6-AC71-8828-F8FD77FEF030}"/>
                    </a:ext>
                  </a:extLst>
                </p:cNvPr>
                <p:cNvSpPr/>
                <p:nvPr/>
              </p:nvSpPr>
              <p:spPr>
                <a:xfrm>
                  <a:off x="1265999" y="1317958"/>
                  <a:ext cx="2174063" cy="869625"/>
                </a:xfrm>
                <a:prstGeom prst="roundRect">
                  <a:avLst/>
                </a:prstGeom>
                <a:solidFill>
                  <a:srgbClr val="35E564"/>
                </a:solidFill>
              </p:spPr>
              <p:style>
                <a:lnRef idx="2">
                  <a:schemeClr val="lt1">
                    <a:hueOff val="0"/>
                    <a:satOff val="0"/>
                    <a:lumOff val="0"/>
                    <a:alphaOff val="0"/>
                  </a:schemeClr>
                </a:lnRef>
                <a:fillRef idx="1">
                  <a:scrgbClr r="0" g="0" b="0"/>
                </a:fillRef>
                <a:effectRef idx="0">
                  <a:schemeClr val="accent4">
                    <a:hueOff val="9800891"/>
                    <a:satOff val="-40777"/>
                    <a:lumOff val="9608"/>
                    <a:alphaOff val="0"/>
                  </a:schemeClr>
                </a:effectRef>
                <a:fontRef idx="minor">
                  <a:schemeClr val="lt1"/>
                </a:fontRef>
              </p:style>
              <p:txBody>
                <a:bodyPr/>
                <a:lstStyle/>
                <a:p>
                  <a:endParaRPr lang="it-IT"/>
                </a:p>
              </p:txBody>
            </p:sp>
            <p:sp>
              <p:nvSpPr>
                <p:cNvPr id="20" name="CasellaDiTesto 19">
                  <a:extLst>
                    <a:ext uri="{FF2B5EF4-FFF2-40B4-BE49-F238E27FC236}">
                      <a16:creationId xmlns:a16="http://schemas.microsoft.com/office/drawing/2014/main" id="{549B36C5-EFD9-8662-6CFA-04A9B8BC05E1}"/>
                    </a:ext>
                  </a:extLst>
                </p:cNvPr>
                <p:cNvSpPr txBox="1"/>
                <p:nvPr/>
              </p:nvSpPr>
              <p:spPr>
                <a:xfrm>
                  <a:off x="1308450" y="1373965"/>
                  <a:ext cx="2110946"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RELAZIONI EFFICACI</a:t>
                  </a:r>
                </a:p>
              </p:txBody>
            </p:sp>
          </p:grpSp>
          <p:sp>
            <p:nvSpPr>
              <p:cNvPr id="15" name="CasellaDiTesto 14">
                <a:extLst>
                  <a:ext uri="{FF2B5EF4-FFF2-40B4-BE49-F238E27FC236}">
                    <a16:creationId xmlns:a16="http://schemas.microsoft.com/office/drawing/2014/main" id="{56264EC3-C39A-93C7-9A7E-A5DCA8B465A1}"/>
                  </a:ext>
                </a:extLst>
              </p:cNvPr>
              <p:cNvSpPr txBox="1">
                <a:spLocks noChangeArrowheads="1"/>
              </p:cNvSpPr>
              <p:nvPr/>
            </p:nvSpPr>
            <p:spPr bwMode="auto">
              <a:xfrm>
                <a:off x="3844224" y="4810974"/>
                <a:ext cx="828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riuscire ad affermare se stessi nel proprio ruolo, sostenendo le proprie opinioni nel rispetto degli altri, delle loro idee e dei loro bisogni, senza prevaricazioni o sottomissioni. Significa saper creare e mantenere relazioni positive, gratificanti e soddisfacenti, coltivare relazioni durature e saper interrompere relazioni dannose.</a:t>
                </a:r>
              </a:p>
            </p:txBody>
          </p:sp>
        </p:grpSp>
      </p:grpSp>
      <p:sp>
        <p:nvSpPr>
          <p:cNvPr id="16" name="Titolo 1">
            <a:extLst>
              <a:ext uri="{FF2B5EF4-FFF2-40B4-BE49-F238E27FC236}">
                <a16:creationId xmlns:a16="http://schemas.microsoft.com/office/drawing/2014/main" id="{7E2886EA-4E7D-A495-5E93-FD82BED71E11}"/>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dirty="0">
              <a:latin typeface="Open Sans" panose="020B0606030504020204"/>
            </a:endParaRPr>
          </a:p>
        </p:txBody>
      </p:sp>
      <p:sp>
        <p:nvSpPr>
          <p:cNvPr id="25" name="Rettangolo con angoli arrotondati 24">
            <a:extLst>
              <a:ext uri="{FF2B5EF4-FFF2-40B4-BE49-F238E27FC236}">
                <a16:creationId xmlns:a16="http://schemas.microsoft.com/office/drawing/2014/main" id="{7BD674B3-6F84-A853-3C38-1AC96B1F836A}"/>
              </a:ext>
            </a:extLst>
          </p:cNvPr>
          <p:cNvSpPr/>
          <p:nvPr/>
        </p:nvSpPr>
        <p:spPr>
          <a:xfrm flipH="1">
            <a:off x="469900" y="1336204"/>
            <a:ext cx="3384000" cy="648000"/>
          </a:xfrm>
          <a:prstGeom prst="roundRect">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rgbClr val="376092"/>
                </a:solidFill>
                <a:effectLst/>
                <a:latin typeface="Open Sans" panose="020B0606030504020204"/>
                <a:ea typeface="SimSun" panose="02010600030101010101" pitchFamily="2" charset="-122"/>
                <a:cs typeface="Open Sans" panose="020B0606030504020204" pitchFamily="34" charset="0"/>
              </a:rPr>
              <a:t>COMPETENZE RELAZIONALI</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uppo 9">
            <a:extLst>
              <a:ext uri="{FF2B5EF4-FFF2-40B4-BE49-F238E27FC236}">
                <a16:creationId xmlns:a16="http://schemas.microsoft.com/office/drawing/2014/main" id="{9A97DDF4-5A24-6BF8-BB76-373FFF023534}"/>
              </a:ext>
            </a:extLst>
          </p:cNvPr>
          <p:cNvGrpSpPr/>
          <p:nvPr/>
        </p:nvGrpSpPr>
        <p:grpSpPr>
          <a:xfrm>
            <a:off x="9760857" y="90350"/>
            <a:ext cx="2329543" cy="1364628"/>
            <a:chOff x="9862457" y="138045"/>
            <a:chExt cx="2329543" cy="1364628"/>
          </a:xfrm>
        </p:grpSpPr>
        <p:pic>
          <p:nvPicPr>
            <p:cNvPr id="11" name="Google Shape;168;g1020d4e4f60_1_302">
              <a:extLst>
                <a:ext uri="{FF2B5EF4-FFF2-40B4-BE49-F238E27FC236}">
                  <a16:creationId xmlns:a16="http://schemas.microsoft.com/office/drawing/2014/main" id="{7668045C-49AD-A98C-CB08-F434B7B0B850}"/>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sp>
          <p:nvSpPr>
            <p:cNvPr id="12" name="Segnaposto testo 2">
              <a:extLst>
                <a:ext uri="{FF2B5EF4-FFF2-40B4-BE49-F238E27FC236}">
                  <a16:creationId xmlns:a16="http://schemas.microsoft.com/office/drawing/2014/main" id="{03FCE28E-D10D-0A1B-99DC-AA2B8F34623D}"/>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53889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wipe(left)">
                                      <p:cBhvr>
                                        <p:cTn id="7" dur="500"/>
                                        <p:tgtEl>
                                          <p:spTgt spid="352"/>
                                        </p:tgtEl>
                                      </p:cBhvr>
                                    </p:animEffect>
                                  </p:childTnLst>
                                </p:cTn>
                              </p:par>
                              <p:par>
                                <p:cTn id="8" presetID="22" presetClass="entr" presetSubtype="8" fill="hold" nodeType="withEffect">
                                  <p:stCondLst>
                                    <p:cond delay="0"/>
                                  </p:stCondLst>
                                  <p:childTnLst>
                                    <p:set>
                                      <p:cBhvr>
                                        <p:cTn id="9" dur="1" fill="hold">
                                          <p:stCondLst>
                                            <p:cond delay="0"/>
                                          </p:stCondLst>
                                        </p:cTn>
                                        <p:tgtEl>
                                          <p:spTgt spid="355"/>
                                        </p:tgtEl>
                                        <p:attrNameLst>
                                          <p:attrName>style.visibility</p:attrName>
                                        </p:attrNameLst>
                                      </p:cBhvr>
                                      <p:to>
                                        <p:strVal val="visible"/>
                                      </p:to>
                                    </p:set>
                                    <p:animEffect transition="in" filter="wipe(left)">
                                      <p:cBhvr>
                                        <p:cTn id="10" dur="500"/>
                                        <p:tgtEl>
                                          <p:spTgt spid="355"/>
                                        </p:tgtEl>
                                      </p:cBhvr>
                                    </p:animEffect>
                                  </p:childTnLst>
                                </p:cTn>
                              </p:par>
                              <p:par>
                                <p:cTn id="11" presetID="1" presetClass="entr" presetSubtype="0" fill="hold" nodeType="withEffect">
                                  <p:stCondLst>
                                    <p:cond delay="0"/>
                                  </p:stCondLst>
                                  <p:childTnLst>
                                    <p:set>
                                      <p:cBhvr>
                                        <p:cTn id="12" dur="1" fill="hold">
                                          <p:stCondLst>
                                            <p:cond delay="0"/>
                                          </p:stCondLst>
                                        </p:cTn>
                                        <p:tgtEl>
                                          <p:spTgt spid="352"/>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356"/>
                                        </p:tgtEl>
                                        <p:attrNameLst>
                                          <p:attrName>style.visibility</p:attrName>
                                        </p:attrNameLst>
                                      </p:cBhvr>
                                      <p:to>
                                        <p:strVal val="visible"/>
                                      </p:to>
                                    </p:set>
                                    <p:animEffect transition="in" filter="wipe(left)">
                                      <p:cBhvr>
                                        <p:cTn id="15" dur="500"/>
                                        <p:tgtEl>
                                          <p:spTgt spid="3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52"/>
                                        </p:tgtEl>
                                      </p:cBhvr>
                                    </p:animEffect>
                                    <p:set>
                                      <p:cBhvr>
                                        <p:cTn id="20" dur="1" fill="hold">
                                          <p:stCondLst>
                                            <p:cond delay="499"/>
                                          </p:stCondLst>
                                        </p:cTn>
                                        <p:tgtEl>
                                          <p:spTgt spid="352"/>
                                        </p:tgtEl>
                                        <p:attrNameLst>
                                          <p:attrName>style.visibility</p:attrName>
                                        </p:attrNameLst>
                                      </p:cBhvr>
                                      <p:to>
                                        <p:strVal val="hidden"/>
                                      </p:to>
                                    </p:set>
                                  </p:childTnLst>
                                </p:cTn>
                              </p:par>
                            </p:childTnLst>
                          </p:cTn>
                        </p:par>
                        <p:par>
                          <p:cTn id="21" fill="hold">
                            <p:stCondLst>
                              <p:cond delay="500"/>
                            </p:stCondLst>
                            <p:childTnLst>
                              <p:par>
                                <p:cTn id="22" presetID="32" presetClass="emph" presetSubtype="0" fill="hold" nodeType="afterEffect">
                                  <p:stCondLst>
                                    <p:cond delay="0"/>
                                  </p:stCondLst>
                                  <p:childTnLst>
                                    <p:animRot by="120000">
                                      <p:cBhvr>
                                        <p:cTn id="23" dur="100" fill="hold">
                                          <p:stCondLst>
                                            <p:cond delay="0"/>
                                          </p:stCondLst>
                                        </p:cTn>
                                        <p:tgtEl>
                                          <p:spTgt spid="355"/>
                                        </p:tgtEl>
                                        <p:attrNameLst>
                                          <p:attrName>r</p:attrName>
                                        </p:attrNameLst>
                                      </p:cBhvr>
                                    </p:animRot>
                                    <p:animRot by="-240000">
                                      <p:cBhvr>
                                        <p:cTn id="24" dur="200" fill="hold">
                                          <p:stCondLst>
                                            <p:cond delay="200"/>
                                          </p:stCondLst>
                                        </p:cTn>
                                        <p:tgtEl>
                                          <p:spTgt spid="355"/>
                                        </p:tgtEl>
                                        <p:attrNameLst>
                                          <p:attrName>r</p:attrName>
                                        </p:attrNameLst>
                                      </p:cBhvr>
                                    </p:animRot>
                                    <p:animRot by="240000">
                                      <p:cBhvr>
                                        <p:cTn id="25" dur="200" fill="hold">
                                          <p:stCondLst>
                                            <p:cond delay="400"/>
                                          </p:stCondLst>
                                        </p:cTn>
                                        <p:tgtEl>
                                          <p:spTgt spid="355"/>
                                        </p:tgtEl>
                                        <p:attrNameLst>
                                          <p:attrName>r</p:attrName>
                                        </p:attrNameLst>
                                      </p:cBhvr>
                                    </p:animRot>
                                    <p:animRot by="-240000">
                                      <p:cBhvr>
                                        <p:cTn id="26" dur="200" fill="hold">
                                          <p:stCondLst>
                                            <p:cond delay="600"/>
                                          </p:stCondLst>
                                        </p:cTn>
                                        <p:tgtEl>
                                          <p:spTgt spid="355"/>
                                        </p:tgtEl>
                                        <p:attrNameLst>
                                          <p:attrName>r</p:attrName>
                                        </p:attrNameLst>
                                      </p:cBhvr>
                                    </p:animRot>
                                    <p:animRot by="120000">
                                      <p:cBhvr>
                                        <p:cTn id="27" dur="200" fill="hold">
                                          <p:stCondLst>
                                            <p:cond delay="800"/>
                                          </p:stCondLst>
                                        </p:cTn>
                                        <p:tgtEl>
                                          <p:spTgt spid="355"/>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356"/>
                                        </p:tgtEl>
                                        <p:attrNameLst>
                                          <p:attrName>r</p:attrName>
                                        </p:attrNameLst>
                                      </p:cBhvr>
                                    </p:animRot>
                                    <p:animRot by="-240000">
                                      <p:cBhvr>
                                        <p:cTn id="30" dur="200" fill="hold">
                                          <p:stCondLst>
                                            <p:cond delay="200"/>
                                          </p:stCondLst>
                                        </p:cTn>
                                        <p:tgtEl>
                                          <p:spTgt spid="356"/>
                                        </p:tgtEl>
                                        <p:attrNameLst>
                                          <p:attrName>r</p:attrName>
                                        </p:attrNameLst>
                                      </p:cBhvr>
                                    </p:animRot>
                                    <p:animRot by="240000">
                                      <p:cBhvr>
                                        <p:cTn id="31" dur="200" fill="hold">
                                          <p:stCondLst>
                                            <p:cond delay="400"/>
                                          </p:stCondLst>
                                        </p:cTn>
                                        <p:tgtEl>
                                          <p:spTgt spid="356"/>
                                        </p:tgtEl>
                                        <p:attrNameLst>
                                          <p:attrName>r</p:attrName>
                                        </p:attrNameLst>
                                      </p:cBhvr>
                                    </p:animRot>
                                    <p:animRot by="-240000">
                                      <p:cBhvr>
                                        <p:cTn id="32" dur="200" fill="hold">
                                          <p:stCondLst>
                                            <p:cond delay="600"/>
                                          </p:stCondLst>
                                        </p:cTn>
                                        <p:tgtEl>
                                          <p:spTgt spid="356"/>
                                        </p:tgtEl>
                                        <p:attrNameLst>
                                          <p:attrName>r</p:attrName>
                                        </p:attrNameLst>
                                      </p:cBhvr>
                                    </p:animRot>
                                    <p:animRot by="120000">
                                      <p:cBhvr>
                                        <p:cTn id="33" dur="200" fill="hold">
                                          <p:stCondLst>
                                            <p:cond delay="800"/>
                                          </p:stCondLst>
                                        </p:cTn>
                                        <p:tgtEl>
                                          <p:spTgt spid="3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9CAC31-5E12-544E-9675-A55B006FD5FB}"/>
              </a:ext>
            </a:extLst>
          </p:cNvPr>
          <p:cNvSpPr>
            <a:spLocks noGrp="1"/>
          </p:cNvSpPr>
          <p:nvPr>
            <p:ph type="title"/>
          </p:nvPr>
        </p:nvSpPr>
        <p:spPr>
          <a:xfrm>
            <a:off x="450296" y="261993"/>
            <a:ext cx="5493304" cy="582136"/>
          </a:xfrm>
        </p:spPr>
        <p:txBody>
          <a:bodyPr/>
          <a:lstStyle/>
          <a:p>
            <a:r>
              <a:rPr lang="it-IT" sz="3200" dirty="0"/>
              <a:t>SCUOLA.AIRC.IT</a:t>
            </a:r>
            <a:endParaRPr lang="it-IT" dirty="0"/>
          </a:p>
        </p:txBody>
      </p:sp>
      <p:sp>
        <p:nvSpPr>
          <p:cNvPr id="3" name="Segnaposto testo 2">
            <a:extLst>
              <a:ext uri="{FF2B5EF4-FFF2-40B4-BE49-F238E27FC236}">
                <a16:creationId xmlns:a16="http://schemas.microsoft.com/office/drawing/2014/main" id="{210289F2-6C9E-4B47-8704-77E94C91F3C0}"/>
              </a:ext>
            </a:extLst>
          </p:cNvPr>
          <p:cNvSpPr>
            <a:spLocks noGrp="1"/>
          </p:cNvSpPr>
          <p:nvPr>
            <p:ph type="body" sz="half" idx="2"/>
          </p:nvPr>
        </p:nvSpPr>
        <p:spPr>
          <a:xfrm>
            <a:off x="10237428" y="117007"/>
            <a:ext cx="1838855" cy="1376576"/>
          </a:xfrm>
        </p:spPr>
        <p:txBody>
          <a:bodyPr/>
          <a:lstStyle/>
          <a:p>
            <a:pPr>
              <a:lnSpc>
                <a:spcPct val="100000"/>
              </a:lnSpc>
              <a:spcBef>
                <a:spcPts val="0"/>
              </a:spcBef>
            </a:pPr>
            <a:r>
              <a:rPr lang="it-IT" sz="1800" dirty="0"/>
              <a:t>AIRC</a:t>
            </a:r>
            <a:endParaRPr lang="it-IT" sz="2400" dirty="0"/>
          </a:p>
          <a:p>
            <a:pPr>
              <a:lnSpc>
                <a:spcPct val="100000"/>
              </a:lnSpc>
              <a:spcBef>
                <a:spcPts val="0"/>
              </a:spcBef>
            </a:pPr>
            <a:r>
              <a:rPr lang="it-IT" sz="1800" dirty="0"/>
              <a:t>nelle scuole</a:t>
            </a:r>
          </a:p>
        </p:txBody>
      </p:sp>
      <p:pic>
        <p:nvPicPr>
          <p:cNvPr id="44" name="Immagine 60">
            <a:extLst>
              <a:ext uri="{FF2B5EF4-FFF2-40B4-BE49-F238E27FC236}">
                <a16:creationId xmlns:a16="http://schemas.microsoft.com/office/drawing/2014/main" id="{E6BD1767-16BD-4F0B-A561-20325E9364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3933" y="1253614"/>
            <a:ext cx="2189004" cy="279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e 44">
            <a:extLst>
              <a:ext uri="{FF2B5EF4-FFF2-40B4-BE49-F238E27FC236}">
                <a16:creationId xmlns:a16="http://schemas.microsoft.com/office/drawing/2014/main" id="{0181680D-7FBA-43AC-96FF-6BD6F940E13A}"/>
              </a:ext>
            </a:extLst>
          </p:cNvPr>
          <p:cNvSpPr/>
          <p:nvPr/>
        </p:nvSpPr>
        <p:spPr>
          <a:xfrm>
            <a:off x="7859958" y="781774"/>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46" name="Ovale 45">
            <a:extLst>
              <a:ext uri="{FF2B5EF4-FFF2-40B4-BE49-F238E27FC236}">
                <a16:creationId xmlns:a16="http://schemas.microsoft.com/office/drawing/2014/main" id="{B09A77AD-FE01-4DC8-B743-59C26008F010}"/>
              </a:ext>
            </a:extLst>
          </p:cNvPr>
          <p:cNvSpPr/>
          <p:nvPr/>
        </p:nvSpPr>
        <p:spPr>
          <a:xfrm>
            <a:off x="900775" y="3366098"/>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48" name="Ovale 47">
            <a:extLst>
              <a:ext uri="{FF2B5EF4-FFF2-40B4-BE49-F238E27FC236}">
                <a16:creationId xmlns:a16="http://schemas.microsoft.com/office/drawing/2014/main" id="{4D2F1921-4CA0-44BF-9C08-FFEB8A7BC331}"/>
              </a:ext>
            </a:extLst>
          </p:cNvPr>
          <p:cNvSpPr/>
          <p:nvPr/>
        </p:nvSpPr>
        <p:spPr>
          <a:xfrm>
            <a:off x="2487284" y="809579"/>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50" name="Text Box 12">
            <a:extLst>
              <a:ext uri="{FF2B5EF4-FFF2-40B4-BE49-F238E27FC236}">
                <a16:creationId xmlns:a16="http://schemas.microsoft.com/office/drawing/2014/main" id="{B68479B2-62F8-4704-B96B-F450B773D2A0}"/>
              </a:ext>
            </a:extLst>
          </p:cNvPr>
          <p:cNvSpPr txBox="1">
            <a:spLocks noChangeArrowheads="1"/>
          </p:cNvSpPr>
          <p:nvPr/>
        </p:nvSpPr>
        <p:spPr bwMode="auto">
          <a:xfrm>
            <a:off x="7911252" y="1271620"/>
            <a:ext cx="1794669" cy="1100931"/>
          </a:xfrm>
          <a:prstGeom prst="rect">
            <a:avLst/>
          </a:prstGeom>
          <a:noFill/>
          <a:ln>
            <a:noFill/>
          </a:ln>
          <a:effectLst/>
        </p:spPr>
        <p:txBody>
          <a:bodyPr wrap="none" lIns="81631" tIns="40816" rIns="81631" bIns="4081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cs typeface="ＭＳ Ｐゴシック"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9pPr>
          </a:lstStyle>
          <a:p>
            <a:pPr algn="ctr" eaLnBrk="1" fontAlgn="auto" hangingPunct="1">
              <a:spcBef>
                <a:spcPts val="0"/>
              </a:spcBef>
              <a:spcAft>
                <a:spcPts val="0"/>
              </a:spcAft>
              <a:defRPr/>
            </a:pPr>
            <a:r>
              <a:rPr lang="it-IT" sz="1400" b="1" i="1" dirty="0">
                <a:solidFill>
                  <a:schemeClr val="accent1">
                    <a:lumMod val="75000"/>
                  </a:schemeClr>
                </a:solidFill>
                <a:latin typeface="Open Sans" panose="020B0606030504020204"/>
                <a:ea typeface="SimSun" charset="0"/>
                <a:cs typeface="SimSun" charset="0"/>
              </a:rPr>
              <a:t>NEWSLETTER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per essere aggiornati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sulle attività del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progetto </a:t>
            </a:r>
          </a:p>
        </p:txBody>
      </p:sp>
      <p:sp>
        <p:nvSpPr>
          <p:cNvPr id="52" name="Text Box 11">
            <a:extLst>
              <a:ext uri="{FF2B5EF4-FFF2-40B4-BE49-F238E27FC236}">
                <a16:creationId xmlns:a16="http://schemas.microsoft.com/office/drawing/2014/main" id="{844AC798-08E5-4655-9E47-62559A30BA9E}"/>
              </a:ext>
            </a:extLst>
          </p:cNvPr>
          <p:cNvSpPr txBox="1">
            <a:spLocks noChangeArrowheads="1"/>
          </p:cNvSpPr>
          <p:nvPr/>
        </p:nvSpPr>
        <p:spPr bwMode="auto">
          <a:xfrm>
            <a:off x="845851" y="3572908"/>
            <a:ext cx="1894206" cy="1307045"/>
          </a:xfrm>
          <a:prstGeom prst="rect">
            <a:avLst/>
          </a:prstGeom>
          <a:noFill/>
          <a:ln>
            <a:noFill/>
          </a:ln>
          <a:effectLst/>
        </p:spPr>
        <p:txBody>
          <a:bodyPr wrap="none" lIns="81712" tIns="40676" rIns="81712" bIns="4067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CANCRO </a:t>
            </a:r>
          </a:p>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IO TI BOCCIO</a:t>
            </a:r>
          </a:p>
          <a:p>
            <a:pPr algn="ctr" eaLnBrk="1" fontAlgn="auto" hangingPunct="1">
              <a:spcBef>
                <a:spcPts val="0"/>
              </a:spcBef>
              <a:spcAft>
                <a:spcPts val="0"/>
              </a:spcAft>
              <a:defRPr/>
            </a:pPr>
            <a:r>
              <a:rPr lang="it-IT" altLang="it-IT" sz="1200" i="1" dirty="0">
                <a:solidFill>
                  <a:schemeClr val="accent1">
                    <a:lumMod val="75000"/>
                  </a:schemeClr>
                </a:solidFill>
                <a:latin typeface="Open Sans" panose="020B0606030504020204"/>
                <a:ea typeface="SimSun" charset="-122"/>
              </a:rPr>
              <a:t>fai della tua scuola </a:t>
            </a:r>
          </a:p>
          <a:p>
            <a:pPr algn="ctr" eaLnBrk="1" fontAlgn="auto" hangingPunct="1">
              <a:spcBef>
                <a:spcPts val="0"/>
              </a:spcBef>
              <a:spcAft>
                <a:spcPts val="0"/>
              </a:spcAft>
              <a:defRPr/>
            </a:pPr>
            <a:r>
              <a:rPr lang="it-IT" altLang="it-IT" sz="1200" i="1" dirty="0">
                <a:solidFill>
                  <a:schemeClr val="accent1">
                    <a:lumMod val="75000"/>
                  </a:schemeClr>
                </a:solidFill>
                <a:latin typeface="Open Sans" panose="020B0606030504020204"/>
                <a:ea typeface="SimSun" charset="-122"/>
              </a:rPr>
              <a:t>una piazza distribuendo</a:t>
            </a:r>
          </a:p>
          <a:p>
            <a:pPr algn="ctr" eaLnBrk="1" fontAlgn="auto" hangingPunct="1">
              <a:spcBef>
                <a:spcPts val="0"/>
              </a:spcBef>
              <a:spcAft>
                <a:spcPts val="0"/>
              </a:spcAft>
              <a:defRPr/>
            </a:pPr>
            <a:r>
              <a:rPr lang="it-IT" altLang="it-IT" sz="1200" i="1" dirty="0">
                <a:solidFill>
                  <a:schemeClr val="accent1">
                    <a:lumMod val="75000"/>
                  </a:schemeClr>
                </a:solidFill>
                <a:latin typeface="Open Sans" panose="020B0606030504020204"/>
                <a:ea typeface="SimSun" charset="-122"/>
              </a:rPr>
              <a:t>le Arance della Salute,</a:t>
            </a:r>
          </a:p>
          <a:p>
            <a:pPr algn="ctr" eaLnBrk="1" fontAlgn="auto" hangingPunct="1">
              <a:spcBef>
                <a:spcPts val="0"/>
              </a:spcBef>
              <a:spcAft>
                <a:spcPts val="0"/>
              </a:spcAft>
              <a:defRPr/>
            </a:pPr>
            <a:r>
              <a:rPr lang="it-IT" altLang="it-IT" sz="1200" i="1" dirty="0">
                <a:solidFill>
                  <a:schemeClr val="accent1">
                    <a:lumMod val="75000"/>
                  </a:schemeClr>
                </a:solidFill>
                <a:latin typeface="Open Sans" panose="020B0606030504020204"/>
                <a:ea typeface="SimSun" charset="-122"/>
              </a:rPr>
              <a:t>miele e marmellata</a:t>
            </a:r>
            <a:endParaRPr lang="it-IT" altLang="it-IT" sz="1300" i="1" dirty="0">
              <a:solidFill>
                <a:schemeClr val="accent1">
                  <a:lumMod val="75000"/>
                </a:schemeClr>
              </a:solidFill>
              <a:latin typeface="Open Sans" panose="020B0606030504020204"/>
              <a:ea typeface="SimSun" charset="-122"/>
            </a:endParaRPr>
          </a:p>
        </p:txBody>
      </p:sp>
      <p:grpSp>
        <p:nvGrpSpPr>
          <p:cNvPr id="54" name="Gruppo 53">
            <a:extLst>
              <a:ext uri="{FF2B5EF4-FFF2-40B4-BE49-F238E27FC236}">
                <a16:creationId xmlns:a16="http://schemas.microsoft.com/office/drawing/2014/main" id="{0260C057-4951-4827-9703-35D6A9C1CAEB}"/>
              </a:ext>
            </a:extLst>
          </p:cNvPr>
          <p:cNvGrpSpPr/>
          <p:nvPr/>
        </p:nvGrpSpPr>
        <p:grpSpPr>
          <a:xfrm rot="5015266">
            <a:off x="4103535" y="1430883"/>
            <a:ext cx="1049911" cy="823268"/>
            <a:chOff x="2944813" y="2861320"/>
            <a:chExt cx="1049911" cy="823268"/>
          </a:xfrm>
        </p:grpSpPr>
        <p:pic>
          <p:nvPicPr>
            <p:cNvPr id="56" name="Immagine 34">
              <a:extLst>
                <a:ext uri="{FF2B5EF4-FFF2-40B4-BE49-F238E27FC236}">
                  <a16:creationId xmlns:a16="http://schemas.microsoft.com/office/drawing/2014/main" id="{DF69A609-C061-4E3C-BCA2-081A21B26C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magine 35">
              <a:extLst>
                <a:ext uri="{FF2B5EF4-FFF2-40B4-BE49-F238E27FC236}">
                  <a16:creationId xmlns:a16="http://schemas.microsoft.com/office/drawing/2014/main" id="{4A57B4EB-8EE9-4A6A-AB6F-98E7B13194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magine 36">
              <a:extLst>
                <a:ext uri="{FF2B5EF4-FFF2-40B4-BE49-F238E27FC236}">
                  <a16:creationId xmlns:a16="http://schemas.microsoft.com/office/drawing/2014/main" id="{6BC3B456-119F-4739-9B04-0A6E846DDBE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Immagine 37">
              <a:extLst>
                <a:ext uri="{FF2B5EF4-FFF2-40B4-BE49-F238E27FC236}">
                  <a16:creationId xmlns:a16="http://schemas.microsoft.com/office/drawing/2014/main" id="{A6F49266-8953-4914-B2F2-F2DE33D5904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 name="Immagine 2">
            <a:extLst>
              <a:ext uri="{FF2B5EF4-FFF2-40B4-BE49-F238E27FC236}">
                <a16:creationId xmlns:a16="http://schemas.microsoft.com/office/drawing/2014/main" id="{44439686-F017-4127-9B5D-5706DCD2EA1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81556" y="2628707"/>
            <a:ext cx="3382331" cy="247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 name="Gruppo 70">
            <a:extLst>
              <a:ext uri="{FF2B5EF4-FFF2-40B4-BE49-F238E27FC236}">
                <a16:creationId xmlns:a16="http://schemas.microsoft.com/office/drawing/2014/main" id="{50DC3B41-D649-44FE-8023-BED01D5E70B4}"/>
              </a:ext>
            </a:extLst>
          </p:cNvPr>
          <p:cNvGrpSpPr/>
          <p:nvPr/>
        </p:nvGrpSpPr>
        <p:grpSpPr>
          <a:xfrm rot="913737">
            <a:off x="2707893" y="3197301"/>
            <a:ext cx="1049911" cy="823268"/>
            <a:chOff x="2944813" y="2861320"/>
            <a:chExt cx="1049911" cy="823268"/>
          </a:xfrm>
        </p:grpSpPr>
        <p:pic>
          <p:nvPicPr>
            <p:cNvPr id="72" name="Immagine 34">
              <a:extLst>
                <a:ext uri="{FF2B5EF4-FFF2-40B4-BE49-F238E27FC236}">
                  <a16:creationId xmlns:a16="http://schemas.microsoft.com/office/drawing/2014/main" id="{A994E3E4-1953-4931-BB00-1DC47D19DC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Immagine 35">
              <a:extLst>
                <a:ext uri="{FF2B5EF4-FFF2-40B4-BE49-F238E27FC236}">
                  <a16:creationId xmlns:a16="http://schemas.microsoft.com/office/drawing/2014/main" id="{9DB94130-EA39-4877-A6EC-CEDC92C955F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Immagine 36">
              <a:extLst>
                <a:ext uri="{FF2B5EF4-FFF2-40B4-BE49-F238E27FC236}">
                  <a16:creationId xmlns:a16="http://schemas.microsoft.com/office/drawing/2014/main" id="{710F364D-C067-4C8A-902B-FEBEBDD64D1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Immagine 37">
              <a:extLst>
                <a:ext uri="{FF2B5EF4-FFF2-40B4-BE49-F238E27FC236}">
                  <a16:creationId xmlns:a16="http://schemas.microsoft.com/office/drawing/2014/main" id="{4D50BF53-B779-419B-A4B2-BF70BE503A5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 name="Text Box 4">
            <a:extLst>
              <a:ext uri="{FF2B5EF4-FFF2-40B4-BE49-F238E27FC236}">
                <a16:creationId xmlns:a16="http://schemas.microsoft.com/office/drawing/2014/main" id="{59E6444B-690A-416D-BDA6-6570A968D75D}"/>
              </a:ext>
            </a:extLst>
          </p:cNvPr>
          <p:cNvSpPr txBox="1">
            <a:spLocks noChangeArrowheads="1"/>
          </p:cNvSpPr>
          <p:nvPr/>
        </p:nvSpPr>
        <p:spPr bwMode="auto">
          <a:xfrm>
            <a:off x="2694360" y="1046242"/>
            <a:ext cx="1501914" cy="1243105"/>
          </a:xfrm>
          <a:prstGeom prst="rect">
            <a:avLst/>
          </a:prstGeom>
          <a:noFill/>
          <a:ln>
            <a:noFill/>
          </a:ln>
          <a:effectLst/>
        </p:spPr>
        <p:txBody>
          <a:bodyPr wrap="none" lIns="81631" tIns="40816" rIns="81631" bIns="4081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WEBINAR</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formazione live</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con ricercatori </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e divulgatori</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e schede didattiche di </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approfondimento</a:t>
            </a:r>
          </a:p>
        </p:txBody>
      </p:sp>
      <p:sp>
        <p:nvSpPr>
          <p:cNvPr id="77" name="Ovale 76">
            <a:extLst>
              <a:ext uri="{FF2B5EF4-FFF2-40B4-BE49-F238E27FC236}">
                <a16:creationId xmlns:a16="http://schemas.microsoft.com/office/drawing/2014/main" id="{0432D360-6DA9-4BDB-AAAD-07CDB1B8FBEA}"/>
              </a:ext>
            </a:extLst>
          </p:cNvPr>
          <p:cNvSpPr/>
          <p:nvPr/>
        </p:nvSpPr>
        <p:spPr>
          <a:xfrm>
            <a:off x="733675" y="1564560"/>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78" name="Text Box 4">
            <a:extLst>
              <a:ext uri="{FF2B5EF4-FFF2-40B4-BE49-F238E27FC236}">
                <a16:creationId xmlns:a16="http://schemas.microsoft.com/office/drawing/2014/main" id="{52C8E668-81D4-4A5B-8F2F-FA889772F8BC}"/>
              </a:ext>
            </a:extLst>
          </p:cNvPr>
          <p:cNvSpPr txBox="1">
            <a:spLocks noChangeArrowheads="1"/>
          </p:cNvSpPr>
          <p:nvPr/>
        </p:nvSpPr>
        <p:spPr bwMode="auto">
          <a:xfrm>
            <a:off x="775809" y="1922067"/>
            <a:ext cx="1826444" cy="1406524"/>
          </a:xfrm>
          <a:prstGeom prst="rect">
            <a:avLst/>
          </a:prstGeom>
          <a:noFill/>
          <a:ln>
            <a:noFill/>
          </a:ln>
          <a:effectLst/>
        </p:spPr>
        <p:txBody>
          <a:bodyPr wrap="none" lIns="81631" tIns="40816" rIns="81631" bIns="4081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KIT DIDATTICI </a:t>
            </a:r>
          </a:p>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MULTIMEDIALI </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schede, presentazioni, </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giochi, animazioni </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e video </a:t>
            </a:r>
          </a:p>
        </p:txBody>
      </p:sp>
      <p:sp>
        <p:nvSpPr>
          <p:cNvPr id="79" name="Ovale 78">
            <a:extLst>
              <a:ext uri="{FF2B5EF4-FFF2-40B4-BE49-F238E27FC236}">
                <a16:creationId xmlns:a16="http://schemas.microsoft.com/office/drawing/2014/main" id="{713B1725-1184-44C0-AC8D-062D4C15FBF1}"/>
              </a:ext>
            </a:extLst>
          </p:cNvPr>
          <p:cNvSpPr/>
          <p:nvPr/>
        </p:nvSpPr>
        <p:spPr>
          <a:xfrm>
            <a:off x="2966947" y="4227593"/>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0" name="Ovale 79">
            <a:extLst>
              <a:ext uri="{FF2B5EF4-FFF2-40B4-BE49-F238E27FC236}">
                <a16:creationId xmlns:a16="http://schemas.microsoft.com/office/drawing/2014/main" id="{0CD28798-81EA-4A82-95C0-8115BD647AEE}"/>
              </a:ext>
            </a:extLst>
          </p:cNvPr>
          <p:cNvSpPr/>
          <p:nvPr/>
        </p:nvSpPr>
        <p:spPr>
          <a:xfrm>
            <a:off x="9705921" y="1636350"/>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1" name="Ovale 80">
            <a:extLst>
              <a:ext uri="{FF2B5EF4-FFF2-40B4-BE49-F238E27FC236}">
                <a16:creationId xmlns:a16="http://schemas.microsoft.com/office/drawing/2014/main" id="{179379DD-A779-41C0-BB54-54D1C2DC9DFF}"/>
              </a:ext>
            </a:extLst>
          </p:cNvPr>
          <p:cNvSpPr/>
          <p:nvPr/>
        </p:nvSpPr>
        <p:spPr>
          <a:xfrm>
            <a:off x="10084043" y="3554383"/>
            <a:ext cx="1970975" cy="1873858"/>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2" name="Ovale 81">
            <a:extLst>
              <a:ext uri="{FF2B5EF4-FFF2-40B4-BE49-F238E27FC236}">
                <a16:creationId xmlns:a16="http://schemas.microsoft.com/office/drawing/2014/main" id="{DDB78E83-F8A9-4C0C-92AE-F0AA45CD6E61}"/>
              </a:ext>
            </a:extLst>
          </p:cNvPr>
          <p:cNvSpPr/>
          <p:nvPr/>
        </p:nvSpPr>
        <p:spPr>
          <a:xfrm>
            <a:off x="5543767" y="5017509"/>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grpSp>
        <p:nvGrpSpPr>
          <p:cNvPr id="83" name="Gruppo 82">
            <a:extLst>
              <a:ext uri="{FF2B5EF4-FFF2-40B4-BE49-F238E27FC236}">
                <a16:creationId xmlns:a16="http://schemas.microsoft.com/office/drawing/2014/main" id="{12177089-F2D7-462D-AC26-62CA4FADB523}"/>
              </a:ext>
            </a:extLst>
          </p:cNvPr>
          <p:cNvGrpSpPr/>
          <p:nvPr/>
        </p:nvGrpSpPr>
        <p:grpSpPr>
          <a:xfrm rot="18196848" flipH="1">
            <a:off x="8843729" y="2414821"/>
            <a:ext cx="877873" cy="707738"/>
            <a:chOff x="2944813" y="2861320"/>
            <a:chExt cx="1049911" cy="823268"/>
          </a:xfrm>
        </p:grpSpPr>
        <p:pic>
          <p:nvPicPr>
            <p:cNvPr id="84" name="Immagine 34">
              <a:extLst>
                <a:ext uri="{FF2B5EF4-FFF2-40B4-BE49-F238E27FC236}">
                  <a16:creationId xmlns:a16="http://schemas.microsoft.com/office/drawing/2014/main" id="{3DDCDDAF-7FD6-4E57-9E2E-C161BB0682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Immagine 35">
              <a:extLst>
                <a:ext uri="{FF2B5EF4-FFF2-40B4-BE49-F238E27FC236}">
                  <a16:creationId xmlns:a16="http://schemas.microsoft.com/office/drawing/2014/main" id="{E6329531-25B6-49C3-B5E2-0440162F64C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Immagine 36">
              <a:extLst>
                <a:ext uri="{FF2B5EF4-FFF2-40B4-BE49-F238E27FC236}">
                  <a16:creationId xmlns:a16="http://schemas.microsoft.com/office/drawing/2014/main" id="{E1BEF434-12A4-42CE-864F-929D94AEF19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Immagine 37">
              <a:extLst>
                <a:ext uri="{FF2B5EF4-FFF2-40B4-BE49-F238E27FC236}">
                  <a16:creationId xmlns:a16="http://schemas.microsoft.com/office/drawing/2014/main" id="{59FFE533-9847-4AAF-8A5E-580FE54CFF5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 name="Text Box 3">
            <a:extLst>
              <a:ext uri="{FF2B5EF4-FFF2-40B4-BE49-F238E27FC236}">
                <a16:creationId xmlns:a16="http://schemas.microsoft.com/office/drawing/2014/main" id="{05271C7F-87BD-4A5D-B27E-6F70CDC268CA}"/>
              </a:ext>
            </a:extLst>
          </p:cNvPr>
          <p:cNvSpPr txBox="1">
            <a:spLocks noChangeArrowheads="1"/>
          </p:cNvSpPr>
          <p:nvPr/>
        </p:nvSpPr>
        <p:spPr bwMode="auto">
          <a:xfrm>
            <a:off x="10179859" y="3749036"/>
            <a:ext cx="1746250" cy="1428798"/>
          </a:xfrm>
          <a:prstGeom prst="rect">
            <a:avLst/>
          </a:prstGeom>
          <a:noFill/>
          <a:ln>
            <a:noFill/>
          </a:ln>
          <a:effectLst/>
        </p:spPr>
        <p:txBody>
          <a:bodyPr wrap="none" lIns="81631" tIns="40816" rIns="81631" bIns="4081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pitchFamily="2" charset="-122"/>
              </a:rPr>
              <a:t>CONTEST</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concorsi e altre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iniziative speciali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sui temi del dono,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della prevenzione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e della cittadinanza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attiva</a:t>
            </a:r>
          </a:p>
        </p:txBody>
      </p:sp>
      <p:grpSp>
        <p:nvGrpSpPr>
          <p:cNvPr id="90" name="Gruppo 89">
            <a:extLst>
              <a:ext uri="{FF2B5EF4-FFF2-40B4-BE49-F238E27FC236}">
                <a16:creationId xmlns:a16="http://schemas.microsoft.com/office/drawing/2014/main" id="{11C193DB-C6C8-4801-9AB4-8520D75CAE02}"/>
              </a:ext>
            </a:extLst>
          </p:cNvPr>
          <p:cNvGrpSpPr/>
          <p:nvPr/>
        </p:nvGrpSpPr>
        <p:grpSpPr>
          <a:xfrm rot="21100779" flipH="1">
            <a:off x="9321198" y="3464794"/>
            <a:ext cx="877873" cy="707738"/>
            <a:chOff x="2944813" y="2861320"/>
            <a:chExt cx="1049911" cy="823268"/>
          </a:xfrm>
        </p:grpSpPr>
        <p:pic>
          <p:nvPicPr>
            <p:cNvPr id="91" name="Immagine 34">
              <a:extLst>
                <a:ext uri="{FF2B5EF4-FFF2-40B4-BE49-F238E27FC236}">
                  <a16:creationId xmlns:a16="http://schemas.microsoft.com/office/drawing/2014/main" id="{4B821FEA-1D16-4D8A-B1CF-A71FA8DA23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Immagine 35">
              <a:extLst>
                <a:ext uri="{FF2B5EF4-FFF2-40B4-BE49-F238E27FC236}">
                  <a16:creationId xmlns:a16="http://schemas.microsoft.com/office/drawing/2014/main" id="{52B12A49-210D-487A-8188-C1CA9D30A30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Immagine 36">
              <a:extLst>
                <a:ext uri="{FF2B5EF4-FFF2-40B4-BE49-F238E27FC236}">
                  <a16:creationId xmlns:a16="http://schemas.microsoft.com/office/drawing/2014/main" id="{49237BF6-2045-435E-B156-415F6DAB285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Immagine 37">
              <a:extLst>
                <a:ext uri="{FF2B5EF4-FFF2-40B4-BE49-F238E27FC236}">
                  <a16:creationId xmlns:a16="http://schemas.microsoft.com/office/drawing/2014/main" id="{B561CC83-CB8A-4171-B439-C155D84C7EE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uppo 94">
            <a:extLst>
              <a:ext uri="{FF2B5EF4-FFF2-40B4-BE49-F238E27FC236}">
                <a16:creationId xmlns:a16="http://schemas.microsoft.com/office/drawing/2014/main" id="{065A3FBC-53E7-4016-9C4E-323A922956E9}"/>
              </a:ext>
            </a:extLst>
          </p:cNvPr>
          <p:cNvGrpSpPr/>
          <p:nvPr/>
        </p:nvGrpSpPr>
        <p:grpSpPr>
          <a:xfrm rot="21058064">
            <a:off x="3969447" y="3665252"/>
            <a:ext cx="823644" cy="682755"/>
            <a:chOff x="2944813" y="2861320"/>
            <a:chExt cx="1049911" cy="823268"/>
          </a:xfrm>
        </p:grpSpPr>
        <p:pic>
          <p:nvPicPr>
            <p:cNvPr id="96" name="Immagine 34">
              <a:extLst>
                <a:ext uri="{FF2B5EF4-FFF2-40B4-BE49-F238E27FC236}">
                  <a16:creationId xmlns:a16="http://schemas.microsoft.com/office/drawing/2014/main" id="{7BEBDE50-C20C-4D69-B77F-C700EDA84FB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Immagine 35">
              <a:extLst>
                <a:ext uri="{FF2B5EF4-FFF2-40B4-BE49-F238E27FC236}">
                  <a16:creationId xmlns:a16="http://schemas.microsoft.com/office/drawing/2014/main" id="{F7B125B0-8026-4A50-B4DA-7C4D00BD2ED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Immagine 36">
              <a:extLst>
                <a:ext uri="{FF2B5EF4-FFF2-40B4-BE49-F238E27FC236}">
                  <a16:creationId xmlns:a16="http://schemas.microsoft.com/office/drawing/2014/main" id="{647F4366-A376-408E-9E3B-D33EF834E87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Immagine 37">
              <a:extLst>
                <a:ext uri="{FF2B5EF4-FFF2-40B4-BE49-F238E27FC236}">
                  <a16:creationId xmlns:a16="http://schemas.microsoft.com/office/drawing/2014/main" id="{AAD0A679-C8D6-44C6-BA27-D04457B13B8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Text Box 5">
            <a:extLst>
              <a:ext uri="{FF2B5EF4-FFF2-40B4-BE49-F238E27FC236}">
                <a16:creationId xmlns:a16="http://schemas.microsoft.com/office/drawing/2014/main" id="{AB65783A-88E0-4403-B117-8F8250C942CD}"/>
              </a:ext>
            </a:extLst>
          </p:cNvPr>
          <p:cNvSpPr txBox="1">
            <a:spLocks noChangeArrowheads="1"/>
          </p:cNvSpPr>
          <p:nvPr/>
        </p:nvSpPr>
        <p:spPr bwMode="auto">
          <a:xfrm>
            <a:off x="3330051" y="4516360"/>
            <a:ext cx="1281113" cy="1293226"/>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none" lIns="81631" tIns="40816" rIns="81631" bIns="4081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cs typeface="ＭＳ Ｐゴシック"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9pPr>
          </a:lstStyle>
          <a:p>
            <a:pPr algn="ctr" eaLnBrk="1" fontAlgn="auto" hangingPunct="1">
              <a:spcBef>
                <a:spcPts val="0"/>
              </a:spcBef>
              <a:spcAft>
                <a:spcPts val="0"/>
              </a:spcAft>
              <a:defRPr/>
            </a:pPr>
            <a:r>
              <a:rPr lang="it-IT" sz="1400" b="1" i="1" dirty="0">
                <a:solidFill>
                  <a:schemeClr val="accent1">
                    <a:lumMod val="75000"/>
                  </a:schemeClr>
                </a:solidFill>
                <a:latin typeface="Open Sans" panose="020B0606030504020204"/>
                <a:ea typeface="SimSun" charset="0"/>
                <a:cs typeface="SimSun" charset="0"/>
              </a:rPr>
              <a:t>L’ISOLA</a:t>
            </a:r>
          </a:p>
          <a:p>
            <a:pPr algn="ctr" eaLnBrk="1" fontAlgn="auto" hangingPunct="1">
              <a:spcBef>
                <a:spcPts val="0"/>
              </a:spcBef>
              <a:spcAft>
                <a:spcPts val="0"/>
              </a:spcAft>
              <a:defRPr/>
            </a:pPr>
            <a:r>
              <a:rPr lang="it-IT" sz="1400" b="1" i="1" dirty="0">
                <a:solidFill>
                  <a:schemeClr val="accent1">
                    <a:lumMod val="75000"/>
                  </a:schemeClr>
                </a:solidFill>
                <a:latin typeface="Open Sans" panose="020B0606030504020204"/>
                <a:ea typeface="SimSun" charset="0"/>
                <a:cs typeface="SimSun" charset="0"/>
              </a:rPr>
              <a:t>DEI FUMOSI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videogioco educational</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per dire di no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alla sigaretta</a:t>
            </a:r>
          </a:p>
        </p:txBody>
      </p:sp>
      <p:sp>
        <p:nvSpPr>
          <p:cNvPr id="101" name="Text Box 4">
            <a:extLst>
              <a:ext uri="{FF2B5EF4-FFF2-40B4-BE49-F238E27FC236}">
                <a16:creationId xmlns:a16="http://schemas.microsoft.com/office/drawing/2014/main" id="{068EEE75-EA1C-41F9-AD99-DCBE7216CF87}"/>
              </a:ext>
            </a:extLst>
          </p:cNvPr>
          <p:cNvSpPr txBox="1">
            <a:spLocks noChangeArrowheads="1"/>
          </p:cNvSpPr>
          <p:nvPr/>
        </p:nvSpPr>
        <p:spPr bwMode="auto">
          <a:xfrm>
            <a:off x="5300572" y="5404477"/>
            <a:ext cx="2390776" cy="1406525"/>
          </a:xfrm>
          <a:prstGeom prst="rect">
            <a:avLst/>
          </a:prstGeom>
          <a:noFill/>
          <a:ln>
            <a:noFill/>
          </a:ln>
          <a:effectLst/>
        </p:spPr>
        <p:txBody>
          <a:bodyPr wrap="none" lIns="81631" tIns="40816" rIns="81631" bIns="4081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WORKSHOP</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incontri formativi </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e informativi</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per docenti e dirigenti </a:t>
            </a:r>
          </a:p>
        </p:txBody>
      </p:sp>
      <p:grpSp>
        <p:nvGrpSpPr>
          <p:cNvPr id="107" name="Gruppo 106">
            <a:extLst>
              <a:ext uri="{FF2B5EF4-FFF2-40B4-BE49-F238E27FC236}">
                <a16:creationId xmlns:a16="http://schemas.microsoft.com/office/drawing/2014/main" id="{BB32A1BD-AD80-4EA6-8549-3D765AFD90F0}"/>
              </a:ext>
            </a:extLst>
          </p:cNvPr>
          <p:cNvGrpSpPr/>
          <p:nvPr/>
        </p:nvGrpSpPr>
        <p:grpSpPr>
          <a:xfrm rot="17225763" flipH="1">
            <a:off x="7018501" y="1295669"/>
            <a:ext cx="876827" cy="743168"/>
            <a:chOff x="2944813" y="2861320"/>
            <a:chExt cx="1049911" cy="823268"/>
          </a:xfrm>
        </p:grpSpPr>
        <p:pic>
          <p:nvPicPr>
            <p:cNvPr id="108" name="Immagine 34">
              <a:extLst>
                <a:ext uri="{FF2B5EF4-FFF2-40B4-BE49-F238E27FC236}">
                  <a16:creationId xmlns:a16="http://schemas.microsoft.com/office/drawing/2014/main" id="{C87372C1-D15D-4757-BA42-DA719257F9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Immagine 35">
              <a:extLst>
                <a:ext uri="{FF2B5EF4-FFF2-40B4-BE49-F238E27FC236}">
                  <a16:creationId xmlns:a16="http://schemas.microsoft.com/office/drawing/2014/main" id="{7B740783-752E-44B1-9D97-10809AE7DA8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Immagine 36">
              <a:extLst>
                <a:ext uri="{FF2B5EF4-FFF2-40B4-BE49-F238E27FC236}">
                  <a16:creationId xmlns:a16="http://schemas.microsoft.com/office/drawing/2014/main" id="{96AD345D-89E7-45D8-8613-386377AA84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Immagine 37">
              <a:extLst>
                <a:ext uri="{FF2B5EF4-FFF2-40B4-BE49-F238E27FC236}">
                  <a16:creationId xmlns:a16="http://schemas.microsoft.com/office/drawing/2014/main" id="{3D265193-C4A4-4AE5-A8D3-C9C83A0FC5F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uppo 5">
            <a:extLst>
              <a:ext uri="{FF2B5EF4-FFF2-40B4-BE49-F238E27FC236}">
                <a16:creationId xmlns:a16="http://schemas.microsoft.com/office/drawing/2014/main" id="{282D274E-EE08-394D-82BD-748080B3FBB5}"/>
              </a:ext>
            </a:extLst>
          </p:cNvPr>
          <p:cNvGrpSpPr/>
          <p:nvPr/>
        </p:nvGrpSpPr>
        <p:grpSpPr>
          <a:xfrm>
            <a:off x="2928844" y="6052091"/>
            <a:ext cx="2405476" cy="410347"/>
            <a:chOff x="2690703" y="6052091"/>
            <a:chExt cx="2405476" cy="410347"/>
          </a:xfrm>
        </p:grpSpPr>
        <p:sp>
          <p:nvSpPr>
            <p:cNvPr id="5" name="Rettangolo 4">
              <a:extLst>
                <a:ext uri="{FF2B5EF4-FFF2-40B4-BE49-F238E27FC236}">
                  <a16:creationId xmlns:a16="http://schemas.microsoft.com/office/drawing/2014/main" id="{B298DEEE-8717-A240-BA2D-0591C1143ED7}"/>
                </a:ext>
              </a:extLst>
            </p:cNvPr>
            <p:cNvSpPr/>
            <p:nvPr/>
          </p:nvSpPr>
          <p:spPr>
            <a:xfrm>
              <a:off x="2724049" y="6052091"/>
              <a:ext cx="2372130" cy="410347"/>
            </a:xfrm>
            <a:prstGeom prst="rect">
              <a:avLst/>
            </a:prstGeom>
            <a:solidFill>
              <a:srgbClr val="47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8D747956-5F3E-40FE-B68B-FDBB2B410EF1}"/>
                </a:ext>
              </a:extLst>
            </p:cNvPr>
            <p:cNvSpPr txBox="1"/>
            <p:nvPr/>
          </p:nvSpPr>
          <p:spPr>
            <a:xfrm>
              <a:off x="2690703" y="6055032"/>
              <a:ext cx="2372130" cy="369332"/>
            </a:xfrm>
            <a:prstGeom prst="rect">
              <a:avLst/>
            </a:prstGeom>
            <a:noFill/>
          </p:spPr>
          <p:txBody>
            <a:bodyPr wrap="square" rtlCol="0">
              <a:spAutoFit/>
            </a:bodyPr>
            <a:lstStyle/>
            <a:p>
              <a:pPr algn="ctr"/>
              <a:r>
                <a:rPr lang="it-IT"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scuola.airc.it</a:t>
              </a:r>
              <a:endParaRPr lang="it-IT"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4" name="Gruppo 113">
            <a:extLst>
              <a:ext uri="{FF2B5EF4-FFF2-40B4-BE49-F238E27FC236}">
                <a16:creationId xmlns:a16="http://schemas.microsoft.com/office/drawing/2014/main" id="{9AE23DD7-5772-4FDB-822F-B216A1132AE1}"/>
              </a:ext>
            </a:extLst>
          </p:cNvPr>
          <p:cNvGrpSpPr/>
          <p:nvPr/>
        </p:nvGrpSpPr>
        <p:grpSpPr>
          <a:xfrm rot="1145423" flipH="1">
            <a:off x="8229585" y="4213734"/>
            <a:ext cx="877873" cy="707738"/>
            <a:chOff x="2944813" y="2861320"/>
            <a:chExt cx="1049911" cy="823268"/>
          </a:xfrm>
        </p:grpSpPr>
        <p:pic>
          <p:nvPicPr>
            <p:cNvPr id="115" name="Immagine 34">
              <a:extLst>
                <a:ext uri="{FF2B5EF4-FFF2-40B4-BE49-F238E27FC236}">
                  <a16:creationId xmlns:a16="http://schemas.microsoft.com/office/drawing/2014/main" id="{68771D46-D32B-4F70-816F-EF447DAD6B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Immagine 35">
              <a:extLst>
                <a:ext uri="{FF2B5EF4-FFF2-40B4-BE49-F238E27FC236}">
                  <a16:creationId xmlns:a16="http://schemas.microsoft.com/office/drawing/2014/main" id="{51775EAA-673A-4314-8BB9-710CEE18A6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Immagine 36">
              <a:extLst>
                <a:ext uri="{FF2B5EF4-FFF2-40B4-BE49-F238E27FC236}">
                  <a16:creationId xmlns:a16="http://schemas.microsoft.com/office/drawing/2014/main" id="{43888C49-9EB9-4D79-AB5F-01E2DE169D8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Immagine 37">
              <a:extLst>
                <a:ext uri="{FF2B5EF4-FFF2-40B4-BE49-F238E27FC236}">
                  <a16:creationId xmlns:a16="http://schemas.microsoft.com/office/drawing/2014/main" id="{FF57B01A-0E9D-46A2-B471-8B8B500EF52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 name="Ovale 104">
            <a:extLst>
              <a:ext uri="{FF2B5EF4-FFF2-40B4-BE49-F238E27FC236}">
                <a16:creationId xmlns:a16="http://schemas.microsoft.com/office/drawing/2014/main" id="{1D514D55-C645-B446-95CF-0DB670A9B30B}"/>
              </a:ext>
            </a:extLst>
          </p:cNvPr>
          <p:cNvSpPr/>
          <p:nvPr/>
        </p:nvSpPr>
        <p:spPr>
          <a:xfrm>
            <a:off x="8133841" y="4996627"/>
            <a:ext cx="1993804" cy="1808438"/>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grpSp>
        <p:nvGrpSpPr>
          <p:cNvPr id="112" name="Gruppo 111">
            <a:extLst>
              <a:ext uri="{FF2B5EF4-FFF2-40B4-BE49-F238E27FC236}">
                <a16:creationId xmlns:a16="http://schemas.microsoft.com/office/drawing/2014/main" id="{B6384D30-5492-124E-811C-92636CA9857A}"/>
              </a:ext>
            </a:extLst>
          </p:cNvPr>
          <p:cNvGrpSpPr/>
          <p:nvPr/>
        </p:nvGrpSpPr>
        <p:grpSpPr>
          <a:xfrm rot="19427317">
            <a:off x="5030601" y="4481596"/>
            <a:ext cx="823644" cy="682755"/>
            <a:chOff x="2944813" y="2861320"/>
            <a:chExt cx="1049911" cy="823268"/>
          </a:xfrm>
        </p:grpSpPr>
        <p:pic>
          <p:nvPicPr>
            <p:cNvPr id="113" name="Immagine 34">
              <a:extLst>
                <a:ext uri="{FF2B5EF4-FFF2-40B4-BE49-F238E27FC236}">
                  <a16:creationId xmlns:a16="http://schemas.microsoft.com/office/drawing/2014/main" id="{FF9E35D7-8937-1541-8004-434983757B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Immagine 35">
              <a:extLst>
                <a:ext uri="{FF2B5EF4-FFF2-40B4-BE49-F238E27FC236}">
                  <a16:creationId xmlns:a16="http://schemas.microsoft.com/office/drawing/2014/main" id="{300B335D-9604-844F-BB4B-9D9E21CEF9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Immagine 36">
              <a:extLst>
                <a:ext uri="{FF2B5EF4-FFF2-40B4-BE49-F238E27FC236}">
                  <a16:creationId xmlns:a16="http://schemas.microsoft.com/office/drawing/2014/main" id="{0CE540CC-0A45-7646-B60C-B53B7D9747C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Immagine 37">
              <a:extLst>
                <a:ext uri="{FF2B5EF4-FFF2-40B4-BE49-F238E27FC236}">
                  <a16:creationId xmlns:a16="http://schemas.microsoft.com/office/drawing/2014/main" id="{995DFF0D-D166-F24A-8FD3-6C402D5AB21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4" name="Text Box 6">
            <a:extLst>
              <a:ext uri="{FF2B5EF4-FFF2-40B4-BE49-F238E27FC236}">
                <a16:creationId xmlns:a16="http://schemas.microsoft.com/office/drawing/2014/main" id="{9574902A-0072-6947-A219-069A3CF2E92E}"/>
              </a:ext>
            </a:extLst>
          </p:cNvPr>
          <p:cNvSpPr txBox="1">
            <a:spLocks noChangeArrowheads="1"/>
          </p:cNvSpPr>
          <p:nvPr/>
        </p:nvSpPr>
        <p:spPr bwMode="auto">
          <a:xfrm>
            <a:off x="8251911" y="5172714"/>
            <a:ext cx="1720498" cy="1479550"/>
          </a:xfrm>
          <a:prstGeom prst="rect">
            <a:avLst/>
          </a:prstGeom>
          <a:noFill/>
          <a:ln>
            <a:noFill/>
          </a:ln>
          <a:effectLst/>
        </p:spPr>
        <p:txBody>
          <a:bodyPr wrap="none" lIns="81631" tIns="40816" rIns="81631" bIns="4081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INCONTRI</a:t>
            </a:r>
          </a:p>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CON LA RICERCA</a:t>
            </a:r>
            <a:endParaRPr lang="it-IT" altLang="it-IT" sz="1400" i="1" dirty="0">
              <a:solidFill>
                <a:schemeClr val="accent1">
                  <a:lumMod val="75000"/>
                </a:schemeClr>
              </a:solidFill>
              <a:latin typeface="Open Sans" panose="020B0606030504020204"/>
              <a:ea typeface="SimSun" charset="-122"/>
            </a:endParaRPr>
          </a:p>
          <a:p>
            <a:pPr algn="ctr" eaLnBrk="1" fontAlgn="auto" hangingPunct="1">
              <a:spcBef>
                <a:spcPts val="0"/>
              </a:spcBef>
              <a:spcAft>
                <a:spcPts val="0"/>
              </a:spcAft>
              <a:defRPr/>
            </a:pPr>
            <a:r>
              <a:rPr lang="it-IT" sz="1300" i="1" dirty="0">
                <a:solidFill>
                  <a:srgbClr val="376092"/>
                </a:solidFill>
                <a:latin typeface="Open Sans" panose="020B0606030504020204"/>
                <a:ea typeface="Arial Narrow" charset="0"/>
                <a:cs typeface="Arial Narrow" charset="0"/>
              </a:rPr>
              <a:t>ospitare a scuola e online</a:t>
            </a:r>
          </a:p>
          <a:p>
            <a:pPr algn="ctr" eaLnBrk="1" fontAlgn="auto" hangingPunct="1">
              <a:spcBef>
                <a:spcPts val="0"/>
              </a:spcBef>
              <a:spcAft>
                <a:spcPts val="0"/>
              </a:spcAft>
              <a:defRPr/>
            </a:pPr>
            <a:r>
              <a:rPr lang="it-IT" sz="1300" i="1" dirty="0">
                <a:solidFill>
                  <a:srgbClr val="376092"/>
                </a:solidFill>
                <a:latin typeface="Open Sans" panose="020B0606030504020204"/>
                <a:ea typeface="Arial Narrow" charset="0"/>
                <a:cs typeface="Arial Narrow" charset="0"/>
              </a:rPr>
              <a:t>un ricercatore</a:t>
            </a:r>
          </a:p>
          <a:p>
            <a:pPr algn="ctr" eaLnBrk="1" fontAlgn="auto" hangingPunct="1">
              <a:spcBef>
                <a:spcPts val="0"/>
              </a:spcBef>
              <a:spcAft>
                <a:spcPts val="0"/>
              </a:spcAft>
              <a:defRPr/>
            </a:pPr>
            <a:r>
              <a:rPr lang="it-IT" sz="1300" i="1" dirty="0">
                <a:solidFill>
                  <a:srgbClr val="376092"/>
                </a:solidFill>
                <a:latin typeface="Open Sans" panose="020B0606030504020204"/>
                <a:ea typeface="Arial Narrow" charset="0"/>
                <a:cs typeface="Arial Narrow" charset="0"/>
              </a:rPr>
              <a:t> per parlare di scienza </a:t>
            </a:r>
          </a:p>
          <a:p>
            <a:pPr algn="ctr" eaLnBrk="1" fontAlgn="auto" hangingPunct="1">
              <a:spcBef>
                <a:spcPts val="0"/>
              </a:spcBef>
              <a:spcAft>
                <a:spcPts val="0"/>
              </a:spcAft>
              <a:defRPr/>
            </a:pPr>
            <a:r>
              <a:rPr lang="it-IT" sz="1300" i="1" dirty="0">
                <a:solidFill>
                  <a:srgbClr val="376092"/>
                </a:solidFill>
                <a:latin typeface="Open Sans" panose="020B0606030504020204"/>
                <a:ea typeface="Arial Narrow" charset="0"/>
                <a:cs typeface="Arial Narrow" charset="0"/>
              </a:rPr>
              <a:t>e prevenzione</a:t>
            </a:r>
          </a:p>
        </p:txBody>
      </p:sp>
      <p:grpSp>
        <p:nvGrpSpPr>
          <p:cNvPr id="88" name="Gruppo 87">
            <a:extLst>
              <a:ext uri="{FF2B5EF4-FFF2-40B4-BE49-F238E27FC236}">
                <a16:creationId xmlns:a16="http://schemas.microsoft.com/office/drawing/2014/main" id="{8296BB9F-B1F0-D04A-9258-DF358598D22A}"/>
              </a:ext>
            </a:extLst>
          </p:cNvPr>
          <p:cNvGrpSpPr/>
          <p:nvPr/>
        </p:nvGrpSpPr>
        <p:grpSpPr>
          <a:xfrm rot="2182352">
            <a:off x="2596346" y="2328853"/>
            <a:ext cx="1103901" cy="891781"/>
            <a:chOff x="2944813" y="2861320"/>
            <a:chExt cx="1049911" cy="823268"/>
          </a:xfrm>
        </p:grpSpPr>
        <p:pic>
          <p:nvPicPr>
            <p:cNvPr id="125" name="Immagine 34">
              <a:extLst>
                <a:ext uri="{FF2B5EF4-FFF2-40B4-BE49-F238E27FC236}">
                  <a16:creationId xmlns:a16="http://schemas.microsoft.com/office/drawing/2014/main" id="{6769BC3F-3774-F446-92EC-9CBE5E41CA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Immagine 35">
              <a:extLst>
                <a:ext uri="{FF2B5EF4-FFF2-40B4-BE49-F238E27FC236}">
                  <a16:creationId xmlns:a16="http://schemas.microsoft.com/office/drawing/2014/main" id="{E629EA88-4563-1E4B-A730-F9160F8C0EC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Immagine 36">
              <a:extLst>
                <a:ext uri="{FF2B5EF4-FFF2-40B4-BE49-F238E27FC236}">
                  <a16:creationId xmlns:a16="http://schemas.microsoft.com/office/drawing/2014/main" id="{7F33158E-2C5F-9740-9A98-E2C613B3286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Immagine 37">
              <a:extLst>
                <a:ext uri="{FF2B5EF4-FFF2-40B4-BE49-F238E27FC236}">
                  <a16:creationId xmlns:a16="http://schemas.microsoft.com/office/drawing/2014/main" id="{B608D404-3F27-9145-9E2D-0DC3EE59082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9" name="object 24">
            <a:extLst>
              <a:ext uri="{FF2B5EF4-FFF2-40B4-BE49-F238E27FC236}">
                <a16:creationId xmlns:a16="http://schemas.microsoft.com/office/drawing/2014/main" id="{ED961273-CFD3-874B-AD6A-CE628EB59DCA}"/>
              </a:ext>
            </a:extLst>
          </p:cNvPr>
          <p:cNvSpPr txBox="1"/>
          <p:nvPr/>
        </p:nvSpPr>
        <p:spPr>
          <a:xfrm>
            <a:off x="9652118" y="1811230"/>
            <a:ext cx="1969877" cy="1226618"/>
          </a:xfrm>
          <a:prstGeom prst="rect">
            <a:avLst/>
          </a:prstGeom>
        </p:spPr>
        <p:txBody>
          <a:bodyPr vert="horz" wrap="square" lIns="0" tIns="13335" rIns="0" bIns="0" rtlCol="0">
            <a:spAutoFit/>
          </a:bodyPr>
          <a:lstStyle/>
          <a:p>
            <a:pPr marL="1905" marR="0" lvl="0" indent="0" algn="ctr" defTabSz="914400" rtl="0" eaLnBrk="1" fontAlgn="auto" latinLnBrk="0" hangingPunct="1">
              <a:lnSpc>
                <a:spcPct val="100000"/>
              </a:lnSpc>
              <a:spcBef>
                <a:spcPts val="105"/>
              </a:spcBef>
              <a:spcAft>
                <a:spcPts val="0"/>
              </a:spcAft>
              <a:buClrTx/>
              <a:buSzTx/>
              <a:buFontTx/>
              <a:buNone/>
              <a:tabLst/>
              <a:defRPr/>
            </a:pPr>
            <a:r>
              <a:rPr kumimoji="0" lang="it-IT" sz="1300" b="1" i="1" u="none" strike="noStrike" kern="1200" cap="none" spc="0" normalizeH="0" baseline="0" noProof="0" dirty="0">
                <a:ln>
                  <a:noFill/>
                </a:ln>
                <a:solidFill>
                  <a:srgbClr val="2F5597"/>
                </a:solidFill>
                <a:effectLst/>
                <a:uLnTx/>
                <a:uFillTx/>
                <a:latin typeface="Open Sans"/>
                <a:ea typeface="+mn-ea"/>
                <a:cs typeface="Open Sans"/>
              </a:rPr>
              <a:t>CANALE </a:t>
            </a:r>
          </a:p>
          <a:p>
            <a:pPr marL="1905" marR="0" lvl="0" indent="0" algn="ctr" defTabSz="914400" rtl="0" eaLnBrk="1" fontAlgn="auto" latinLnBrk="0" hangingPunct="1">
              <a:lnSpc>
                <a:spcPct val="100000"/>
              </a:lnSpc>
              <a:spcBef>
                <a:spcPts val="105"/>
              </a:spcBef>
              <a:spcAft>
                <a:spcPts val="0"/>
              </a:spcAft>
              <a:buClrTx/>
              <a:buSzTx/>
              <a:buFontTx/>
              <a:buNone/>
              <a:tabLst/>
              <a:defRPr/>
            </a:pPr>
            <a:r>
              <a:rPr kumimoji="0" lang="it-IT" sz="1300" b="1" i="1" u="none" strike="noStrike" kern="1200" cap="none" spc="0" normalizeH="0" baseline="0" noProof="0" dirty="0">
                <a:ln>
                  <a:noFill/>
                </a:ln>
                <a:solidFill>
                  <a:srgbClr val="2F5597"/>
                </a:solidFill>
                <a:effectLst/>
                <a:uLnTx/>
                <a:uFillTx/>
                <a:latin typeface="Open Sans"/>
                <a:ea typeface="+mn-ea"/>
                <a:cs typeface="Open Sans"/>
              </a:rPr>
              <a:t>YOUTUBE</a:t>
            </a:r>
            <a:endParaRPr kumimoji="0" sz="1300" b="0" i="0" u="none" strike="noStrike" kern="1200" cap="none" spc="0" normalizeH="0" baseline="0" noProof="0" dirty="0">
              <a:ln>
                <a:noFill/>
              </a:ln>
              <a:solidFill>
                <a:prstClr val="black"/>
              </a:solidFill>
              <a:effectLst/>
              <a:uLnTx/>
              <a:uFillTx/>
              <a:latin typeface="Open Sans"/>
              <a:ea typeface="+mn-ea"/>
              <a:cs typeface="Open Sans"/>
            </a:endParaRPr>
          </a:p>
          <a:p>
            <a:pPr marL="186055" marR="177165" lvl="0" indent="0" algn="ctr" defTabSz="914400" rtl="0" eaLnBrk="1" fontAlgn="auto" latinLnBrk="0" hangingPunct="1">
              <a:lnSpc>
                <a:spcPct val="100000"/>
              </a:lnSpc>
              <a:spcBef>
                <a:spcPts val="0"/>
              </a:spcBef>
              <a:spcAft>
                <a:spcPts val="0"/>
              </a:spcAft>
              <a:buClrTx/>
              <a:buSzTx/>
              <a:buFontTx/>
              <a:buNone/>
              <a:tabLst/>
              <a:defRPr/>
            </a:pPr>
            <a:r>
              <a:rPr kumimoji="0" lang="it-IT" sz="1300" b="1" i="1" u="none" strike="noStrike" kern="1200" cap="none" spc="-5" normalizeH="0" baseline="0" noProof="0" dirty="0">
                <a:ln>
                  <a:noFill/>
                </a:ln>
                <a:solidFill>
                  <a:srgbClr val="2F5597"/>
                </a:solidFill>
                <a:effectLst/>
                <a:uLnTx/>
                <a:uFillTx/>
                <a:latin typeface="Open Sans"/>
                <a:ea typeface="+mn-ea"/>
                <a:cs typeface="Open Sans"/>
              </a:rPr>
              <a:t>AIRC </a:t>
            </a:r>
            <a:r>
              <a:rPr kumimoji="0" lang="it-IT" sz="1300" b="1" i="1" u="none" strike="noStrike" kern="1200" cap="none" spc="-5" normalizeH="0" baseline="0" noProof="0" dirty="0" err="1">
                <a:ln>
                  <a:noFill/>
                </a:ln>
                <a:solidFill>
                  <a:srgbClr val="2F5597"/>
                </a:solidFill>
                <a:effectLst/>
                <a:uLnTx/>
                <a:uFillTx/>
                <a:latin typeface="Open Sans"/>
                <a:ea typeface="+mn-ea"/>
                <a:cs typeface="Open Sans"/>
              </a:rPr>
              <a:t>Education</a:t>
            </a:r>
            <a:endParaRPr kumimoji="0" lang="it-IT" sz="1300" b="1" i="1" u="none" strike="noStrike" kern="1200" cap="none" spc="-5" normalizeH="0" baseline="0" noProof="0" dirty="0">
              <a:ln>
                <a:noFill/>
              </a:ln>
              <a:solidFill>
                <a:srgbClr val="2F5597"/>
              </a:solidFill>
              <a:effectLst/>
              <a:uLnTx/>
              <a:uFillTx/>
              <a:latin typeface="Open Sans"/>
              <a:ea typeface="+mn-ea"/>
              <a:cs typeface="Open Sans"/>
            </a:endParaRPr>
          </a:p>
          <a:p>
            <a:pPr marL="186055" marR="177165" lvl="0" indent="0" algn="ctr" defTabSz="914400" rtl="0" eaLnBrk="1" fontAlgn="auto" latinLnBrk="0" hangingPunct="1">
              <a:lnSpc>
                <a:spcPct val="100000"/>
              </a:lnSpc>
              <a:spcBef>
                <a:spcPts val="0"/>
              </a:spcBef>
              <a:spcAft>
                <a:spcPts val="0"/>
              </a:spcAft>
              <a:buClrTx/>
              <a:buSzTx/>
              <a:buFontTx/>
              <a:buNone/>
              <a:tabLst/>
              <a:defRPr/>
            </a:pPr>
            <a:r>
              <a:rPr lang="it-IT" sz="1300" i="1" dirty="0">
                <a:solidFill>
                  <a:schemeClr val="accent1">
                    <a:lumMod val="75000"/>
                  </a:schemeClr>
                </a:solidFill>
                <a:latin typeface="Open Sans" panose="020B0606030504020204"/>
                <a:ea typeface="SimSun" pitchFamily="2" charset="-122"/>
              </a:rPr>
              <a:t>ricco di contenuti su </a:t>
            </a:r>
          </a:p>
          <a:p>
            <a:pPr marL="186055" marR="177165" lvl="0" indent="0" algn="ctr" defTabSz="914400" rtl="0" eaLnBrk="1" fontAlgn="auto" latinLnBrk="0" hangingPunct="1">
              <a:lnSpc>
                <a:spcPct val="100000"/>
              </a:lnSpc>
              <a:spcBef>
                <a:spcPts val="0"/>
              </a:spcBef>
              <a:spcAft>
                <a:spcPts val="0"/>
              </a:spcAft>
              <a:buClrTx/>
              <a:buSzTx/>
              <a:buFontTx/>
              <a:buNone/>
              <a:tabLst/>
              <a:defRPr/>
            </a:pPr>
            <a:r>
              <a:rPr lang="it-IT" sz="1300" i="1" dirty="0">
                <a:solidFill>
                  <a:schemeClr val="accent1">
                    <a:lumMod val="75000"/>
                  </a:schemeClr>
                </a:solidFill>
                <a:latin typeface="Open Sans" panose="020B0606030504020204"/>
                <a:ea typeface="SimSun" pitchFamily="2" charset="-122"/>
              </a:rPr>
              <a:t>ricerca, salute e prevenzione</a:t>
            </a:r>
          </a:p>
        </p:txBody>
      </p:sp>
      <p:pic>
        <p:nvPicPr>
          <p:cNvPr id="4" name="Google Shape;147;g1020d4e4f60_1_311">
            <a:extLst>
              <a:ext uri="{FF2B5EF4-FFF2-40B4-BE49-F238E27FC236}">
                <a16:creationId xmlns:a16="http://schemas.microsoft.com/office/drawing/2014/main" id="{E7A4A7A2-C221-EF0B-07F1-B8420C99F816}"/>
              </a:ext>
            </a:extLst>
          </p:cNvPr>
          <p:cNvPicPr preferRelativeResize="0"/>
          <p:nvPr/>
        </p:nvPicPr>
        <p:blipFill>
          <a:blip r:embed="rId10">
            <a:alphaModFix/>
          </a:blip>
          <a:stretch>
            <a:fillRect/>
          </a:stretch>
        </p:blipFill>
        <p:spPr>
          <a:xfrm>
            <a:off x="1513113" y="5922615"/>
            <a:ext cx="1135025" cy="561569"/>
          </a:xfrm>
          <a:prstGeom prst="rect">
            <a:avLst/>
          </a:prstGeom>
          <a:noFill/>
          <a:ln>
            <a:noFill/>
          </a:ln>
        </p:spPr>
      </p:pic>
    </p:spTree>
    <p:extLst>
      <p:ext uri="{BB962C8B-B14F-4D97-AF65-F5344CB8AC3E}">
        <p14:creationId xmlns:p14="http://schemas.microsoft.com/office/powerpoint/2010/main" val="2872572657"/>
      </p:ext>
    </p:extLst>
  </p:cSld>
  <p:clrMapOvr>
    <a:masterClrMapping/>
  </p:clrMapOvr>
  <mc:AlternateContent xmlns:mc="http://schemas.openxmlformats.org/markup-compatibility/2006" xmlns:p14="http://schemas.microsoft.com/office/powerpoint/2010/main">
    <mc:Choice Requires="p14">
      <p:transition spd="slow" p14:dur="2000" advTm="3054"/>
    </mc:Choice>
    <mc:Fallback xmlns="">
      <p:transition spd="slow" advTm="305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pSp>
        <p:nvGrpSpPr>
          <p:cNvPr id="8" name="Gruppo 7">
            <a:extLst>
              <a:ext uri="{FF2B5EF4-FFF2-40B4-BE49-F238E27FC236}">
                <a16:creationId xmlns:a16="http://schemas.microsoft.com/office/drawing/2014/main" id="{EB5DC5C8-001F-1DB1-D769-4CC5EE9BC33E}"/>
              </a:ext>
            </a:extLst>
          </p:cNvPr>
          <p:cNvGrpSpPr/>
          <p:nvPr/>
        </p:nvGrpSpPr>
        <p:grpSpPr>
          <a:xfrm>
            <a:off x="9760857" y="90350"/>
            <a:ext cx="2329543" cy="1364628"/>
            <a:chOff x="9862457" y="138045"/>
            <a:chExt cx="2329543" cy="1364628"/>
          </a:xfrm>
        </p:grpSpPr>
        <p:pic>
          <p:nvPicPr>
            <p:cNvPr id="9" name="Google Shape;168;g1020d4e4f60_1_302">
              <a:extLst>
                <a:ext uri="{FF2B5EF4-FFF2-40B4-BE49-F238E27FC236}">
                  <a16:creationId xmlns:a16="http://schemas.microsoft.com/office/drawing/2014/main" id="{20AE16F3-C99F-F4F1-C656-8C8D552436FD}"/>
                </a:ext>
              </a:extLst>
            </p:cNvPr>
            <p:cNvPicPr preferRelativeResize="0"/>
            <p:nvPr/>
          </p:nvPicPr>
          <p:blipFill>
            <a:blip r:embed="rId3">
              <a:alphaModFix/>
            </a:blip>
            <a:stretch>
              <a:fillRect/>
            </a:stretch>
          </p:blipFill>
          <p:spPr>
            <a:xfrm>
              <a:off x="11220896" y="638673"/>
              <a:ext cx="792000" cy="864000"/>
            </a:xfrm>
            <a:prstGeom prst="rect">
              <a:avLst/>
            </a:prstGeom>
            <a:noFill/>
            <a:ln>
              <a:noFill/>
            </a:ln>
          </p:spPr>
        </p:pic>
        <p:sp>
          <p:nvSpPr>
            <p:cNvPr id="10" name="Segnaposto testo 2">
              <a:extLst>
                <a:ext uri="{FF2B5EF4-FFF2-40B4-BE49-F238E27FC236}">
                  <a16:creationId xmlns:a16="http://schemas.microsoft.com/office/drawing/2014/main" id="{CC6F9D46-F6CB-469C-1562-08DB4F889707}"/>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16" name="Titolo 1">
            <a:extLst>
              <a:ext uri="{FF2B5EF4-FFF2-40B4-BE49-F238E27FC236}">
                <a16:creationId xmlns:a16="http://schemas.microsoft.com/office/drawing/2014/main" id="{7E2886EA-4E7D-A495-5E93-FD82BED71E11}"/>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dirty="0">
              <a:latin typeface="Open Sans" panose="020B0606030504020204"/>
            </a:endParaRPr>
          </a:p>
        </p:txBody>
      </p:sp>
      <p:sp>
        <p:nvSpPr>
          <p:cNvPr id="25" name="Rettangolo con angoli arrotondati 24">
            <a:extLst>
              <a:ext uri="{FF2B5EF4-FFF2-40B4-BE49-F238E27FC236}">
                <a16:creationId xmlns:a16="http://schemas.microsoft.com/office/drawing/2014/main" id="{7BD674B3-6F84-A853-3C38-1AC96B1F836A}"/>
              </a:ext>
            </a:extLst>
          </p:cNvPr>
          <p:cNvSpPr/>
          <p:nvPr/>
        </p:nvSpPr>
        <p:spPr>
          <a:xfrm flipH="1">
            <a:off x="469900" y="1336204"/>
            <a:ext cx="3384000" cy="648000"/>
          </a:xfrm>
          <a:prstGeom prst="roundRect">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rgbClr val="376092"/>
                </a:solidFill>
                <a:effectLst/>
                <a:latin typeface="Open Sans" panose="020B0606030504020204"/>
                <a:ea typeface="SimSun" panose="02010600030101010101" pitchFamily="2" charset="-122"/>
                <a:cs typeface="Open Sans" panose="020B0606030504020204" pitchFamily="34" charset="0"/>
              </a:rPr>
              <a:t>COMPETENZE RELAZIONALI</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372" name="Gruppo 371">
            <a:extLst>
              <a:ext uri="{FF2B5EF4-FFF2-40B4-BE49-F238E27FC236}">
                <a16:creationId xmlns:a16="http://schemas.microsoft.com/office/drawing/2014/main" id="{6A61794E-E971-BD47-CB07-C715923514D1}"/>
              </a:ext>
            </a:extLst>
          </p:cNvPr>
          <p:cNvGrpSpPr/>
          <p:nvPr/>
        </p:nvGrpSpPr>
        <p:grpSpPr>
          <a:xfrm>
            <a:off x="1503012" y="3181244"/>
            <a:ext cx="10152000" cy="1082126"/>
            <a:chOff x="1772253" y="3383836"/>
            <a:chExt cx="10152000" cy="1082126"/>
          </a:xfrm>
        </p:grpSpPr>
        <p:sp>
          <p:nvSpPr>
            <p:cNvPr id="373" name="Rettangolo con un angolo in alto arrotondato e l'altro ritagliato 372">
              <a:extLst>
                <a:ext uri="{FF2B5EF4-FFF2-40B4-BE49-F238E27FC236}">
                  <a16:creationId xmlns:a16="http://schemas.microsoft.com/office/drawing/2014/main" id="{BE7097DD-E0E8-60DA-2A2E-5B8212F4BBB2}"/>
                </a:ext>
              </a:extLst>
            </p:cNvPr>
            <p:cNvSpPr/>
            <p:nvPr/>
          </p:nvSpPr>
          <p:spPr>
            <a:xfrm>
              <a:off x="1772253" y="3385962"/>
              <a:ext cx="10152000" cy="1080000"/>
            </a:xfrm>
            <a:prstGeom prst="snipRoundRect">
              <a:avLst/>
            </a:prstGeom>
            <a:solidFill>
              <a:srgbClr val="66FF66">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374" name="Gruppo 373">
              <a:extLst>
                <a:ext uri="{FF2B5EF4-FFF2-40B4-BE49-F238E27FC236}">
                  <a16:creationId xmlns:a16="http://schemas.microsoft.com/office/drawing/2014/main" id="{0F2960D1-6404-B721-DA79-C11A6152B470}"/>
                </a:ext>
              </a:extLst>
            </p:cNvPr>
            <p:cNvGrpSpPr/>
            <p:nvPr/>
          </p:nvGrpSpPr>
          <p:grpSpPr>
            <a:xfrm>
              <a:off x="1776274" y="3383836"/>
              <a:ext cx="9881209" cy="1077218"/>
              <a:chOff x="1827184" y="3370713"/>
              <a:chExt cx="9881209" cy="1077218"/>
            </a:xfrm>
          </p:grpSpPr>
          <p:grpSp>
            <p:nvGrpSpPr>
              <p:cNvPr id="375" name="Gruppo 374">
                <a:extLst>
                  <a:ext uri="{FF2B5EF4-FFF2-40B4-BE49-F238E27FC236}">
                    <a16:creationId xmlns:a16="http://schemas.microsoft.com/office/drawing/2014/main" id="{FF48DED9-8C3E-C920-66C9-42E98D58ECDB}"/>
                  </a:ext>
                </a:extLst>
              </p:cNvPr>
              <p:cNvGrpSpPr/>
              <p:nvPr/>
            </p:nvGrpSpPr>
            <p:grpSpPr>
              <a:xfrm>
                <a:off x="1827184" y="3578831"/>
                <a:ext cx="1817823" cy="698400"/>
                <a:chOff x="1297122" y="2619532"/>
                <a:chExt cx="2195590" cy="869625"/>
              </a:xfrm>
            </p:grpSpPr>
            <p:sp>
              <p:nvSpPr>
                <p:cNvPr id="377" name="Rettangolo con angoli arrotondati 376">
                  <a:extLst>
                    <a:ext uri="{FF2B5EF4-FFF2-40B4-BE49-F238E27FC236}">
                      <a16:creationId xmlns:a16="http://schemas.microsoft.com/office/drawing/2014/main" id="{D14ABBBE-438A-00CD-52F2-3A8D0DCCDACB}"/>
                    </a:ext>
                  </a:extLst>
                </p:cNvPr>
                <p:cNvSpPr/>
                <p:nvPr/>
              </p:nvSpPr>
              <p:spPr>
                <a:xfrm>
                  <a:off x="1297122" y="2619532"/>
                  <a:ext cx="2174063" cy="869625"/>
                </a:xfrm>
                <a:prstGeom prst="roundRect">
                  <a:avLst/>
                </a:prstGeom>
                <a:solidFill>
                  <a:srgbClr val="66FF66"/>
                </a:solidFill>
              </p:spPr>
              <p:style>
                <a:lnRef idx="2">
                  <a:schemeClr val="lt1">
                    <a:hueOff val="0"/>
                    <a:satOff val="0"/>
                    <a:lumOff val="0"/>
                    <a:alphaOff val="0"/>
                  </a:schemeClr>
                </a:lnRef>
                <a:fillRef idx="1">
                  <a:scrgbClr r="0" g="0" b="0"/>
                </a:fillRef>
                <a:effectRef idx="0">
                  <a:schemeClr val="accent4">
                    <a:hueOff val="7840713"/>
                    <a:satOff val="-32622"/>
                    <a:lumOff val="7686"/>
                    <a:alphaOff val="0"/>
                  </a:schemeClr>
                </a:effectRef>
                <a:fontRef idx="minor">
                  <a:schemeClr val="lt1"/>
                </a:fontRef>
              </p:style>
              <p:txBody>
                <a:bodyPr/>
                <a:lstStyle/>
                <a:p>
                  <a:endParaRPr lang="it-IT"/>
                </a:p>
              </p:txBody>
            </p:sp>
            <p:sp>
              <p:nvSpPr>
                <p:cNvPr id="378" name="CasellaDiTesto 377">
                  <a:extLst>
                    <a:ext uri="{FF2B5EF4-FFF2-40B4-BE49-F238E27FC236}">
                      <a16:creationId xmlns:a16="http://schemas.microsoft.com/office/drawing/2014/main" id="{3845B568-BED2-880A-2608-1406DF70A2AC}"/>
                    </a:ext>
                  </a:extLst>
                </p:cNvPr>
                <p:cNvSpPr txBox="1"/>
                <p:nvPr/>
              </p:nvSpPr>
              <p:spPr>
                <a:xfrm>
                  <a:off x="1339574" y="2661983"/>
                  <a:ext cx="2153138"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COMUNICAZIONE EFFICACE</a:t>
                  </a:r>
                </a:p>
              </p:txBody>
            </p:sp>
          </p:grpSp>
          <p:sp>
            <p:nvSpPr>
              <p:cNvPr id="376" name="CasellaDiTesto 14">
                <a:extLst>
                  <a:ext uri="{FF2B5EF4-FFF2-40B4-BE49-F238E27FC236}">
                    <a16:creationId xmlns:a16="http://schemas.microsoft.com/office/drawing/2014/main" id="{57FAC257-D556-E3D7-770B-4214147423E7}"/>
                  </a:ext>
                </a:extLst>
              </p:cNvPr>
              <p:cNvSpPr txBox="1">
                <a:spLocks noChangeArrowheads="1"/>
              </p:cNvSpPr>
              <p:nvPr/>
            </p:nvSpPr>
            <p:spPr bwMode="auto">
              <a:xfrm>
                <a:off x="3856844" y="3370713"/>
                <a:ext cx="78515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saper ascoltare e sapersi esprimere, sia sul piano verbale che non verbale, in modo chiaro e coerente con i propri stati d’animo, con modalità appropriate rispetto alla cultura e alle situazioni; saper esprimere opinioni e desideri, bisogni e paure, e saper chiedere consiglio e aiuto in caso di necessità.</a:t>
                </a:r>
              </a:p>
            </p:txBody>
          </p:sp>
        </p:grpSp>
      </p:grpSp>
      <p:grpSp>
        <p:nvGrpSpPr>
          <p:cNvPr id="392" name="Gruppo 391">
            <a:extLst>
              <a:ext uri="{FF2B5EF4-FFF2-40B4-BE49-F238E27FC236}">
                <a16:creationId xmlns:a16="http://schemas.microsoft.com/office/drawing/2014/main" id="{9A2BCD6E-5291-2F01-2BD4-52649B1E324B}"/>
              </a:ext>
            </a:extLst>
          </p:cNvPr>
          <p:cNvGrpSpPr/>
          <p:nvPr/>
        </p:nvGrpSpPr>
        <p:grpSpPr>
          <a:xfrm>
            <a:off x="4023359" y="952513"/>
            <a:ext cx="8065206" cy="2177311"/>
            <a:chOff x="4183724" y="884919"/>
            <a:chExt cx="8065206" cy="2177311"/>
          </a:xfrm>
        </p:grpSpPr>
        <p:sp>
          <p:nvSpPr>
            <p:cNvPr id="368" name="Callout: linea piegata 367">
              <a:extLst>
                <a:ext uri="{FF2B5EF4-FFF2-40B4-BE49-F238E27FC236}">
                  <a16:creationId xmlns:a16="http://schemas.microsoft.com/office/drawing/2014/main" id="{C2DC0227-C7AB-D2B5-4105-899278A17AB5}"/>
                </a:ext>
              </a:extLst>
            </p:cNvPr>
            <p:cNvSpPr/>
            <p:nvPr/>
          </p:nvSpPr>
          <p:spPr>
            <a:xfrm>
              <a:off x="4183724" y="884919"/>
              <a:ext cx="8065205" cy="2169825"/>
            </a:xfrm>
            <a:prstGeom prst="borderCallout2">
              <a:avLst>
                <a:gd name="adj1" fmla="val 63419"/>
                <a:gd name="adj2" fmla="val -506"/>
                <a:gd name="adj3" fmla="val 63488"/>
                <a:gd name="adj4" fmla="val -12015"/>
                <a:gd name="adj5" fmla="val 106574"/>
                <a:gd name="adj6" fmla="val -18971"/>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0" name="CasellaDiTesto 14">
              <a:extLst>
                <a:ext uri="{FF2B5EF4-FFF2-40B4-BE49-F238E27FC236}">
                  <a16:creationId xmlns:a16="http://schemas.microsoft.com/office/drawing/2014/main" id="{230C83CA-015C-D487-EF7E-506122CEF557}"/>
                </a:ext>
              </a:extLst>
            </p:cNvPr>
            <p:cNvSpPr txBox="1">
              <a:spLocks noChangeArrowheads="1"/>
            </p:cNvSpPr>
            <p:nvPr/>
          </p:nvSpPr>
          <p:spPr bwMode="auto">
            <a:xfrm flipH="1">
              <a:off x="4191252" y="892405"/>
              <a:ext cx="8057678" cy="2169825"/>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5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Saper comunicare in modo efficace è indispensabile per «farsi capire» dall’altro e quindi per creare e mantenere delle relazioni positive. </a:t>
              </a:r>
            </a:p>
            <a:p>
              <a:pPr>
                <a:buSzPts val="1000"/>
                <a:tabLst>
                  <a:tab pos="457200" algn="l"/>
                </a:tabLst>
              </a:pPr>
              <a:r>
                <a:rPr lang="it-IT" sz="15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Saper ascoltare consente all’altro di sentirsi compreso e migliora la qualità delle relazioni. </a:t>
              </a:r>
            </a:p>
            <a:p>
              <a:pPr>
                <a:buSzPts val="1000"/>
                <a:tabLst>
                  <a:tab pos="457200" algn="l"/>
                </a:tabLst>
              </a:pPr>
              <a:r>
                <a:rPr lang="it-IT" sz="15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Riuscire </a:t>
              </a:r>
              <a:r>
                <a:rPr lang="it-IT" sz="1500" dirty="0">
                  <a:solidFill>
                    <a:srgbClr val="376092"/>
                  </a:solidFill>
                  <a:latin typeface="Open Sans" panose="020B0606030504020204" pitchFamily="34" charset="0"/>
                  <a:ea typeface="Open Sans" panose="020B0606030504020204" pitchFamily="34" charset="0"/>
                  <a:cs typeface="Open Sans" panose="020B0606030504020204" pitchFamily="34" charset="0"/>
                </a:rPr>
                <a:t>a esprimersi in modo coerente con le proprie emozioni ed essere assertivi consente di </a:t>
              </a:r>
              <a:r>
                <a:rPr lang="it-IT" sz="15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stabilire relazioni soddisfacenti, in cui </a:t>
              </a:r>
              <a:r>
                <a:rPr lang="it-IT" sz="1500" dirty="0">
                  <a:solidFill>
                    <a:srgbClr val="376092"/>
                  </a:solidFill>
                  <a:latin typeface="Open Sans" panose="020B0606030504020204" pitchFamily="34" charset="0"/>
                  <a:ea typeface="Open Sans" panose="020B0606030504020204" pitchFamily="34" charset="0"/>
                  <a:cs typeface="Open Sans" panose="020B0606030504020204" pitchFamily="34" charset="0"/>
                </a:rPr>
                <a:t>ognuno può veder soddisfatti i propri </a:t>
              </a:r>
              <a:r>
                <a:rPr lang="it-IT" sz="15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bisogni. </a:t>
              </a:r>
            </a:p>
            <a:p>
              <a:pPr>
                <a:buSzPts val="1000"/>
                <a:tabLst>
                  <a:tab pos="457200" algn="l"/>
                </a:tabLst>
              </a:pPr>
              <a:r>
                <a:rPr lang="it-IT" sz="15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Inoltre, riuscire a individuare le incongruenze o le dissonanze nella comunicazione con l’altro, permette di cogliere i segnali di una comunicazione non adeguata e/o di una relazione che possono essere migliorate o interrotte. </a:t>
              </a:r>
            </a:p>
          </p:txBody>
        </p:sp>
      </p:grpSp>
      <p:grpSp>
        <p:nvGrpSpPr>
          <p:cNvPr id="379" name="Gruppo 378">
            <a:extLst>
              <a:ext uri="{FF2B5EF4-FFF2-40B4-BE49-F238E27FC236}">
                <a16:creationId xmlns:a16="http://schemas.microsoft.com/office/drawing/2014/main" id="{24E35180-E012-DD15-8B7F-5D097A3A4099}"/>
              </a:ext>
            </a:extLst>
          </p:cNvPr>
          <p:cNvGrpSpPr/>
          <p:nvPr/>
        </p:nvGrpSpPr>
        <p:grpSpPr>
          <a:xfrm>
            <a:off x="1497153" y="4337833"/>
            <a:ext cx="10155792" cy="1091764"/>
            <a:chOff x="1776275" y="4796428"/>
            <a:chExt cx="10155792" cy="1091764"/>
          </a:xfrm>
        </p:grpSpPr>
        <p:sp>
          <p:nvSpPr>
            <p:cNvPr id="380" name="Rettangolo con un angolo in alto arrotondato e l'altro ritagliato 379">
              <a:extLst>
                <a:ext uri="{FF2B5EF4-FFF2-40B4-BE49-F238E27FC236}">
                  <a16:creationId xmlns:a16="http://schemas.microsoft.com/office/drawing/2014/main" id="{32491234-F69E-B9F7-F314-CCF8E5D7A5DA}"/>
                </a:ext>
              </a:extLst>
            </p:cNvPr>
            <p:cNvSpPr/>
            <p:nvPr/>
          </p:nvSpPr>
          <p:spPr>
            <a:xfrm>
              <a:off x="1780067" y="4796428"/>
              <a:ext cx="10152000" cy="1080000"/>
            </a:xfrm>
            <a:prstGeom prst="snipRoundRect">
              <a:avLst/>
            </a:prstGeom>
            <a:solidFill>
              <a:srgbClr val="35E564">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381" name="Gruppo 380">
              <a:extLst>
                <a:ext uri="{FF2B5EF4-FFF2-40B4-BE49-F238E27FC236}">
                  <a16:creationId xmlns:a16="http://schemas.microsoft.com/office/drawing/2014/main" id="{DA1C5B51-570C-CEA7-DE2D-05C87347567F}"/>
                </a:ext>
              </a:extLst>
            </p:cNvPr>
            <p:cNvGrpSpPr/>
            <p:nvPr/>
          </p:nvGrpSpPr>
          <p:grpSpPr>
            <a:xfrm>
              <a:off x="1776275" y="4810974"/>
              <a:ext cx="10094837" cy="1077218"/>
              <a:chOff x="1804685" y="4810974"/>
              <a:chExt cx="10094837" cy="1077218"/>
            </a:xfrm>
          </p:grpSpPr>
          <p:grpSp>
            <p:nvGrpSpPr>
              <p:cNvPr id="382" name="Gruppo 381">
                <a:extLst>
                  <a:ext uri="{FF2B5EF4-FFF2-40B4-BE49-F238E27FC236}">
                    <a16:creationId xmlns:a16="http://schemas.microsoft.com/office/drawing/2014/main" id="{5965BEE3-65FB-0075-4885-BA222DEF7BD2}"/>
                  </a:ext>
                </a:extLst>
              </p:cNvPr>
              <p:cNvGrpSpPr/>
              <p:nvPr/>
            </p:nvGrpSpPr>
            <p:grpSpPr>
              <a:xfrm>
                <a:off x="1804685" y="4993676"/>
                <a:ext cx="1800000" cy="698400"/>
                <a:chOff x="1265999" y="1317958"/>
                <a:chExt cx="2174063" cy="869625"/>
              </a:xfrm>
            </p:grpSpPr>
            <p:sp>
              <p:nvSpPr>
                <p:cNvPr id="384" name="Rettangolo con angoli arrotondati 383">
                  <a:extLst>
                    <a:ext uri="{FF2B5EF4-FFF2-40B4-BE49-F238E27FC236}">
                      <a16:creationId xmlns:a16="http://schemas.microsoft.com/office/drawing/2014/main" id="{76FE877C-29E1-762B-6C79-D5FF82F56469}"/>
                    </a:ext>
                  </a:extLst>
                </p:cNvPr>
                <p:cNvSpPr/>
                <p:nvPr/>
              </p:nvSpPr>
              <p:spPr>
                <a:xfrm>
                  <a:off x="1265999" y="1317958"/>
                  <a:ext cx="2174063" cy="869625"/>
                </a:xfrm>
                <a:prstGeom prst="roundRect">
                  <a:avLst/>
                </a:prstGeom>
                <a:solidFill>
                  <a:srgbClr val="35E564"/>
                </a:solidFill>
              </p:spPr>
              <p:style>
                <a:lnRef idx="2">
                  <a:schemeClr val="lt1">
                    <a:hueOff val="0"/>
                    <a:satOff val="0"/>
                    <a:lumOff val="0"/>
                    <a:alphaOff val="0"/>
                  </a:schemeClr>
                </a:lnRef>
                <a:fillRef idx="1">
                  <a:scrgbClr r="0" g="0" b="0"/>
                </a:fillRef>
                <a:effectRef idx="0">
                  <a:schemeClr val="accent4">
                    <a:hueOff val="9800891"/>
                    <a:satOff val="-40777"/>
                    <a:lumOff val="9608"/>
                    <a:alphaOff val="0"/>
                  </a:schemeClr>
                </a:effectRef>
                <a:fontRef idx="minor">
                  <a:schemeClr val="lt1"/>
                </a:fontRef>
              </p:style>
              <p:txBody>
                <a:bodyPr/>
                <a:lstStyle/>
                <a:p>
                  <a:endParaRPr lang="it-IT"/>
                </a:p>
              </p:txBody>
            </p:sp>
            <p:sp>
              <p:nvSpPr>
                <p:cNvPr id="385" name="CasellaDiTesto 384">
                  <a:extLst>
                    <a:ext uri="{FF2B5EF4-FFF2-40B4-BE49-F238E27FC236}">
                      <a16:creationId xmlns:a16="http://schemas.microsoft.com/office/drawing/2014/main" id="{45687A98-C145-7A32-7ECB-085250D97B38}"/>
                    </a:ext>
                  </a:extLst>
                </p:cNvPr>
                <p:cNvSpPr txBox="1"/>
                <p:nvPr/>
              </p:nvSpPr>
              <p:spPr>
                <a:xfrm>
                  <a:off x="1308450" y="1373965"/>
                  <a:ext cx="2110946"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RELAZIONI EFFICACI</a:t>
                  </a:r>
                </a:p>
              </p:txBody>
            </p:sp>
          </p:grpSp>
          <p:sp>
            <p:nvSpPr>
              <p:cNvPr id="383" name="CasellaDiTesto 382">
                <a:extLst>
                  <a:ext uri="{FF2B5EF4-FFF2-40B4-BE49-F238E27FC236}">
                    <a16:creationId xmlns:a16="http://schemas.microsoft.com/office/drawing/2014/main" id="{4E9B9FBF-495E-3E43-63AA-BBBF475159C6}"/>
                  </a:ext>
                </a:extLst>
              </p:cNvPr>
              <p:cNvSpPr txBox="1">
                <a:spLocks noChangeArrowheads="1"/>
              </p:cNvSpPr>
              <p:nvPr/>
            </p:nvSpPr>
            <p:spPr bwMode="auto">
              <a:xfrm>
                <a:off x="3844225" y="4810974"/>
                <a:ext cx="805529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riuscire ad affermare se stessi nel proprio ruolo, sostenendo le proprie opinioni nel rispetto degli altri, delle loro idee e dei loro bisogni, senza prevaricazioni o sottomissioni. Significa saper creare e mantenere relazioni positive, gratificanti e soddisfacenti, coltivare relazioni durature e saper interrompere relazioni dannose.</a:t>
                </a:r>
              </a:p>
            </p:txBody>
          </p:sp>
        </p:grpSp>
      </p:grpSp>
      <p:grpSp>
        <p:nvGrpSpPr>
          <p:cNvPr id="393" name="Gruppo 392">
            <a:extLst>
              <a:ext uri="{FF2B5EF4-FFF2-40B4-BE49-F238E27FC236}">
                <a16:creationId xmlns:a16="http://schemas.microsoft.com/office/drawing/2014/main" id="{8084C0F4-5B62-1571-FEEB-4D071B734D56}"/>
              </a:ext>
            </a:extLst>
          </p:cNvPr>
          <p:cNvGrpSpPr/>
          <p:nvPr/>
        </p:nvGrpSpPr>
        <p:grpSpPr>
          <a:xfrm>
            <a:off x="3536693" y="5637140"/>
            <a:ext cx="8521135" cy="1032011"/>
            <a:chOff x="2848303" y="5369247"/>
            <a:chExt cx="8521135" cy="1032011"/>
          </a:xfrm>
        </p:grpSpPr>
        <p:sp>
          <p:nvSpPr>
            <p:cNvPr id="388" name="Callout: linea piegata 387">
              <a:extLst>
                <a:ext uri="{FF2B5EF4-FFF2-40B4-BE49-F238E27FC236}">
                  <a16:creationId xmlns:a16="http://schemas.microsoft.com/office/drawing/2014/main" id="{39CD4028-7F63-2AA3-7A94-FD0EBA6B1550}"/>
                </a:ext>
              </a:extLst>
            </p:cNvPr>
            <p:cNvSpPr/>
            <p:nvPr/>
          </p:nvSpPr>
          <p:spPr>
            <a:xfrm>
              <a:off x="2848303" y="5369247"/>
              <a:ext cx="8521135" cy="1026732"/>
            </a:xfrm>
            <a:prstGeom prst="borderCallout2">
              <a:avLst>
                <a:gd name="adj1" fmla="val 39618"/>
                <a:gd name="adj2" fmla="val -326"/>
                <a:gd name="adj3" fmla="val 34572"/>
                <a:gd name="adj4" fmla="val -6286"/>
                <a:gd name="adj5" fmla="val -27388"/>
                <a:gd name="adj6" fmla="val -10548"/>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 name="CasellaDiTesto 14">
              <a:extLst>
                <a:ext uri="{FF2B5EF4-FFF2-40B4-BE49-F238E27FC236}">
                  <a16:creationId xmlns:a16="http://schemas.microsoft.com/office/drawing/2014/main" id="{3CCF5425-04D3-399C-B9B9-5FB8D17DA5E1}"/>
                </a:ext>
              </a:extLst>
            </p:cNvPr>
            <p:cNvSpPr txBox="1">
              <a:spLocks noChangeArrowheads="1"/>
            </p:cNvSpPr>
            <p:nvPr/>
          </p:nvSpPr>
          <p:spPr bwMode="auto">
            <a:xfrm flipH="1">
              <a:off x="2848303" y="5385595"/>
              <a:ext cx="8521135" cy="1015663"/>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5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 instaurare relazioni positive, </a:t>
              </a:r>
              <a:r>
                <a:rPr lang="it-IT" sz="1500" dirty="0">
                  <a:solidFill>
                    <a:srgbClr val="376092"/>
                  </a:solidFill>
                  <a:latin typeface="Open Sans" panose="020B0606030504020204" pitchFamily="34" charset="0"/>
                  <a:ea typeface="Open Sans" panose="020B0606030504020204" pitchFamily="34" charset="0"/>
                  <a:cs typeface="Open Sans" panose="020B0606030504020204" pitchFamily="34" charset="0"/>
                </a:rPr>
                <a:t>gratificanti e soddisfacenti </a:t>
              </a:r>
              <a:r>
                <a:rPr lang="it-IT" sz="15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è necessario riuscire a comunicare in modo assertivo ciò che si prova, i propri bisogni e desideri, dissensi e contrarietà. </a:t>
              </a:r>
            </a:p>
            <a:p>
              <a:pPr>
                <a:buSzPts val="1000"/>
                <a:tabLst>
                  <a:tab pos="457200" algn="l"/>
                </a:tabLst>
              </a:pPr>
              <a:r>
                <a:rPr lang="it-IT" sz="15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Relazioni positive basate sulla reciprocità, sostengono comunicazioni assertive ed efficaci, rendendo lo scambio più proficuo e funzionale agli obiettivi.</a:t>
              </a:r>
            </a:p>
          </p:txBody>
        </p:sp>
      </p:grpSp>
    </p:spTree>
    <p:extLst>
      <p:ext uri="{BB962C8B-B14F-4D97-AF65-F5344CB8AC3E}">
        <p14:creationId xmlns:p14="http://schemas.microsoft.com/office/powerpoint/2010/main" val="360072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wipe(left)">
                                      <p:cBhvr>
                                        <p:cTn id="7" dur="500"/>
                                        <p:tgtEl>
                                          <p:spTgt spid="372"/>
                                        </p:tgtEl>
                                      </p:cBhvr>
                                    </p:animEffect>
                                  </p:childTnLst>
                                </p:cTn>
                              </p:par>
                              <p:par>
                                <p:cTn id="8" presetID="22" presetClass="entr" presetSubtype="8" fill="hold" nodeType="withEffect">
                                  <p:stCondLst>
                                    <p:cond delay="0"/>
                                  </p:stCondLst>
                                  <p:childTnLst>
                                    <p:set>
                                      <p:cBhvr>
                                        <p:cTn id="9" dur="1" fill="hold">
                                          <p:stCondLst>
                                            <p:cond delay="0"/>
                                          </p:stCondLst>
                                        </p:cTn>
                                        <p:tgtEl>
                                          <p:spTgt spid="379"/>
                                        </p:tgtEl>
                                        <p:attrNameLst>
                                          <p:attrName>style.visibility</p:attrName>
                                        </p:attrNameLst>
                                      </p:cBhvr>
                                      <p:to>
                                        <p:strVal val="visible"/>
                                      </p:to>
                                    </p:set>
                                    <p:animEffect transition="in" filter="wipe(left)">
                                      <p:cBhvr>
                                        <p:cTn id="10" dur="500"/>
                                        <p:tgtEl>
                                          <p:spTgt spid="3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2"/>
                                        </p:tgtEl>
                                        <p:attrNameLst>
                                          <p:attrName>style.visibility</p:attrName>
                                        </p:attrNameLst>
                                      </p:cBhvr>
                                      <p:to>
                                        <p:strVal val="visible"/>
                                      </p:to>
                                    </p:set>
                                    <p:animEffect transition="in" filter="fade">
                                      <p:cBhvr>
                                        <p:cTn id="15" dur="500"/>
                                        <p:tgtEl>
                                          <p:spTgt spid="39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3"/>
                                        </p:tgtEl>
                                        <p:attrNameLst>
                                          <p:attrName>style.visibility</p:attrName>
                                        </p:attrNameLst>
                                      </p:cBhvr>
                                      <p:to>
                                        <p:strVal val="visible"/>
                                      </p:to>
                                    </p:set>
                                    <p:animEffect transition="in" filter="fade">
                                      <p:cBhvr>
                                        <p:cTn id="20"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grpSp>
        <p:nvGrpSpPr>
          <p:cNvPr id="17" name="Gruppo 16">
            <a:extLst>
              <a:ext uri="{FF2B5EF4-FFF2-40B4-BE49-F238E27FC236}">
                <a16:creationId xmlns:a16="http://schemas.microsoft.com/office/drawing/2014/main" id="{47F3D2BF-7C60-39D5-7C5A-BD24B88B3B30}"/>
              </a:ext>
            </a:extLst>
          </p:cNvPr>
          <p:cNvGrpSpPr/>
          <p:nvPr/>
        </p:nvGrpSpPr>
        <p:grpSpPr>
          <a:xfrm>
            <a:off x="1735146" y="2423648"/>
            <a:ext cx="1817823" cy="698400"/>
            <a:chOff x="1297122" y="2605977"/>
            <a:chExt cx="2195590" cy="869625"/>
          </a:xfrm>
        </p:grpSpPr>
        <p:sp>
          <p:nvSpPr>
            <p:cNvPr id="21" name="Rettangolo con angoli arrotondati 20">
              <a:extLst>
                <a:ext uri="{FF2B5EF4-FFF2-40B4-BE49-F238E27FC236}">
                  <a16:creationId xmlns:a16="http://schemas.microsoft.com/office/drawing/2014/main" id="{CADB2D62-3900-6F5E-1764-45AC96AE233C}"/>
                </a:ext>
              </a:extLst>
            </p:cNvPr>
            <p:cNvSpPr/>
            <p:nvPr/>
          </p:nvSpPr>
          <p:spPr>
            <a:xfrm>
              <a:off x="1297122" y="2605977"/>
              <a:ext cx="2174063" cy="869625"/>
            </a:xfrm>
            <a:prstGeom prst="roundRect">
              <a:avLst/>
            </a:prstGeom>
            <a:solidFill>
              <a:srgbClr val="66FF66"/>
            </a:solidFill>
          </p:spPr>
          <p:style>
            <a:lnRef idx="2">
              <a:schemeClr val="lt1">
                <a:hueOff val="0"/>
                <a:satOff val="0"/>
                <a:lumOff val="0"/>
                <a:alphaOff val="0"/>
              </a:schemeClr>
            </a:lnRef>
            <a:fillRef idx="1">
              <a:scrgbClr r="0" g="0" b="0"/>
            </a:fillRef>
            <a:effectRef idx="0">
              <a:schemeClr val="accent4">
                <a:hueOff val="7840713"/>
                <a:satOff val="-32622"/>
                <a:lumOff val="7686"/>
                <a:alphaOff val="0"/>
              </a:schemeClr>
            </a:effectRef>
            <a:fontRef idx="minor">
              <a:schemeClr val="lt1"/>
            </a:fontRef>
          </p:style>
          <p:txBody>
            <a:bodyPr/>
            <a:lstStyle/>
            <a:p>
              <a:endParaRPr lang="it-IT"/>
            </a:p>
          </p:txBody>
        </p:sp>
        <p:sp>
          <p:nvSpPr>
            <p:cNvPr id="22" name="CasellaDiTesto 21">
              <a:extLst>
                <a:ext uri="{FF2B5EF4-FFF2-40B4-BE49-F238E27FC236}">
                  <a16:creationId xmlns:a16="http://schemas.microsoft.com/office/drawing/2014/main" id="{4F54D5C6-C498-416C-7962-07338619B4CF}"/>
                </a:ext>
              </a:extLst>
            </p:cNvPr>
            <p:cNvSpPr txBox="1"/>
            <p:nvPr/>
          </p:nvSpPr>
          <p:spPr>
            <a:xfrm>
              <a:off x="1339574" y="2661983"/>
              <a:ext cx="2153138"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COMUNICAZIONE EFFICACE</a:t>
              </a:r>
            </a:p>
          </p:txBody>
        </p:sp>
      </p:grpSp>
      <p:sp>
        <p:nvSpPr>
          <p:cNvPr id="16" name="Titolo 1">
            <a:extLst>
              <a:ext uri="{FF2B5EF4-FFF2-40B4-BE49-F238E27FC236}">
                <a16:creationId xmlns:a16="http://schemas.microsoft.com/office/drawing/2014/main" id="{7E2886EA-4E7D-A495-5E93-FD82BED71E11}"/>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dirty="0">
              <a:latin typeface="Open Sans" panose="020B0606030504020204"/>
            </a:endParaRPr>
          </a:p>
        </p:txBody>
      </p:sp>
      <p:sp>
        <p:nvSpPr>
          <p:cNvPr id="25" name="Rettangolo con angoli arrotondati 24">
            <a:extLst>
              <a:ext uri="{FF2B5EF4-FFF2-40B4-BE49-F238E27FC236}">
                <a16:creationId xmlns:a16="http://schemas.microsoft.com/office/drawing/2014/main" id="{7BD674B3-6F84-A853-3C38-1AC96B1F836A}"/>
              </a:ext>
            </a:extLst>
          </p:cNvPr>
          <p:cNvSpPr/>
          <p:nvPr/>
        </p:nvSpPr>
        <p:spPr>
          <a:xfrm flipH="1">
            <a:off x="469900" y="1336204"/>
            <a:ext cx="3384000" cy="648000"/>
          </a:xfrm>
          <a:prstGeom prst="roundRect">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rgbClr val="376092"/>
                </a:solidFill>
                <a:effectLst/>
                <a:latin typeface="Open Sans" panose="020B0606030504020204"/>
                <a:ea typeface="SimSun" panose="02010600030101010101" pitchFamily="2" charset="-122"/>
                <a:cs typeface="Open Sans" panose="020B0606030504020204" pitchFamily="34" charset="0"/>
              </a:rPr>
              <a:t>COMPETENZE RELAZIONALI</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361" name="Gruppo 360">
            <a:extLst>
              <a:ext uri="{FF2B5EF4-FFF2-40B4-BE49-F238E27FC236}">
                <a16:creationId xmlns:a16="http://schemas.microsoft.com/office/drawing/2014/main" id="{259C79F7-F1AC-3A55-BABF-48EA05079DA3}"/>
              </a:ext>
            </a:extLst>
          </p:cNvPr>
          <p:cNvGrpSpPr/>
          <p:nvPr/>
        </p:nvGrpSpPr>
        <p:grpSpPr>
          <a:xfrm>
            <a:off x="1718943" y="4565373"/>
            <a:ext cx="1800000" cy="698400"/>
            <a:chOff x="1265999" y="1317958"/>
            <a:chExt cx="2174063" cy="869625"/>
          </a:xfrm>
        </p:grpSpPr>
        <p:sp>
          <p:nvSpPr>
            <p:cNvPr id="363" name="Rettangolo con angoli arrotondati 362">
              <a:extLst>
                <a:ext uri="{FF2B5EF4-FFF2-40B4-BE49-F238E27FC236}">
                  <a16:creationId xmlns:a16="http://schemas.microsoft.com/office/drawing/2014/main" id="{E2091A67-8942-3686-FBB7-E7E0F6A3362D}"/>
                </a:ext>
              </a:extLst>
            </p:cNvPr>
            <p:cNvSpPr/>
            <p:nvPr/>
          </p:nvSpPr>
          <p:spPr>
            <a:xfrm>
              <a:off x="1265999" y="1317958"/>
              <a:ext cx="2174063" cy="869625"/>
            </a:xfrm>
            <a:prstGeom prst="roundRect">
              <a:avLst/>
            </a:prstGeom>
            <a:solidFill>
              <a:srgbClr val="35E564"/>
            </a:solidFill>
          </p:spPr>
          <p:style>
            <a:lnRef idx="2">
              <a:schemeClr val="lt1">
                <a:hueOff val="0"/>
                <a:satOff val="0"/>
                <a:lumOff val="0"/>
                <a:alphaOff val="0"/>
              </a:schemeClr>
            </a:lnRef>
            <a:fillRef idx="1">
              <a:scrgbClr r="0" g="0" b="0"/>
            </a:fillRef>
            <a:effectRef idx="0">
              <a:schemeClr val="accent4">
                <a:hueOff val="9800891"/>
                <a:satOff val="-40777"/>
                <a:lumOff val="9608"/>
                <a:alphaOff val="0"/>
              </a:schemeClr>
            </a:effectRef>
            <a:fontRef idx="minor">
              <a:schemeClr val="lt1"/>
            </a:fontRef>
          </p:style>
          <p:txBody>
            <a:bodyPr/>
            <a:lstStyle/>
            <a:p>
              <a:endParaRPr lang="it-IT"/>
            </a:p>
          </p:txBody>
        </p:sp>
        <p:sp>
          <p:nvSpPr>
            <p:cNvPr id="364" name="CasellaDiTesto 363">
              <a:extLst>
                <a:ext uri="{FF2B5EF4-FFF2-40B4-BE49-F238E27FC236}">
                  <a16:creationId xmlns:a16="http://schemas.microsoft.com/office/drawing/2014/main" id="{5355E332-955E-1BB4-643F-086CC8EE21AC}"/>
                </a:ext>
              </a:extLst>
            </p:cNvPr>
            <p:cNvSpPr txBox="1"/>
            <p:nvPr/>
          </p:nvSpPr>
          <p:spPr>
            <a:xfrm>
              <a:off x="1308450" y="1373965"/>
              <a:ext cx="2110946"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RELAZIONI EFFICACI</a:t>
              </a:r>
            </a:p>
          </p:txBody>
        </p:sp>
      </p:grpSp>
      <p:grpSp>
        <p:nvGrpSpPr>
          <p:cNvPr id="7" name="Gruppo 6">
            <a:extLst>
              <a:ext uri="{FF2B5EF4-FFF2-40B4-BE49-F238E27FC236}">
                <a16:creationId xmlns:a16="http://schemas.microsoft.com/office/drawing/2014/main" id="{7FDC2AB4-3C0B-929F-6244-85A782CD1564}"/>
              </a:ext>
            </a:extLst>
          </p:cNvPr>
          <p:cNvGrpSpPr/>
          <p:nvPr/>
        </p:nvGrpSpPr>
        <p:grpSpPr>
          <a:xfrm>
            <a:off x="3616406" y="3392533"/>
            <a:ext cx="1800000" cy="698400"/>
            <a:chOff x="4685174" y="3732659"/>
            <a:chExt cx="1800000" cy="698400"/>
          </a:xfrm>
        </p:grpSpPr>
        <p:sp>
          <p:nvSpPr>
            <p:cNvPr id="3" name="Rettangolo con angoli arrotondati 2">
              <a:extLst>
                <a:ext uri="{FF2B5EF4-FFF2-40B4-BE49-F238E27FC236}">
                  <a16:creationId xmlns:a16="http://schemas.microsoft.com/office/drawing/2014/main" id="{9B626CF4-8FE7-56CC-FDCD-F1075E2F4549}"/>
                </a:ext>
              </a:extLst>
            </p:cNvPr>
            <p:cNvSpPr/>
            <p:nvPr/>
          </p:nvSpPr>
          <p:spPr>
            <a:xfrm>
              <a:off x="4685174" y="3732659"/>
              <a:ext cx="1800000" cy="698400"/>
            </a:xfrm>
            <a:prstGeom prst="roundRect">
              <a:avLst/>
            </a:prstGeom>
            <a:solidFill>
              <a:srgbClr val="1CF9FE"/>
            </a:solidFill>
          </p:spPr>
          <p:style>
            <a:lnRef idx="2">
              <a:schemeClr val="lt1">
                <a:hueOff val="0"/>
                <a:satOff val="0"/>
                <a:lumOff val="0"/>
                <a:alphaOff val="0"/>
              </a:schemeClr>
            </a:lnRef>
            <a:fillRef idx="1">
              <a:scrgbClr r="0" g="0" b="0"/>
            </a:fillRef>
            <a:effectRef idx="0">
              <a:schemeClr val="accent4">
                <a:hueOff val="9800891"/>
                <a:satOff val="-40777"/>
                <a:lumOff val="9608"/>
                <a:alphaOff val="0"/>
              </a:schemeClr>
            </a:effectRef>
            <a:fontRef idx="minor">
              <a:schemeClr val="lt1"/>
            </a:fontRef>
          </p:style>
          <p:txBody>
            <a:bodyPr/>
            <a:lstStyle/>
            <a:p>
              <a:endParaRPr lang="it-IT"/>
            </a:p>
          </p:txBody>
        </p:sp>
        <p:sp>
          <p:nvSpPr>
            <p:cNvPr id="5" name="CasellaDiTesto 4">
              <a:extLst>
                <a:ext uri="{FF2B5EF4-FFF2-40B4-BE49-F238E27FC236}">
                  <a16:creationId xmlns:a16="http://schemas.microsoft.com/office/drawing/2014/main" id="{1D94EFE4-76F0-EDF9-025C-B33952FC9849}"/>
                </a:ext>
              </a:extLst>
            </p:cNvPr>
            <p:cNvSpPr txBox="1"/>
            <p:nvPr/>
          </p:nvSpPr>
          <p:spPr>
            <a:xfrm>
              <a:off x="4711302" y="3732659"/>
              <a:ext cx="1747743" cy="682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ASSERTIVITÀ</a:t>
              </a:r>
            </a:p>
          </p:txBody>
        </p:sp>
      </p:grpSp>
      <p:cxnSp>
        <p:nvCxnSpPr>
          <p:cNvPr id="354" name="Connettore 2 353">
            <a:extLst>
              <a:ext uri="{FF2B5EF4-FFF2-40B4-BE49-F238E27FC236}">
                <a16:creationId xmlns:a16="http://schemas.microsoft.com/office/drawing/2014/main" id="{686B2DA0-AB6F-9A42-E247-A7195A8D9AA5}"/>
              </a:ext>
            </a:extLst>
          </p:cNvPr>
          <p:cNvCxnSpPr>
            <a:stCxn id="21" idx="2"/>
            <a:endCxn id="364" idx="0"/>
          </p:cNvCxnSpPr>
          <p:nvPr/>
        </p:nvCxnSpPr>
        <p:spPr>
          <a:xfrm flipH="1">
            <a:off x="2627962" y="3122048"/>
            <a:ext cx="7184" cy="1488304"/>
          </a:xfrm>
          <a:prstGeom prst="straightConnector1">
            <a:avLst/>
          </a:prstGeom>
          <a:ln w="254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6" name="Connettore curvo 355">
            <a:extLst>
              <a:ext uri="{FF2B5EF4-FFF2-40B4-BE49-F238E27FC236}">
                <a16:creationId xmlns:a16="http://schemas.microsoft.com/office/drawing/2014/main" id="{28A58196-3A48-E9EF-1688-31993645A7AC}"/>
              </a:ext>
            </a:extLst>
          </p:cNvPr>
          <p:cNvCxnSpPr>
            <a:cxnSpLocks/>
            <a:stCxn id="363" idx="1"/>
            <a:endCxn id="21" idx="1"/>
          </p:cNvCxnSpPr>
          <p:nvPr/>
        </p:nvCxnSpPr>
        <p:spPr>
          <a:xfrm rot="10800000" flipH="1">
            <a:off x="1718942" y="2772849"/>
            <a:ext cx="16203" cy="2141725"/>
          </a:xfrm>
          <a:prstGeom prst="curvedConnector3">
            <a:avLst>
              <a:gd name="adj1" fmla="val -1410850"/>
            </a:avLst>
          </a:prstGeom>
          <a:ln w="444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04" name="Gruppo 403">
            <a:extLst>
              <a:ext uri="{FF2B5EF4-FFF2-40B4-BE49-F238E27FC236}">
                <a16:creationId xmlns:a16="http://schemas.microsoft.com/office/drawing/2014/main" id="{B0B27F54-8446-34BB-5C70-1344055D96F2}"/>
              </a:ext>
            </a:extLst>
          </p:cNvPr>
          <p:cNvGrpSpPr/>
          <p:nvPr/>
        </p:nvGrpSpPr>
        <p:grpSpPr>
          <a:xfrm>
            <a:off x="3632608" y="2594085"/>
            <a:ext cx="8420756" cy="2308324"/>
            <a:chOff x="3632608" y="2594085"/>
            <a:chExt cx="8420756" cy="2308324"/>
          </a:xfrm>
        </p:grpSpPr>
        <p:sp>
          <p:nvSpPr>
            <p:cNvPr id="383" name="Rettangolo con un angolo in alto arrotondato e l'altro ritagliato 382">
              <a:extLst>
                <a:ext uri="{FF2B5EF4-FFF2-40B4-BE49-F238E27FC236}">
                  <a16:creationId xmlns:a16="http://schemas.microsoft.com/office/drawing/2014/main" id="{8317A709-19E4-9FB6-4FF4-FC55DD76356E}"/>
                </a:ext>
              </a:extLst>
            </p:cNvPr>
            <p:cNvSpPr/>
            <p:nvPr/>
          </p:nvSpPr>
          <p:spPr>
            <a:xfrm>
              <a:off x="3632608" y="2594085"/>
              <a:ext cx="8420756" cy="2308323"/>
            </a:xfrm>
            <a:prstGeom prst="snipRoundRect">
              <a:avLst/>
            </a:prstGeom>
            <a:solidFill>
              <a:srgbClr val="1CF9FE">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86" name="CasellaDiTesto 14">
              <a:extLst>
                <a:ext uri="{FF2B5EF4-FFF2-40B4-BE49-F238E27FC236}">
                  <a16:creationId xmlns:a16="http://schemas.microsoft.com/office/drawing/2014/main" id="{CB699916-255E-A4E8-1619-068AE3E4701F}"/>
                </a:ext>
              </a:extLst>
            </p:cNvPr>
            <p:cNvSpPr txBox="1">
              <a:spLocks noChangeArrowheads="1"/>
            </p:cNvSpPr>
            <p:nvPr/>
          </p:nvSpPr>
          <p:spPr bwMode="auto">
            <a:xfrm>
              <a:off x="5530553" y="2594085"/>
              <a:ext cx="632540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è la capacità: </a:t>
              </a:r>
            </a:p>
            <a:p>
              <a:pPr marL="285750" lvl="0" indent="-285750">
                <a:buClr>
                  <a:srgbClr val="376092"/>
                </a:buClr>
                <a:buSzPct val="100000"/>
                <a:buFont typeface="Wingdings" panose="05000000000000000000" pitchFamily="2" charset="2"/>
                <a:buChar char="ü"/>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esprimere se stessi, le proprie emozioni, le proprie opinioni e i propri bisogni senza prevaricare gli altri</a:t>
              </a:r>
            </a:p>
            <a:p>
              <a:pPr marL="285750" lvl="0" indent="-285750">
                <a:buClr>
                  <a:srgbClr val="376092"/>
                </a:buClr>
                <a:buSzPct val="100000"/>
                <a:buFont typeface="Wingdings" panose="05000000000000000000" pitchFamily="2" charset="2"/>
                <a:buChar char="ü"/>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scegliere come comportarsi in un determinato contesto</a:t>
              </a:r>
            </a:p>
            <a:p>
              <a:pPr marL="285750" lvl="0" indent="-285750">
                <a:buClr>
                  <a:srgbClr val="376092"/>
                </a:buClr>
                <a:buSzPct val="100000"/>
                <a:buFont typeface="Wingdings" panose="05000000000000000000" pitchFamily="2" charset="2"/>
                <a:buChar char="ü"/>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difendere i propri diritti</a:t>
              </a:r>
            </a:p>
            <a:p>
              <a:pPr marL="285750" lvl="0" indent="-285750">
                <a:buClr>
                  <a:srgbClr val="376092"/>
                </a:buClr>
                <a:buSzPct val="100000"/>
                <a:buFont typeface="Wingdings" panose="05000000000000000000" pitchFamily="2" charset="2"/>
                <a:buChar char="ü"/>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esprimere con calma e serenità un disaccordo quando è opportuno</a:t>
              </a:r>
            </a:p>
            <a:p>
              <a:pPr marL="285750" lvl="0" indent="-285750">
                <a:buClr>
                  <a:srgbClr val="376092"/>
                </a:buClr>
                <a:buSzPct val="100000"/>
                <a:buFont typeface="Wingdings" panose="05000000000000000000" pitchFamily="2" charset="2"/>
                <a:buChar char="ü"/>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portare avanti le proprie idee e convinzioni, rispettando allo stesso tempo quelle degli altri. </a:t>
              </a:r>
            </a:p>
          </p:txBody>
        </p:sp>
      </p:grpSp>
      <p:sp>
        <p:nvSpPr>
          <p:cNvPr id="403" name="CasellaDiTesto 402">
            <a:extLst>
              <a:ext uri="{FF2B5EF4-FFF2-40B4-BE49-F238E27FC236}">
                <a16:creationId xmlns:a16="http://schemas.microsoft.com/office/drawing/2014/main" id="{E43DBBB7-4E09-A768-C5B2-250AB9873AA1}"/>
              </a:ext>
            </a:extLst>
          </p:cNvPr>
          <p:cNvSpPr txBox="1"/>
          <p:nvPr/>
        </p:nvSpPr>
        <p:spPr>
          <a:xfrm>
            <a:off x="5502833" y="5007318"/>
            <a:ext cx="6101254" cy="830997"/>
          </a:xfrm>
          <a:prstGeom prst="rect">
            <a:avLst/>
          </a:prstGeom>
          <a:noFill/>
        </p:spPr>
        <p:txBody>
          <a:bodyPr wrap="square">
            <a:spAutoFit/>
          </a:bodyPr>
          <a:lstStyle/>
          <a:p>
            <a:pPr>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tratta di uno stile comunicativo e di comportamento basato sul rispetto reciproco che facilita e rende più efficaci e funzionali la comunicazione e i rapporti interpersonali.</a:t>
            </a:r>
          </a:p>
        </p:txBody>
      </p:sp>
      <p:cxnSp>
        <p:nvCxnSpPr>
          <p:cNvPr id="26" name="Connettore curvo 25">
            <a:extLst>
              <a:ext uri="{FF2B5EF4-FFF2-40B4-BE49-F238E27FC236}">
                <a16:creationId xmlns:a16="http://schemas.microsoft.com/office/drawing/2014/main" id="{7DF07561-D784-DC5A-C857-1D354B40CCFE}"/>
              </a:ext>
            </a:extLst>
          </p:cNvPr>
          <p:cNvCxnSpPr>
            <a:stCxn id="22" idx="3"/>
            <a:endCxn id="5" idx="0"/>
          </p:cNvCxnSpPr>
          <p:nvPr/>
        </p:nvCxnSpPr>
        <p:spPr>
          <a:xfrm>
            <a:off x="3552969" y="2783734"/>
            <a:ext cx="963437" cy="608799"/>
          </a:xfrm>
          <a:prstGeom prst="curvedConnector2">
            <a:avLst/>
          </a:prstGeom>
          <a:ln w="44450">
            <a:solidFill>
              <a:srgbClr val="00B0F0"/>
            </a:solidFill>
            <a:headEnd type="arrow"/>
            <a:tailEnd type="arrow" w="med" len="med"/>
          </a:ln>
        </p:spPr>
        <p:style>
          <a:lnRef idx="1">
            <a:schemeClr val="accent1"/>
          </a:lnRef>
          <a:fillRef idx="0">
            <a:schemeClr val="accent1"/>
          </a:fillRef>
          <a:effectRef idx="0">
            <a:schemeClr val="accent1"/>
          </a:effectRef>
          <a:fontRef idx="minor">
            <a:schemeClr val="tx1"/>
          </a:fontRef>
        </p:style>
      </p:cxnSp>
      <p:cxnSp>
        <p:nvCxnSpPr>
          <p:cNvPr id="400" name="Connettore curvo 399">
            <a:extLst>
              <a:ext uri="{FF2B5EF4-FFF2-40B4-BE49-F238E27FC236}">
                <a16:creationId xmlns:a16="http://schemas.microsoft.com/office/drawing/2014/main" id="{FB0800CF-BEA4-9C22-5834-F13F8E9226A1}"/>
              </a:ext>
            </a:extLst>
          </p:cNvPr>
          <p:cNvCxnSpPr>
            <a:cxnSpLocks/>
          </p:cNvCxnSpPr>
          <p:nvPr/>
        </p:nvCxnSpPr>
        <p:spPr>
          <a:xfrm rot="16200000" flipV="1">
            <a:off x="3796583" y="2422279"/>
            <a:ext cx="792000" cy="1188000"/>
          </a:xfrm>
          <a:prstGeom prst="curvedConnector2">
            <a:avLst/>
          </a:prstGeom>
          <a:ln w="444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1" name="Connettore curvo 400">
            <a:extLst>
              <a:ext uri="{FF2B5EF4-FFF2-40B4-BE49-F238E27FC236}">
                <a16:creationId xmlns:a16="http://schemas.microsoft.com/office/drawing/2014/main" id="{32429E54-1027-B868-5A3D-0974549526BA}"/>
              </a:ext>
            </a:extLst>
          </p:cNvPr>
          <p:cNvCxnSpPr>
            <a:cxnSpLocks/>
          </p:cNvCxnSpPr>
          <p:nvPr/>
        </p:nvCxnSpPr>
        <p:spPr>
          <a:xfrm rot="16200000" flipV="1">
            <a:off x="3911891" y="2213487"/>
            <a:ext cx="900000" cy="1404000"/>
          </a:xfrm>
          <a:prstGeom prst="curvedConnector2">
            <a:avLst/>
          </a:prstGeom>
          <a:ln w="444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Connettore curvo 22">
            <a:extLst>
              <a:ext uri="{FF2B5EF4-FFF2-40B4-BE49-F238E27FC236}">
                <a16:creationId xmlns:a16="http://schemas.microsoft.com/office/drawing/2014/main" id="{955DA463-2B76-34E9-F713-8827C737F98A}"/>
              </a:ext>
            </a:extLst>
          </p:cNvPr>
          <p:cNvCxnSpPr>
            <a:stCxn id="5" idx="2"/>
            <a:endCxn id="363" idx="3"/>
          </p:cNvCxnSpPr>
          <p:nvPr/>
        </p:nvCxnSpPr>
        <p:spPr>
          <a:xfrm rot="5400000">
            <a:off x="3597907" y="3996073"/>
            <a:ext cx="839537" cy="997463"/>
          </a:xfrm>
          <a:prstGeom prst="curvedConnector2">
            <a:avLst/>
          </a:prstGeom>
          <a:ln w="444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3" name="Connettore curvo 392">
            <a:extLst>
              <a:ext uri="{FF2B5EF4-FFF2-40B4-BE49-F238E27FC236}">
                <a16:creationId xmlns:a16="http://schemas.microsoft.com/office/drawing/2014/main" id="{5D6F968D-0DCA-3157-A487-F75C3C2E823B}"/>
              </a:ext>
            </a:extLst>
          </p:cNvPr>
          <p:cNvCxnSpPr>
            <a:cxnSpLocks/>
          </p:cNvCxnSpPr>
          <p:nvPr/>
        </p:nvCxnSpPr>
        <p:spPr>
          <a:xfrm rot="5400000">
            <a:off x="3653860" y="4034352"/>
            <a:ext cx="1008000" cy="1152000"/>
          </a:xfrm>
          <a:prstGeom prst="curvedConnector2">
            <a:avLst/>
          </a:prstGeom>
          <a:ln w="444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7" name="Connettore curvo 396">
            <a:extLst>
              <a:ext uri="{FF2B5EF4-FFF2-40B4-BE49-F238E27FC236}">
                <a16:creationId xmlns:a16="http://schemas.microsoft.com/office/drawing/2014/main" id="{68F197DA-4AE9-0D79-2D42-E35F1EE7F601}"/>
              </a:ext>
            </a:extLst>
          </p:cNvPr>
          <p:cNvCxnSpPr>
            <a:cxnSpLocks/>
          </p:cNvCxnSpPr>
          <p:nvPr/>
        </p:nvCxnSpPr>
        <p:spPr>
          <a:xfrm rot="5400000">
            <a:off x="3689295" y="4000933"/>
            <a:ext cx="1224000" cy="1404000"/>
          </a:xfrm>
          <a:prstGeom prst="curvedConnector2">
            <a:avLst/>
          </a:prstGeom>
          <a:ln w="444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8" name="Gruppo 7">
            <a:extLst>
              <a:ext uri="{FF2B5EF4-FFF2-40B4-BE49-F238E27FC236}">
                <a16:creationId xmlns:a16="http://schemas.microsoft.com/office/drawing/2014/main" id="{A45F2126-026A-1112-6046-BD64D3162906}"/>
              </a:ext>
            </a:extLst>
          </p:cNvPr>
          <p:cNvGrpSpPr/>
          <p:nvPr/>
        </p:nvGrpSpPr>
        <p:grpSpPr>
          <a:xfrm>
            <a:off x="9760857" y="90350"/>
            <a:ext cx="2329543" cy="1364628"/>
            <a:chOff x="9862457" y="138045"/>
            <a:chExt cx="2329543" cy="1364628"/>
          </a:xfrm>
        </p:grpSpPr>
        <p:pic>
          <p:nvPicPr>
            <p:cNvPr id="9" name="Google Shape;168;g1020d4e4f60_1_302">
              <a:extLst>
                <a:ext uri="{FF2B5EF4-FFF2-40B4-BE49-F238E27FC236}">
                  <a16:creationId xmlns:a16="http://schemas.microsoft.com/office/drawing/2014/main" id="{810E00E4-EF3C-1916-5429-DED3A925FA76}"/>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sp>
          <p:nvSpPr>
            <p:cNvPr id="10" name="Segnaposto testo 2">
              <a:extLst>
                <a:ext uri="{FF2B5EF4-FFF2-40B4-BE49-F238E27FC236}">
                  <a16:creationId xmlns:a16="http://schemas.microsoft.com/office/drawing/2014/main" id="{D629EF98-DBC6-DDD1-5C61-956FBBC00A5F}"/>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12868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circle(out)">
                                      <p:cBhvr>
                                        <p:cTn id="7" dur="1000"/>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6" presetClass="entr" presetSubtype="42"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outHorizontal)">
                                      <p:cBhvr>
                                        <p:cTn id="16" dur="500"/>
                                        <p:tgtEl>
                                          <p:spTgt spid="26"/>
                                        </p:tgtEl>
                                      </p:cBhvr>
                                    </p:animEffect>
                                  </p:childTnLst>
                                </p:cTn>
                              </p:par>
                            </p:childTnLst>
                          </p:cTn>
                        </p:par>
                        <p:par>
                          <p:cTn id="17" fill="hold">
                            <p:stCondLst>
                              <p:cond delay="1000"/>
                            </p:stCondLst>
                            <p:childTnLst>
                              <p:par>
                                <p:cTn id="18" presetID="16" presetClass="entr" presetSubtype="42"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outHorizontal)">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404"/>
                                        </p:tgtEl>
                                        <p:attrNameLst>
                                          <p:attrName>style.visibility</p:attrName>
                                        </p:attrNameLst>
                                      </p:cBhvr>
                                      <p:to>
                                        <p:strVal val="visible"/>
                                      </p:to>
                                    </p:set>
                                    <p:animEffect transition="in" filter="fade">
                                      <p:cBhvr>
                                        <p:cTn id="23" dur="500"/>
                                        <p:tgtEl>
                                          <p:spTgt spid="40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3">
                                            <p:txEl>
                                              <p:pRg st="0" end="0"/>
                                            </p:txEl>
                                          </p:spTgt>
                                        </p:tgtEl>
                                        <p:attrNameLst>
                                          <p:attrName>style.visibility</p:attrName>
                                        </p:attrNameLst>
                                      </p:cBhvr>
                                      <p:to>
                                        <p:strVal val="visible"/>
                                      </p:to>
                                    </p:set>
                                    <p:animEffect transition="in" filter="fade">
                                      <p:cBhvr>
                                        <p:cTn id="28" dur="500"/>
                                        <p:tgtEl>
                                          <p:spTgt spid="403">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400"/>
                                        </p:tgtEl>
                                        <p:attrNameLst>
                                          <p:attrName>style.visibility</p:attrName>
                                        </p:attrNameLst>
                                      </p:cBhvr>
                                      <p:to>
                                        <p:strVal val="visible"/>
                                      </p:to>
                                    </p:set>
                                    <p:animEffect transition="in" filter="wipe(down)">
                                      <p:cBhvr>
                                        <p:cTn id="32" dur="500"/>
                                        <p:tgtEl>
                                          <p:spTgt spid="400"/>
                                        </p:tgtEl>
                                      </p:cBhvr>
                                    </p:animEffect>
                                  </p:childTnLst>
                                </p:cTn>
                              </p:par>
                              <p:par>
                                <p:cTn id="33" presetID="22" presetClass="entr" presetSubtype="4" fill="hold" nodeType="withEffect">
                                  <p:stCondLst>
                                    <p:cond delay="0"/>
                                  </p:stCondLst>
                                  <p:childTnLst>
                                    <p:set>
                                      <p:cBhvr>
                                        <p:cTn id="34" dur="1" fill="hold">
                                          <p:stCondLst>
                                            <p:cond delay="0"/>
                                          </p:stCondLst>
                                        </p:cTn>
                                        <p:tgtEl>
                                          <p:spTgt spid="401"/>
                                        </p:tgtEl>
                                        <p:attrNameLst>
                                          <p:attrName>style.visibility</p:attrName>
                                        </p:attrNameLst>
                                      </p:cBhvr>
                                      <p:to>
                                        <p:strVal val="visible"/>
                                      </p:to>
                                    </p:set>
                                    <p:animEffect transition="in" filter="wipe(down)">
                                      <p:cBhvr>
                                        <p:cTn id="35" dur="500"/>
                                        <p:tgtEl>
                                          <p:spTgt spid="401"/>
                                        </p:tgtEl>
                                      </p:cBhvr>
                                    </p:animEffect>
                                  </p:childTnLst>
                                </p:cTn>
                              </p:par>
                              <p:par>
                                <p:cTn id="36" presetID="22" presetClass="entr" presetSubtype="4" fill="hold" nodeType="withEffect">
                                  <p:stCondLst>
                                    <p:cond delay="0"/>
                                  </p:stCondLst>
                                  <p:childTnLst>
                                    <p:set>
                                      <p:cBhvr>
                                        <p:cTn id="37" dur="1" fill="hold">
                                          <p:stCondLst>
                                            <p:cond delay="0"/>
                                          </p:stCondLst>
                                        </p:cTn>
                                        <p:tgtEl>
                                          <p:spTgt spid="397"/>
                                        </p:tgtEl>
                                        <p:attrNameLst>
                                          <p:attrName>style.visibility</p:attrName>
                                        </p:attrNameLst>
                                      </p:cBhvr>
                                      <p:to>
                                        <p:strVal val="visible"/>
                                      </p:to>
                                    </p:set>
                                    <p:animEffect transition="in" filter="wipe(down)">
                                      <p:cBhvr>
                                        <p:cTn id="38" dur="500"/>
                                        <p:tgtEl>
                                          <p:spTgt spid="397"/>
                                        </p:tgtEl>
                                      </p:cBhvr>
                                    </p:animEffect>
                                  </p:childTnLst>
                                </p:cTn>
                              </p:par>
                              <p:par>
                                <p:cTn id="39" presetID="22" presetClass="entr" presetSubtype="4" fill="hold" nodeType="withEffect">
                                  <p:stCondLst>
                                    <p:cond delay="0"/>
                                  </p:stCondLst>
                                  <p:childTnLst>
                                    <p:set>
                                      <p:cBhvr>
                                        <p:cTn id="40" dur="1" fill="hold">
                                          <p:stCondLst>
                                            <p:cond delay="0"/>
                                          </p:stCondLst>
                                        </p:cTn>
                                        <p:tgtEl>
                                          <p:spTgt spid="393"/>
                                        </p:tgtEl>
                                        <p:attrNameLst>
                                          <p:attrName>style.visibility</p:attrName>
                                        </p:attrNameLst>
                                      </p:cBhvr>
                                      <p:to>
                                        <p:strVal val="visible"/>
                                      </p:to>
                                    </p:set>
                                    <p:animEffect transition="in" filter="wipe(down)">
                                      <p:cBhvr>
                                        <p:cTn id="41" dur="500"/>
                                        <p:tgtEl>
                                          <p:spTgt spid="393"/>
                                        </p:tgtEl>
                                      </p:cBhvr>
                                    </p:animEffect>
                                  </p:childTnLst>
                                </p:cTn>
                              </p:par>
                              <p:par>
                                <p:cTn id="42" presetID="22" presetClass="entr" presetSubtype="4" fill="hold" nodeType="withEffect">
                                  <p:stCondLst>
                                    <p:cond delay="0"/>
                                  </p:stCondLst>
                                  <p:childTnLst>
                                    <p:set>
                                      <p:cBhvr>
                                        <p:cTn id="43" dur="1" fill="hold">
                                          <p:stCondLst>
                                            <p:cond delay="0"/>
                                          </p:stCondLst>
                                        </p:cTn>
                                        <p:tgtEl>
                                          <p:spTgt spid="356"/>
                                        </p:tgtEl>
                                        <p:attrNameLst>
                                          <p:attrName>style.visibility</p:attrName>
                                        </p:attrNameLst>
                                      </p:cBhvr>
                                      <p:to>
                                        <p:strVal val="visible"/>
                                      </p:to>
                                    </p:set>
                                    <p:animEffect transition="in" filter="wipe(down)">
                                      <p:cBhvr>
                                        <p:cTn id="44" dur="5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8241179"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ASSERTIVITÀ</a:t>
            </a:r>
          </a:p>
          <a:p>
            <a:pPr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lvl="0" algn="just">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t>
            </a:r>
            <a:r>
              <a:rPr lang="it-IT" b="1" dirty="0">
                <a:solidFill>
                  <a:srgbClr val="48AEE2"/>
                </a:solidFill>
                <a:latin typeface="Open Sans" panose="020B0606030504020204" pitchFamily="34" charset="0"/>
                <a:ea typeface="Open Sans" panose="020B0606030504020204" pitchFamily="34" charset="0"/>
                <a:cs typeface="Open Sans" panose="020B0606030504020204" pitchFamily="34" charset="0"/>
              </a:rPr>
              <a:t>assertività</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è una capacità, una modalità comportamentale e comunicativa, che si sviluppa e può essere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incrementata e allenata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a:p>
            <a:pPr lvl="0" algn="just">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Infatti, anche se ognuno ha un proprio stile preferenziale, non esistono persone sempre assertive, esistono stili di comportamento e stili di comunicazione assertivi, che possono essere imparati e utilizzati nei diversi contesti e situazioni.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pic>
        <p:nvPicPr>
          <p:cNvPr id="4" name="Immagine 3">
            <a:extLst>
              <a:ext uri="{FF2B5EF4-FFF2-40B4-BE49-F238E27FC236}">
                <a16:creationId xmlns:a16="http://schemas.microsoft.com/office/drawing/2014/main" id="{B4D3DFDC-6F6E-4FF5-1335-C7741B99C636}"/>
              </a:ext>
            </a:extLst>
          </p:cNvPr>
          <p:cNvPicPr>
            <a:picLocks noChangeAspect="1"/>
          </p:cNvPicPr>
          <p:nvPr/>
        </p:nvPicPr>
        <p:blipFill rotWithShape="1">
          <a:blip r:embed="rId4"/>
          <a:srcRect t="345" b="-1527"/>
          <a:stretch/>
        </p:blipFill>
        <p:spPr>
          <a:xfrm>
            <a:off x="8901962" y="2167383"/>
            <a:ext cx="2880000" cy="2338587"/>
          </a:xfrm>
          <a:prstGeom prst="rect">
            <a:avLst/>
          </a:prstGeom>
        </p:spPr>
      </p:pic>
      <p:sp>
        <p:nvSpPr>
          <p:cNvPr id="9" name="CasellaDiTesto 8">
            <a:extLst>
              <a:ext uri="{FF2B5EF4-FFF2-40B4-BE49-F238E27FC236}">
                <a16:creationId xmlns:a16="http://schemas.microsoft.com/office/drawing/2014/main" id="{D2B3D3C9-4EE4-7B72-795E-BFB1419CD96F}"/>
              </a:ext>
            </a:extLst>
          </p:cNvPr>
          <p:cNvSpPr txBox="1"/>
          <p:nvPr/>
        </p:nvSpPr>
        <p:spPr>
          <a:xfrm>
            <a:off x="7326979" y="4504976"/>
            <a:ext cx="4454983" cy="215444"/>
          </a:xfrm>
          <a:prstGeom prst="rect">
            <a:avLst/>
          </a:prstGeom>
          <a:noFill/>
        </p:spPr>
        <p:txBody>
          <a:bodyPr wrap="square">
            <a:spAutoFit/>
          </a:bodyPr>
          <a:lstStyle/>
          <a:p>
            <a:pPr algn="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sp>
        <p:nvSpPr>
          <p:cNvPr id="11" name="CasellaDiTesto 10">
            <a:extLst>
              <a:ext uri="{FF2B5EF4-FFF2-40B4-BE49-F238E27FC236}">
                <a16:creationId xmlns:a16="http://schemas.microsoft.com/office/drawing/2014/main" id="{2AF2EDB6-951C-AF0C-4355-872ABA34BC09}"/>
              </a:ext>
            </a:extLst>
          </p:cNvPr>
          <p:cNvSpPr txBox="1"/>
          <p:nvPr/>
        </p:nvSpPr>
        <p:spPr>
          <a:xfrm>
            <a:off x="421028" y="3630614"/>
            <a:ext cx="8241179" cy="1323439"/>
          </a:xfrm>
          <a:prstGeom prst="rect">
            <a:avLst/>
          </a:prstGeom>
          <a:noFill/>
        </p:spPr>
        <p:txBody>
          <a:bodyPr wrap="square">
            <a:spAutoFit/>
          </a:bodyPr>
          <a:lstStyle/>
          <a:p>
            <a:pPr lvl="0" algn="just">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tratta di un concetto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multidimensionale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che è interrelato a molteplici ambiti e aspetti: immagine di sé, autostima, autoefficacia, abilità sociali, regolazione emotiva, empatia, gestione dei conflitti, tolleranza allo stress. </a:t>
            </a:r>
          </a:p>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Questi aspetti sono tra loro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interrelati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più migliora uno, più migliorano gli altri, e viceversa, meno è sviluppato uno, meno lo saranno anche gli altri. </a:t>
            </a:r>
          </a:p>
        </p:txBody>
      </p:sp>
      <p:sp>
        <p:nvSpPr>
          <p:cNvPr id="13" name="CasellaDiTesto 12">
            <a:extLst>
              <a:ext uri="{FF2B5EF4-FFF2-40B4-BE49-F238E27FC236}">
                <a16:creationId xmlns:a16="http://schemas.microsoft.com/office/drawing/2014/main" id="{3833C119-BDB6-19C0-DAB8-6A4B7AF84A62}"/>
              </a:ext>
            </a:extLst>
          </p:cNvPr>
          <p:cNvSpPr txBox="1"/>
          <p:nvPr/>
        </p:nvSpPr>
        <p:spPr>
          <a:xfrm>
            <a:off x="3216275" y="5253364"/>
            <a:ext cx="7903021" cy="830997"/>
          </a:xfrm>
          <a:prstGeom prst="rect">
            <a:avLst/>
          </a:prstGeom>
          <a:noFill/>
        </p:spPr>
        <p:txBody>
          <a:bodyPr wrap="square">
            <a:spAutoFit/>
          </a:bodyPr>
          <a:lstStyle/>
          <a:p>
            <a:pPr lvl="0" algn="just">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Una buona capacità assertiva consente perciò di creare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rapporti interpersonali basati sul rispetto reciproco e su modalità comunicative efficaci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al tempo stesso,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gestire in modo funzionale le situazioni stressanti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4" name="Gruppo 13">
            <a:extLst>
              <a:ext uri="{FF2B5EF4-FFF2-40B4-BE49-F238E27FC236}">
                <a16:creationId xmlns:a16="http://schemas.microsoft.com/office/drawing/2014/main" id="{B858DE43-73FA-882E-01AC-4A8A8288E1C4}"/>
              </a:ext>
            </a:extLst>
          </p:cNvPr>
          <p:cNvGrpSpPr/>
          <p:nvPr/>
        </p:nvGrpSpPr>
        <p:grpSpPr>
          <a:xfrm>
            <a:off x="9760857" y="90350"/>
            <a:ext cx="2329543" cy="1364628"/>
            <a:chOff x="9862457" y="138045"/>
            <a:chExt cx="2329543" cy="1364628"/>
          </a:xfrm>
        </p:grpSpPr>
        <p:pic>
          <p:nvPicPr>
            <p:cNvPr id="15" name="Google Shape;168;g1020d4e4f60_1_302">
              <a:extLst>
                <a:ext uri="{FF2B5EF4-FFF2-40B4-BE49-F238E27FC236}">
                  <a16:creationId xmlns:a16="http://schemas.microsoft.com/office/drawing/2014/main" id="{5338375A-3EA9-BAF8-9DDC-88F6678BCF40}"/>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6" name="Segnaposto testo 2">
              <a:extLst>
                <a:ext uri="{FF2B5EF4-FFF2-40B4-BE49-F238E27FC236}">
                  <a16:creationId xmlns:a16="http://schemas.microsoft.com/office/drawing/2014/main" id="{B9E339D3-37BB-62B4-F527-15C468AC0474}"/>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23019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COMUNICAZIONE EFFICACE</a:t>
            </a:r>
          </a:p>
          <a:p>
            <a:pPr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Secondo la definizione dell’OMS (1994), 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comunicazione efficace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4" name="CasellaDiTesto 3">
            <a:extLst>
              <a:ext uri="{FF2B5EF4-FFF2-40B4-BE49-F238E27FC236}">
                <a16:creationId xmlns:a16="http://schemas.microsoft.com/office/drawing/2014/main" id="{558CE241-180E-EBDB-B7D6-36089973CB5B}"/>
              </a:ext>
            </a:extLst>
          </p:cNvPr>
          <p:cNvSpPr txBox="1"/>
          <p:nvPr/>
        </p:nvSpPr>
        <p:spPr>
          <a:xfrm>
            <a:off x="2496000" y="2436607"/>
            <a:ext cx="7200000" cy="1432700"/>
          </a:xfrm>
          <a:prstGeom prst="rect">
            <a:avLst/>
          </a:prstGeom>
          <a:solidFill>
            <a:schemeClr val="bg1"/>
          </a:solidFill>
          <a:effectLst>
            <a:outerShdw blurRad="63500" dist="38100" dir="2700000" sx="101000" sy="101000" algn="tl" rotWithShape="0">
              <a:prstClr val="black">
                <a:alpha val="45000"/>
              </a:prstClr>
            </a:outerShdw>
          </a:effectLst>
        </p:spPr>
        <p:txBody>
          <a:bodyPr wrap="square" anchor="ctr" anchorCtr="0">
            <a:spAutoFit/>
          </a:bodyPr>
          <a:lstStyle/>
          <a:p>
            <a:pPr>
              <a:lnSpc>
                <a:spcPct val="110000"/>
              </a:lnSpc>
              <a:buClr>
                <a:srgbClr val="376092"/>
              </a:buClr>
            </a:pP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«indica che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possiamo esprimere noi stessi, sia sul piano verbale che non verbale, con modalità appropriate rispetto alla nostra cultura e alle situazioni. Questo significa essere capaci di esprimere opinioni e desideri, ma anche bisogni e paure. Significa anche essere in grado di chiedere consiglio e aiuto in caso di necessità» (WHO, 1994).</a:t>
            </a:r>
          </a:p>
        </p:txBody>
      </p:sp>
      <p:sp>
        <p:nvSpPr>
          <p:cNvPr id="26" name="Rettangolo con un angolo in alto arrotondato e l'altro ritagliato 25">
            <a:extLst>
              <a:ext uri="{FF2B5EF4-FFF2-40B4-BE49-F238E27FC236}">
                <a16:creationId xmlns:a16="http://schemas.microsoft.com/office/drawing/2014/main" id="{B0BA8EF3-A945-2DBA-8F5F-B04ECC67F902}"/>
              </a:ext>
            </a:extLst>
          </p:cNvPr>
          <p:cNvSpPr/>
          <p:nvPr/>
        </p:nvSpPr>
        <p:spPr>
          <a:xfrm>
            <a:off x="1824556" y="4300246"/>
            <a:ext cx="8542887" cy="1432701"/>
          </a:xfrm>
          <a:prstGeom prst="snipRoundRect">
            <a:avLst/>
          </a:prstGeom>
          <a:solidFill>
            <a:srgbClr val="66FF66">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È la capacità di saper ascoltare e sapersi esprimere in ogni situazione, con qualunque interlocutore in modo chiaro e coerente con il proprio stato d’animo, esprimendo un messaggio coerente tra parole, mimica ed espressioni facciali, postura e voce, con modalità appropriate rispetto alla cultura e alle situazioni; saper esprimere opinioni e desideri, bisogni e paure, chiedendo consiglio e aiuto in caso di necessità.</a:t>
            </a:r>
          </a:p>
        </p:txBody>
      </p:sp>
      <p:sp>
        <p:nvSpPr>
          <p:cNvPr id="25" name="Freccia in giù 24">
            <a:extLst>
              <a:ext uri="{FF2B5EF4-FFF2-40B4-BE49-F238E27FC236}">
                <a16:creationId xmlns:a16="http://schemas.microsoft.com/office/drawing/2014/main" id="{20FE53E3-FF08-0665-1487-8B26BE583F67}"/>
              </a:ext>
            </a:extLst>
          </p:cNvPr>
          <p:cNvSpPr/>
          <p:nvPr/>
        </p:nvSpPr>
        <p:spPr>
          <a:xfrm>
            <a:off x="5881254" y="3901687"/>
            <a:ext cx="401782" cy="432384"/>
          </a:xfrm>
          <a:prstGeom prst="downArrow">
            <a:avLst/>
          </a:prstGeom>
          <a:solidFill>
            <a:srgbClr val="48AE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a:extLst>
              <a:ext uri="{FF2B5EF4-FFF2-40B4-BE49-F238E27FC236}">
                <a16:creationId xmlns:a16="http://schemas.microsoft.com/office/drawing/2014/main" id="{6D2B6D5C-D9E2-1CB1-DDC8-61174D86B007}"/>
              </a:ext>
            </a:extLst>
          </p:cNvPr>
          <p:cNvGrpSpPr/>
          <p:nvPr/>
        </p:nvGrpSpPr>
        <p:grpSpPr>
          <a:xfrm>
            <a:off x="9760857" y="90350"/>
            <a:ext cx="2329543" cy="1364628"/>
            <a:chOff x="9862457" y="138045"/>
            <a:chExt cx="2329543" cy="1364628"/>
          </a:xfrm>
        </p:grpSpPr>
        <p:pic>
          <p:nvPicPr>
            <p:cNvPr id="9" name="Google Shape;168;g1020d4e4f60_1_302">
              <a:extLst>
                <a:ext uri="{FF2B5EF4-FFF2-40B4-BE49-F238E27FC236}">
                  <a16:creationId xmlns:a16="http://schemas.microsoft.com/office/drawing/2014/main" id="{2452AE08-5B6B-00D7-BF49-AB83DDD30B9A}"/>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sp>
          <p:nvSpPr>
            <p:cNvPr id="10" name="Segnaposto testo 2">
              <a:extLst>
                <a:ext uri="{FF2B5EF4-FFF2-40B4-BE49-F238E27FC236}">
                  <a16:creationId xmlns:a16="http://schemas.microsoft.com/office/drawing/2014/main" id="{EEA7513A-695D-AB7C-754D-95EC2BF8BB4C}"/>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9705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COMUNICAZIONE EFFICACE</a:t>
            </a:r>
          </a:p>
          <a:p>
            <a:pPr algn="just"/>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È la capacità di saper ascoltare e sapersi esprimere:</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9" name="CasellaDiTesto 8">
            <a:extLst>
              <a:ext uri="{FF2B5EF4-FFF2-40B4-BE49-F238E27FC236}">
                <a16:creationId xmlns:a16="http://schemas.microsoft.com/office/drawing/2014/main" id="{C60627E4-2D56-97FB-3B54-387EF5619082}"/>
              </a:ext>
            </a:extLst>
          </p:cNvPr>
          <p:cNvSpPr txBox="1"/>
          <p:nvPr/>
        </p:nvSpPr>
        <p:spPr>
          <a:xfrm>
            <a:off x="421029" y="3143581"/>
            <a:ext cx="4623669" cy="338554"/>
          </a:xfrm>
          <a:prstGeom prst="rect">
            <a:avLst/>
          </a:prstGeom>
          <a:noFill/>
        </p:spPr>
        <p:txBody>
          <a:bodyPr wrap="square">
            <a:spAutoFit/>
          </a:bodyPr>
          <a:lstStyle/>
          <a:p>
            <a:pPr marL="285750" lvl="0" indent="-285750">
              <a:buClr>
                <a:srgbClr val="376092"/>
              </a:buClr>
              <a:buSzPct val="100000"/>
              <a:buFont typeface="Arial" panose="020B0604020202020204" pitchFamily="34" charset="0"/>
              <a:buChar char="•"/>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 modo chiaro</a:t>
            </a:r>
          </a:p>
        </p:txBody>
      </p:sp>
      <p:sp>
        <p:nvSpPr>
          <p:cNvPr id="15" name="CasellaDiTesto 14">
            <a:extLst>
              <a:ext uri="{FF2B5EF4-FFF2-40B4-BE49-F238E27FC236}">
                <a16:creationId xmlns:a16="http://schemas.microsoft.com/office/drawing/2014/main" id="{6A240A66-B275-1918-43E0-418FB6570C77}"/>
              </a:ext>
            </a:extLst>
          </p:cNvPr>
          <p:cNvSpPr txBox="1"/>
          <p:nvPr/>
        </p:nvSpPr>
        <p:spPr>
          <a:xfrm>
            <a:off x="3028093" y="3143581"/>
            <a:ext cx="9012437" cy="1077218"/>
          </a:xfrm>
          <a:prstGeom prst="rect">
            <a:avLst/>
          </a:prstGeom>
          <a:noFill/>
        </p:spPr>
        <p:txBody>
          <a:bodyPr wrap="square">
            <a:spAutoFit/>
          </a:bodyPr>
          <a:lstStyle/>
          <a:p>
            <a:pPr marL="285750" lvl="0" indent="-285750">
              <a:buClr>
                <a:srgbClr val="48AEE2"/>
              </a:buClr>
              <a:buSzPct val="100000"/>
              <a:buFont typeface="Wingdings" panose="05000000000000000000" pitchFamily="2" charset="2"/>
              <a:buChar char="à"/>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comunicazione verbale; utilizzare le parole «giuste», migliori, per esprimere ciò che vogliamo dire, tenendo conto della presenza di possibili fonti di distorsione delle informazioni nel processo comunicativo; consapevolezza di sé: aver chiaro ciò che si vuole comunicare</a:t>
            </a:r>
          </a:p>
        </p:txBody>
      </p:sp>
      <p:sp>
        <p:nvSpPr>
          <p:cNvPr id="17" name="CasellaDiTesto 16">
            <a:extLst>
              <a:ext uri="{FF2B5EF4-FFF2-40B4-BE49-F238E27FC236}">
                <a16:creationId xmlns:a16="http://schemas.microsoft.com/office/drawing/2014/main" id="{98254D5E-14C9-975B-2428-BD3AFD82D9AD}"/>
              </a:ext>
            </a:extLst>
          </p:cNvPr>
          <p:cNvSpPr txBox="1"/>
          <p:nvPr/>
        </p:nvSpPr>
        <p:spPr>
          <a:xfrm>
            <a:off x="3028093" y="4189168"/>
            <a:ext cx="9052944" cy="584775"/>
          </a:xfrm>
          <a:prstGeom prst="rect">
            <a:avLst/>
          </a:prstGeom>
          <a:noFill/>
        </p:spPr>
        <p:txBody>
          <a:bodyPr wrap="square">
            <a:spAutoFit/>
          </a:bodyPr>
          <a:lstStyle/>
          <a:p>
            <a:pPr marL="285750" indent="-285750">
              <a:buClr>
                <a:srgbClr val="48AEE2"/>
              </a:buClr>
              <a:buSzPct val="100000"/>
              <a:buFont typeface="Wingdings" panose="05000000000000000000" pitchFamily="2" charset="2"/>
              <a:buChar char="à"/>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consapevolezza di sé: di ciò che si prova e dei propri bisogni e motivazioni che stanno alla base della comunicazione</a:t>
            </a:r>
            <a:endParaRPr lang="it-IT" sz="1600" dirty="0"/>
          </a:p>
        </p:txBody>
      </p:sp>
      <p:sp>
        <p:nvSpPr>
          <p:cNvPr id="19" name="CasellaDiTesto 18">
            <a:extLst>
              <a:ext uri="{FF2B5EF4-FFF2-40B4-BE49-F238E27FC236}">
                <a16:creationId xmlns:a16="http://schemas.microsoft.com/office/drawing/2014/main" id="{19C27FF9-E130-8C95-94CA-F47A9FEB084B}"/>
              </a:ext>
            </a:extLst>
          </p:cNvPr>
          <p:cNvSpPr txBox="1"/>
          <p:nvPr/>
        </p:nvSpPr>
        <p:spPr>
          <a:xfrm>
            <a:off x="7598324" y="4742312"/>
            <a:ext cx="3826945" cy="830997"/>
          </a:xfrm>
          <a:prstGeom prst="rect">
            <a:avLst/>
          </a:prstGeom>
          <a:noFill/>
        </p:spPr>
        <p:txBody>
          <a:bodyPr wrap="square">
            <a:spAutoFit/>
          </a:bodyPr>
          <a:lstStyle/>
          <a:p>
            <a:pPr marL="285750" indent="-285750">
              <a:buClr>
                <a:srgbClr val="48AEE2"/>
              </a:buClr>
              <a:buFont typeface="Wingdings" panose="05000000000000000000" pitchFamily="2" charset="2"/>
              <a:buChar char="à"/>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congruenza e consonanza tra comunicazione verbale, non verbale,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paraverbale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endParaRPr lang="it-IT" sz="1600" dirty="0"/>
          </a:p>
        </p:txBody>
      </p:sp>
      <p:sp>
        <p:nvSpPr>
          <p:cNvPr id="21" name="CasellaDiTesto 20">
            <a:extLst>
              <a:ext uri="{FF2B5EF4-FFF2-40B4-BE49-F238E27FC236}">
                <a16:creationId xmlns:a16="http://schemas.microsoft.com/office/drawing/2014/main" id="{67BA174D-9EE8-69A9-2038-B35F93D01685}"/>
              </a:ext>
            </a:extLst>
          </p:cNvPr>
          <p:cNvSpPr txBox="1"/>
          <p:nvPr/>
        </p:nvSpPr>
        <p:spPr>
          <a:xfrm>
            <a:off x="7598324" y="5787900"/>
            <a:ext cx="4167213" cy="338554"/>
          </a:xfrm>
          <a:prstGeom prst="rect">
            <a:avLst/>
          </a:prstGeom>
          <a:noFill/>
        </p:spPr>
        <p:txBody>
          <a:bodyPr wrap="square">
            <a:spAutoFit/>
          </a:bodyPr>
          <a:lstStyle/>
          <a:p>
            <a:pPr marL="285750" indent="-285750">
              <a:buClr>
                <a:srgbClr val="48AEE2"/>
              </a:buClr>
              <a:buFont typeface="Wingdings" panose="05000000000000000000" pitchFamily="2" charset="2"/>
              <a:buChar char="à"/>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assertività e comunicazione assertiva</a:t>
            </a:r>
            <a:endParaRPr lang="it-IT" dirty="0"/>
          </a:p>
        </p:txBody>
      </p:sp>
      <p:sp>
        <p:nvSpPr>
          <p:cNvPr id="11" name="CasellaDiTesto 10">
            <a:extLst>
              <a:ext uri="{FF2B5EF4-FFF2-40B4-BE49-F238E27FC236}">
                <a16:creationId xmlns:a16="http://schemas.microsoft.com/office/drawing/2014/main" id="{C991CF0B-6D21-CEED-6DC5-B5E8AB2618B7}"/>
              </a:ext>
            </a:extLst>
          </p:cNvPr>
          <p:cNvSpPr txBox="1"/>
          <p:nvPr/>
        </p:nvSpPr>
        <p:spPr>
          <a:xfrm>
            <a:off x="421029" y="4189168"/>
            <a:ext cx="2913842" cy="584775"/>
          </a:xfrm>
          <a:prstGeom prst="rect">
            <a:avLst/>
          </a:prstGeom>
          <a:noFill/>
        </p:spPr>
        <p:txBody>
          <a:bodyPr wrap="square">
            <a:spAutoFit/>
          </a:bodyPr>
          <a:lstStyle/>
          <a:p>
            <a:pPr marL="285750" lvl="0" indent="-285750">
              <a:buClr>
                <a:srgbClr val="376092"/>
              </a:buClr>
              <a:buSzPct val="100000"/>
              <a:buFont typeface="Arial" panose="020B0604020202020204" pitchFamily="34" charset="0"/>
              <a:buChar char="•"/>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 coerente con il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proprio stato d’animo</a:t>
            </a:r>
          </a:p>
        </p:txBody>
      </p:sp>
      <p:sp>
        <p:nvSpPr>
          <p:cNvPr id="12" name="CasellaDiTesto 11">
            <a:extLst>
              <a:ext uri="{FF2B5EF4-FFF2-40B4-BE49-F238E27FC236}">
                <a16:creationId xmlns:a16="http://schemas.microsoft.com/office/drawing/2014/main" id="{27FD2A9E-F74C-99A1-C5CD-752A13F05CC9}"/>
              </a:ext>
            </a:extLst>
          </p:cNvPr>
          <p:cNvSpPr txBox="1"/>
          <p:nvPr/>
        </p:nvSpPr>
        <p:spPr>
          <a:xfrm>
            <a:off x="2423160" y="4742312"/>
            <a:ext cx="5175164" cy="1077218"/>
          </a:xfrm>
          <a:prstGeom prst="rect">
            <a:avLst/>
          </a:prstGeom>
          <a:noFill/>
        </p:spPr>
        <p:txBody>
          <a:bodyPr wrap="square">
            <a:spAutoFit/>
          </a:bodyPr>
          <a:lstStyle/>
          <a:p>
            <a:pPr marL="285750" lvl="0" indent="-285750">
              <a:buClr>
                <a:srgbClr val="376092"/>
              </a:buClr>
              <a:buSzPct val="100000"/>
              <a:buFont typeface="Arial" panose="020B0604020202020204" pitchFamily="34" charset="0"/>
              <a:buChar char="•"/>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esprimendo un messaggio coerente tra parole (comunicazione verbale), mimica ed espressioni facciali, postura (comunicazione non verbale) e voce (comunicazione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paraverbale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3" name="CasellaDiTesto 12">
            <a:extLst>
              <a:ext uri="{FF2B5EF4-FFF2-40B4-BE49-F238E27FC236}">
                <a16:creationId xmlns:a16="http://schemas.microsoft.com/office/drawing/2014/main" id="{8121F9D4-F54D-B80A-1A13-A31E1513631B}"/>
              </a:ext>
            </a:extLst>
          </p:cNvPr>
          <p:cNvSpPr txBox="1"/>
          <p:nvPr/>
        </p:nvSpPr>
        <p:spPr>
          <a:xfrm>
            <a:off x="3431111" y="5787900"/>
            <a:ext cx="4167213" cy="830997"/>
          </a:xfrm>
          <a:prstGeom prst="rect">
            <a:avLst/>
          </a:prstGeom>
          <a:noFill/>
        </p:spPr>
        <p:txBody>
          <a:bodyPr wrap="square">
            <a:spAutoFit/>
          </a:bodyPr>
          <a:lstStyle/>
          <a:p>
            <a:pPr marL="285750" lvl="0" indent="-285750">
              <a:buClr>
                <a:srgbClr val="376092"/>
              </a:buClr>
              <a:buSzPct val="100000"/>
              <a:buFont typeface="Arial" panose="020B0604020202020204" pitchFamily="34" charset="0"/>
              <a:buChar char="•"/>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saper esprimere opinioni e desideri, ma anche bisogni e paure, chiedendo consiglio e aiuto in caso di necessità</a:t>
            </a:r>
          </a:p>
        </p:txBody>
      </p:sp>
      <p:sp>
        <p:nvSpPr>
          <p:cNvPr id="8" name="CasellaDiTesto 7">
            <a:extLst>
              <a:ext uri="{FF2B5EF4-FFF2-40B4-BE49-F238E27FC236}">
                <a16:creationId xmlns:a16="http://schemas.microsoft.com/office/drawing/2014/main" id="{1BEA3407-897A-D214-3F08-8A1643D177C2}"/>
              </a:ext>
            </a:extLst>
          </p:cNvPr>
          <p:cNvSpPr txBox="1"/>
          <p:nvPr/>
        </p:nvSpPr>
        <p:spPr>
          <a:xfrm>
            <a:off x="421029" y="2590437"/>
            <a:ext cx="3150510" cy="584775"/>
          </a:xfrm>
          <a:prstGeom prst="rect">
            <a:avLst/>
          </a:prstGeom>
          <a:noFill/>
        </p:spPr>
        <p:txBody>
          <a:bodyPr wrap="square">
            <a:spAutoFit/>
          </a:bodyPr>
          <a:lstStyle/>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 ogni situazione, con qualunque interlocutore</a:t>
            </a:r>
            <a:endParaRPr lang="it-IT" sz="1600" dirty="0"/>
          </a:p>
        </p:txBody>
      </p:sp>
      <p:sp>
        <p:nvSpPr>
          <p:cNvPr id="18" name="CasellaDiTesto 17">
            <a:extLst>
              <a:ext uri="{FF2B5EF4-FFF2-40B4-BE49-F238E27FC236}">
                <a16:creationId xmlns:a16="http://schemas.microsoft.com/office/drawing/2014/main" id="{91D72996-3C26-E419-EE1B-4AE8F17F8A27}"/>
              </a:ext>
            </a:extLst>
          </p:cNvPr>
          <p:cNvSpPr txBox="1"/>
          <p:nvPr/>
        </p:nvSpPr>
        <p:spPr>
          <a:xfrm>
            <a:off x="3028093" y="2590437"/>
            <a:ext cx="9012437" cy="584775"/>
          </a:xfrm>
          <a:prstGeom prst="rect">
            <a:avLst/>
          </a:prstGeom>
          <a:noFill/>
        </p:spPr>
        <p:txBody>
          <a:bodyPr wrap="square">
            <a:spAutoFit/>
          </a:bodyPr>
          <a:lstStyle/>
          <a:p>
            <a:pPr marL="285750" indent="-285750">
              <a:buClr>
                <a:srgbClr val="48AEE2"/>
              </a:buClr>
              <a:buFont typeface="Wingdings" panose="05000000000000000000" pitchFamily="2" charset="2"/>
              <a:buChar char="à"/>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coerenza nella comunicazione: </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usare modalità diverse con persone differenti e diversificare i propri messaggi in funzione dell’interlocutore e della situazione</a:t>
            </a:r>
            <a:endParaRPr lang="it-IT" sz="1600" dirty="0"/>
          </a:p>
        </p:txBody>
      </p:sp>
      <p:grpSp>
        <p:nvGrpSpPr>
          <p:cNvPr id="4" name="Gruppo 3">
            <a:extLst>
              <a:ext uri="{FF2B5EF4-FFF2-40B4-BE49-F238E27FC236}">
                <a16:creationId xmlns:a16="http://schemas.microsoft.com/office/drawing/2014/main" id="{F4EDD591-6A9D-CC98-0F4C-82975E91C80A}"/>
              </a:ext>
            </a:extLst>
          </p:cNvPr>
          <p:cNvGrpSpPr/>
          <p:nvPr/>
        </p:nvGrpSpPr>
        <p:grpSpPr>
          <a:xfrm>
            <a:off x="9760857" y="90350"/>
            <a:ext cx="2329543" cy="1364628"/>
            <a:chOff x="9862457" y="138045"/>
            <a:chExt cx="2329543" cy="1364628"/>
          </a:xfrm>
        </p:grpSpPr>
        <p:pic>
          <p:nvPicPr>
            <p:cNvPr id="10" name="Google Shape;168;g1020d4e4f60_1_302">
              <a:extLst>
                <a:ext uri="{FF2B5EF4-FFF2-40B4-BE49-F238E27FC236}">
                  <a16:creationId xmlns:a16="http://schemas.microsoft.com/office/drawing/2014/main" id="{B1ACDB2B-C957-437E-AB0A-D9343B139C34}"/>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sp>
          <p:nvSpPr>
            <p:cNvPr id="14" name="Segnaposto testo 2">
              <a:extLst>
                <a:ext uri="{FF2B5EF4-FFF2-40B4-BE49-F238E27FC236}">
                  <a16:creationId xmlns:a16="http://schemas.microsoft.com/office/drawing/2014/main" id="{A7C17558-198A-7132-5A7F-A16461FFF644}"/>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412207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p:bldP spid="19" grpId="0"/>
      <p:bldP spid="21" grpId="0"/>
      <p:bldP spid="11" grpId="0"/>
      <p:bldP spid="12" grpId="0"/>
      <p:bldP spid="13" grpId="0"/>
      <p:bldP spid="8"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770972" cy="2616101"/>
          </a:xfrm>
          <a:prstGeom prst="rect">
            <a:avLst/>
          </a:prstGeom>
          <a:noFill/>
        </p:spPr>
        <p:txBody>
          <a:bodyPr wrap="square">
            <a:spAutoFit/>
          </a:bodyPr>
          <a:lstStyle>
            <a:defPPr>
              <a:defRPr lang="it-IT"/>
            </a:defPPr>
            <a:lvl1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algn="just"/>
            <a:r>
              <a:rPr lang="it-IT" altLang="it-IT" sz="2000" b="1" dirty="0">
                <a:solidFill>
                  <a:srgbClr val="48AEE2"/>
                </a:solidFill>
                <a:latin typeface="Open Sans" panose="020B0606030504020204"/>
                <a:ea typeface="SimSun" panose="02010600030101010101" pitchFamily="2" charset="-122"/>
              </a:rPr>
              <a:t>NON SI PUÒ NON COMUNICARE</a:t>
            </a:r>
          </a:p>
          <a:p>
            <a:pPr algn="just"/>
            <a:endParaRPr lang="it-IT" altLang="it-IT" dirty="0"/>
          </a:p>
          <a:p>
            <a:pPr algn="just"/>
            <a:r>
              <a:rPr lang="it-IT" dirty="0"/>
              <a:t>È il 1° Assioma della Comunicazione Umana, sintetizzato da </a:t>
            </a:r>
            <a:r>
              <a:rPr lang="it-IT" dirty="0" err="1"/>
              <a:t>Watzlawick</a:t>
            </a:r>
            <a:r>
              <a:rPr lang="it-IT" dirty="0"/>
              <a:t> e colleghi (1967).</a:t>
            </a:r>
          </a:p>
          <a:p>
            <a:pPr algn="just"/>
            <a:endParaRPr lang="it-IT" dirty="0"/>
          </a:p>
          <a:p>
            <a:pPr algn="just"/>
            <a:r>
              <a:rPr lang="it-IT" dirty="0"/>
              <a:t>Tutto ciò che facciamo (non solo ciò che diciamo), comunica qualcosa all’altro. </a:t>
            </a:r>
          </a:p>
          <a:p>
            <a:pPr algn="just"/>
            <a:r>
              <a:rPr lang="it-IT" dirty="0"/>
              <a:t>Anche se stiamo in silenzio stiamo comunicando.</a:t>
            </a:r>
          </a:p>
          <a:p>
            <a:pPr algn="just"/>
            <a:r>
              <a:rPr lang="it-IT" dirty="0"/>
              <a:t>Qui entrano in gioco tutti quegli aspetti di linguaggio </a:t>
            </a:r>
            <a:r>
              <a:rPr lang="it-IT" b="1" dirty="0"/>
              <a:t>non verbale</a:t>
            </a:r>
            <a:r>
              <a:rPr lang="it-IT" dirty="0"/>
              <a:t>, </a:t>
            </a:r>
          </a:p>
          <a:p>
            <a:pPr algn="just"/>
            <a:r>
              <a:rPr lang="it-IT" dirty="0"/>
              <a:t>che riguardano la postura, la mimica facciale, i gesti, i movimenti oculari, </a:t>
            </a:r>
          </a:p>
          <a:p>
            <a:pPr algn="just"/>
            <a:r>
              <a:rPr lang="it-IT" dirty="0"/>
              <a:t>ma anche </a:t>
            </a:r>
            <a:r>
              <a:rPr lang="it-IT" b="1" dirty="0" err="1"/>
              <a:t>paraverbale</a:t>
            </a:r>
            <a:r>
              <a:rPr lang="it-IT" dirty="0"/>
              <a:t>, cioè il tono e il ritmo dell’eloquio, le pause, i silenzi, </a:t>
            </a:r>
          </a:p>
          <a:p>
            <a:pPr algn="just"/>
            <a:r>
              <a:rPr lang="it-IT" dirty="0"/>
              <a:t>e la </a:t>
            </a:r>
            <a:r>
              <a:rPr lang="it-IT" b="1" dirty="0"/>
              <a:t>prossemica</a:t>
            </a:r>
            <a:r>
              <a:rPr lang="it-IT" dirty="0"/>
              <a:t>, ossia la distanza che si pone tra sé e l’interlocutore.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aphicFrame>
        <p:nvGraphicFramePr>
          <p:cNvPr id="4" name="Grafico 3">
            <a:extLst>
              <a:ext uri="{FF2B5EF4-FFF2-40B4-BE49-F238E27FC236}">
                <a16:creationId xmlns:a16="http://schemas.microsoft.com/office/drawing/2014/main" id="{01F40FB4-FB20-AA5A-D578-49B14EDD888D}"/>
              </a:ext>
            </a:extLst>
          </p:cNvPr>
          <p:cNvGraphicFramePr/>
          <p:nvPr>
            <p:extLst>
              <p:ext uri="{D42A27DB-BD31-4B8C-83A1-F6EECF244321}">
                <p14:modId xmlns:p14="http://schemas.microsoft.com/office/powerpoint/2010/main" val="1933389140"/>
              </p:ext>
            </p:extLst>
          </p:nvPr>
        </p:nvGraphicFramePr>
        <p:xfrm>
          <a:off x="7795555" y="2939760"/>
          <a:ext cx="4866461" cy="4003576"/>
        </p:xfrm>
        <a:graphic>
          <a:graphicData uri="http://schemas.openxmlformats.org/drawingml/2006/chart">
            <c:chart xmlns:c="http://schemas.openxmlformats.org/drawingml/2006/chart" xmlns:r="http://schemas.openxmlformats.org/officeDocument/2006/relationships" r:id="rId4"/>
          </a:graphicData>
        </a:graphic>
      </p:graphicFrame>
      <p:sp>
        <p:nvSpPr>
          <p:cNvPr id="14" name="CasellaDiTesto 13">
            <a:extLst>
              <a:ext uri="{FF2B5EF4-FFF2-40B4-BE49-F238E27FC236}">
                <a16:creationId xmlns:a16="http://schemas.microsoft.com/office/drawing/2014/main" id="{F9039315-9D01-8FFA-81DB-72D70F4D6592}"/>
              </a:ext>
            </a:extLst>
          </p:cNvPr>
          <p:cNvSpPr txBox="1"/>
          <p:nvPr/>
        </p:nvSpPr>
        <p:spPr>
          <a:xfrm>
            <a:off x="2724339" y="4168993"/>
            <a:ext cx="5962462" cy="2308324"/>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Secondo la Legge di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Mehrabian</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(1972), nella comunicazione di emozioni, sentimenti e atteggiamenti, l’importanza della comunicazione non verbale e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paraverbale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supera il 90%.</a:t>
            </a: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Se ciò che diciamo a parole non corrisponde a ciò che comunichiamo con il corpo, i gesti, le espressioni facciali, la distanza fisica che mettiamo tra noi e l’altro, all’altro arriverà un messaggio ambiguo e «leggerà» tutta la parte non verbale, che ha un peso maggiore nelle comunicazioni di emozioni e atteggiamenti, e risponderà a quella.</a:t>
            </a:r>
          </a:p>
        </p:txBody>
      </p:sp>
      <p:grpSp>
        <p:nvGrpSpPr>
          <p:cNvPr id="8" name="Gruppo 7">
            <a:extLst>
              <a:ext uri="{FF2B5EF4-FFF2-40B4-BE49-F238E27FC236}">
                <a16:creationId xmlns:a16="http://schemas.microsoft.com/office/drawing/2014/main" id="{5CA4EDC0-5C7D-2D51-7C71-9CBA5079814F}"/>
              </a:ext>
            </a:extLst>
          </p:cNvPr>
          <p:cNvGrpSpPr/>
          <p:nvPr/>
        </p:nvGrpSpPr>
        <p:grpSpPr>
          <a:xfrm>
            <a:off x="9760857" y="90350"/>
            <a:ext cx="2329543" cy="1364628"/>
            <a:chOff x="9862457" y="138045"/>
            <a:chExt cx="2329543" cy="1364628"/>
          </a:xfrm>
        </p:grpSpPr>
        <p:pic>
          <p:nvPicPr>
            <p:cNvPr id="9" name="Google Shape;168;g1020d4e4f60_1_302">
              <a:extLst>
                <a:ext uri="{FF2B5EF4-FFF2-40B4-BE49-F238E27FC236}">
                  <a16:creationId xmlns:a16="http://schemas.microsoft.com/office/drawing/2014/main" id="{FFB533BA-313B-6412-B41E-C3752E72F3BB}"/>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0" name="Segnaposto testo 2">
              <a:extLst>
                <a:ext uri="{FF2B5EF4-FFF2-40B4-BE49-F238E27FC236}">
                  <a16:creationId xmlns:a16="http://schemas.microsoft.com/office/drawing/2014/main" id="{60CF467A-CB71-8FCA-6427-1E1132CE8F37}"/>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0634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466172" cy="400110"/>
          </a:xfrm>
          <a:prstGeom prst="rect">
            <a:avLst/>
          </a:prstGeom>
          <a:noFill/>
        </p:spPr>
        <p:txBody>
          <a:bodyPr wrap="square">
            <a:spAutoFit/>
          </a:bodyPr>
          <a:lstStyle>
            <a:defPPr>
              <a:defRPr lang="it-IT"/>
            </a:defPPr>
            <a:lvl1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sz="2000" b="1" dirty="0">
                <a:solidFill>
                  <a:srgbClr val="48AEE2"/>
                </a:solidFill>
                <a:latin typeface="Open Sans" panose="020B0606030504020204"/>
                <a:ea typeface="SimSun" panose="02010600030101010101" pitchFamily="2" charset="-122"/>
              </a:rPr>
              <a:t>IL PROCESSO DI COMUNICAZIONE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352" name="CasellaDiTesto 351">
            <a:extLst>
              <a:ext uri="{FF2B5EF4-FFF2-40B4-BE49-F238E27FC236}">
                <a16:creationId xmlns:a16="http://schemas.microsoft.com/office/drawing/2014/main" id="{4EA3536D-C17B-D08B-BB64-90E3216EF8D1}"/>
              </a:ext>
            </a:extLst>
          </p:cNvPr>
          <p:cNvSpPr txBox="1"/>
          <p:nvPr/>
        </p:nvSpPr>
        <p:spPr>
          <a:xfrm>
            <a:off x="421028" y="2110711"/>
            <a:ext cx="11045018" cy="338554"/>
          </a:xfrm>
          <a:prstGeom prst="rect">
            <a:avLst/>
          </a:prstGeom>
          <a:noFill/>
        </p:spPr>
        <p:txBody>
          <a:bodyPr wrap="square">
            <a:spAutoFit/>
          </a:bodyPr>
          <a:lstStyle/>
          <a:p>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Non un semplice trasferimento di dati e informazioni attraverso un determinato canale ma…</a:t>
            </a:r>
          </a:p>
        </p:txBody>
      </p:sp>
      <p:sp>
        <p:nvSpPr>
          <p:cNvPr id="353" name="CasellaDiTesto 352">
            <a:extLst>
              <a:ext uri="{FF2B5EF4-FFF2-40B4-BE49-F238E27FC236}">
                <a16:creationId xmlns:a16="http://schemas.microsoft.com/office/drawing/2014/main" id="{4DE846EB-0B2F-ACFB-F7C2-CC4A6DE4B48B}"/>
              </a:ext>
            </a:extLst>
          </p:cNvPr>
          <p:cNvSpPr txBox="1"/>
          <p:nvPr/>
        </p:nvSpPr>
        <p:spPr>
          <a:xfrm>
            <a:off x="421028" y="2094471"/>
            <a:ext cx="11045018" cy="338554"/>
          </a:xfrm>
          <a:prstGeom prst="rect">
            <a:avLst/>
          </a:prstGeom>
          <a:noFill/>
        </p:spPr>
        <p:txBody>
          <a:bodyPr wrap="square">
            <a:spAutoFit/>
          </a:bodyPr>
          <a:lstStyle/>
          <a:p>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un processo circolare continuo tra due o più interlocutori che si scambiano reciprocamente messaggi</a:t>
            </a:r>
          </a:p>
        </p:txBody>
      </p:sp>
      <p:sp>
        <p:nvSpPr>
          <p:cNvPr id="381" name="AutoShape 31">
            <a:extLst>
              <a:ext uri="{FF2B5EF4-FFF2-40B4-BE49-F238E27FC236}">
                <a16:creationId xmlns:a16="http://schemas.microsoft.com/office/drawing/2014/main" id="{880ACF89-8BC1-ECDD-7734-B251D54D8D74}"/>
              </a:ext>
            </a:extLst>
          </p:cNvPr>
          <p:cNvSpPr>
            <a:spLocks noChangeArrowheads="1"/>
          </p:cNvSpPr>
          <p:nvPr/>
        </p:nvSpPr>
        <p:spPr bwMode="auto">
          <a:xfrm>
            <a:off x="3571214" y="2462758"/>
            <a:ext cx="5940000" cy="1000126"/>
          </a:xfrm>
          <a:prstGeom prst="curvedDownArrow">
            <a:avLst>
              <a:gd name="adj1" fmla="val 21409"/>
              <a:gd name="adj2" fmla="val 122908"/>
              <a:gd name="adj3" fmla="val 50833"/>
            </a:avLst>
          </a:prstGeom>
          <a:solidFill>
            <a:srgbClr val="00B0F0"/>
          </a:solidFill>
          <a:ln w="12700">
            <a:solidFill>
              <a:srgbClr val="376092"/>
            </a:solidFill>
            <a:miter lim="800000"/>
            <a:headEnd/>
            <a:tailEnd/>
          </a:ln>
          <a:effectLst/>
        </p:spPr>
        <p:txBody>
          <a:bodyPr wrap="none" anchor="ctr"/>
          <a:lstStyle/>
          <a:p>
            <a:endParaRPr lang="it-IT"/>
          </a:p>
        </p:txBody>
      </p:sp>
      <p:sp>
        <p:nvSpPr>
          <p:cNvPr id="382" name="AutoShape 32">
            <a:extLst>
              <a:ext uri="{FF2B5EF4-FFF2-40B4-BE49-F238E27FC236}">
                <a16:creationId xmlns:a16="http://schemas.microsoft.com/office/drawing/2014/main" id="{AFBB5FDF-98CD-B64A-9450-66BABEDBF502}"/>
              </a:ext>
            </a:extLst>
          </p:cNvPr>
          <p:cNvSpPr>
            <a:spLocks noChangeArrowheads="1"/>
          </p:cNvSpPr>
          <p:nvPr/>
        </p:nvSpPr>
        <p:spPr bwMode="auto">
          <a:xfrm flipH="1" flipV="1">
            <a:off x="3050942" y="5329977"/>
            <a:ext cx="5940000" cy="1066800"/>
          </a:xfrm>
          <a:prstGeom prst="curvedDownArrow">
            <a:avLst>
              <a:gd name="adj1" fmla="val 21409"/>
              <a:gd name="adj2" fmla="val 122908"/>
              <a:gd name="adj3" fmla="val 50833"/>
            </a:avLst>
          </a:prstGeom>
          <a:solidFill>
            <a:srgbClr val="00B0F0"/>
          </a:solidFill>
          <a:ln w="12700">
            <a:solidFill>
              <a:srgbClr val="376092"/>
            </a:solidFill>
            <a:miter lim="800000"/>
            <a:headEnd/>
            <a:tailEnd/>
          </a:ln>
          <a:effectLst/>
        </p:spPr>
        <p:txBody>
          <a:bodyPr wrap="none" anchor="ctr"/>
          <a:lstStyle/>
          <a:p>
            <a:endParaRPr lang="it-IT"/>
          </a:p>
        </p:txBody>
      </p:sp>
      <p:sp>
        <p:nvSpPr>
          <p:cNvPr id="384" name="Rectangle 34">
            <a:extLst>
              <a:ext uri="{FF2B5EF4-FFF2-40B4-BE49-F238E27FC236}">
                <a16:creationId xmlns:a16="http://schemas.microsoft.com/office/drawing/2014/main" id="{BA067592-5CC5-FED3-5F36-CA821B8C30F1}"/>
              </a:ext>
            </a:extLst>
          </p:cNvPr>
          <p:cNvSpPr>
            <a:spLocks noChangeArrowheads="1"/>
          </p:cNvSpPr>
          <p:nvPr/>
        </p:nvSpPr>
        <p:spPr bwMode="auto">
          <a:xfrm>
            <a:off x="5427978" y="5907772"/>
            <a:ext cx="1600200"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feedback</a:t>
            </a:r>
          </a:p>
        </p:txBody>
      </p:sp>
      <p:grpSp>
        <p:nvGrpSpPr>
          <p:cNvPr id="402" name="Gruppo 401">
            <a:extLst>
              <a:ext uri="{FF2B5EF4-FFF2-40B4-BE49-F238E27FC236}">
                <a16:creationId xmlns:a16="http://schemas.microsoft.com/office/drawing/2014/main" id="{B98CC826-C9E2-BF5B-70C0-357F78FB524C}"/>
              </a:ext>
            </a:extLst>
          </p:cNvPr>
          <p:cNvGrpSpPr/>
          <p:nvPr/>
        </p:nvGrpSpPr>
        <p:grpSpPr>
          <a:xfrm>
            <a:off x="1719382" y="3019425"/>
            <a:ext cx="9067672" cy="2514547"/>
            <a:chOff x="1719382" y="3019425"/>
            <a:chExt cx="9067672" cy="2514547"/>
          </a:xfrm>
        </p:grpSpPr>
        <p:sp>
          <p:nvSpPr>
            <p:cNvPr id="22" name="Freeform 16">
              <a:extLst>
                <a:ext uri="{FF2B5EF4-FFF2-40B4-BE49-F238E27FC236}">
                  <a16:creationId xmlns:a16="http://schemas.microsoft.com/office/drawing/2014/main" id="{B26B0DD3-A353-0A8E-260E-904421F4DF95}"/>
                </a:ext>
              </a:extLst>
            </p:cNvPr>
            <p:cNvSpPr>
              <a:spLocks/>
            </p:cNvSpPr>
            <p:nvPr/>
          </p:nvSpPr>
          <p:spPr bwMode="auto">
            <a:xfrm>
              <a:off x="3189596" y="3550444"/>
              <a:ext cx="1139825" cy="1676400"/>
            </a:xfrm>
            <a:custGeom>
              <a:avLst/>
              <a:gdLst>
                <a:gd name="T0" fmla="*/ 341 w 778"/>
                <a:gd name="T1" fmla="*/ 914 h 1056"/>
                <a:gd name="T2" fmla="*/ 283 w 778"/>
                <a:gd name="T3" fmla="*/ 852 h 1056"/>
                <a:gd name="T4" fmla="*/ 179 w 778"/>
                <a:gd name="T5" fmla="*/ 795 h 1056"/>
                <a:gd name="T6" fmla="*/ 49 w 778"/>
                <a:gd name="T7" fmla="*/ 758 h 1056"/>
                <a:gd name="T8" fmla="*/ 55 w 778"/>
                <a:gd name="T9" fmla="*/ 701 h 1056"/>
                <a:gd name="T10" fmla="*/ 101 w 778"/>
                <a:gd name="T11" fmla="*/ 608 h 1056"/>
                <a:gd name="T12" fmla="*/ 13 w 778"/>
                <a:gd name="T13" fmla="*/ 468 h 1056"/>
                <a:gd name="T14" fmla="*/ 3 w 778"/>
                <a:gd name="T15" fmla="*/ 374 h 1056"/>
                <a:gd name="T16" fmla="*/ 3 w 778"/>
                <a:gd name="T17" fmla="*/ 264 h 1056"/>
                <a:gd name="T18" fmla="*/ 101 w 778"/>
                <a:gd name="T19" fmla="*/ 92 h 1056"/>
                <a:gd name="T20" fmla="*/ 135 w 778"/>
                <a:gd name="T21" fmla="*/ 65 h 1056"/>
                <a:gd name="T22" fmla="*/ 221 w 778"/>
                <a:gd name="T23" fmla="*/ 27 h 1056"/>
                <a:gd name="T24" fmla="*/ 410 w 778"/>
                <a:gd name="T25" fmla="*/ 0 h 1056"/>
                <a:gd name="T26" fmla="*/ 510 w 778"/>
                <a:gd name="T27" fmla="*/ 11 h 1056"/>
                <a:gd name="T28" fmla="*/ 582 w 778"/>
                <a:gd name="T29" fmla="*/ 42 h 1056"/>
                <a:gd name="T30" fmla="*/ 634 w 778"/>
                <a:gd name="T31" fmla="*/ 57 h 1056"/>
                <a:gd name="T32" fmla="*/ 679 w 778"/>
                <a:gd name="T33" fmla="*/ 135 h 1056"/>
                <a:gd name="T34" fmla="*/ 705 w 778"/>
                <a:gd name="T35" fmla="*/ 215 h 1056"/>
                <a:gd name="T36" fmla="*/ 722 w 778"/>
                <a:gd name="T37" fmla="*/ 245 h 1056"/>
                <a:gd name="T38" fmla="*/ 738 w 778"/>
                <a:gd name="T39" fmla="*/ 270 h 1056"/>
                <a:gd name="T40" fmla="*/ 725 w 778"/>
                <a:gd name="T41" fmla="*/ 317 h 1056"/>
                <a:gd name="T42" fmla="*/ 712 w 778"/>
                <a:gd name="T43" fmla="*/ 347 h 1056"/>
                <a:gd name="T44" fmla="*/ 754 w 778"/>
                <a:gd name="T45" fmla="*/ 419 h 1056"/>
                <a:gd name="T46" fmla="*/ 777 w 778"/>
                <a:gd name="T47" fmla="*/ 477 h 1056"/>
                <a:gd name="T48" fmla="*/ 744 w 778"/>
                <a:gd name="T49" fmla="*/ 497 h 1056"/>
                <a:gd name="T50" fmla="*/ 712 w 778"/>
                <a:gd name="T51" fmla="*/ 515 h 1056"/>
                <a:gd name="T52" fmla="*/ 715 w 778"/>
                <a:gd name="T53" fmla="*/ 545 h 1056"/>
                <a:gd name="T54" fmla="*/ 702 w 778"/>
                <a:gd name="T55" fmla="*/ 572 h 1056"/>
                <a:gd name="T56" fmla="*/ 621 w 778"/>
                <a:gd name="T57" fmla="*/ 596 h 1056"/>
                <a:gd name="T58" fmla="*/ 666 w 778"/>
                <a:gd name="T59" fmla="*/ 635 h 1056"/>
                <a:gd name="T60" fmla="*/ 679 w 778"/>
                <a:gd name="T61" fmla="*/ 653 h 1056"/>
                <a:gd name="T62" fmla="*/ 650 w 778"/>
                <a:gd name="T63" fmla="*/ 668 h 1056"/>
                <a:gd name="T64" fmla="*/ 647 w 778"/>
                <a:gd name="T65" fmla="*/ 698 h 1056"/>
                <a:gd name="T66" fmla="*/ 637 w 778"/>
                <a:gd name="T67" fmla="*/ 743 h 1056"/>
                <a:gd name="T68" fmla="*/ 601 w 778"/>
                <a:gd name="T69" fmla="*/ 779 h 1056"/>
                <a:gd name="T70" fmla="*/ 553 w 778"/>
                <a:gd name="T71" fmla="*/ 782 h 1056"/>
                <a:gd name="T72" fmla="*/ 481 w 778"/>
                <a:gd name="T73" fmla="*/ 746 h 1056"/>
                <a:gd name="T74" fmla="*/ 432 w 778"/>
                <a:gd name="T75" fmla="*/ 743 h 1056"/>
                <a:gd name="T76" fmla="*/ 406 w 778"/>
                <a:gd name="T77" fmla="*/ 806 h 1056"/>
                <a:gd name="T78" fmla="*/ 387 w 778"/>
                <a:gd name="T79" fmla="*/ 860 h 1056"/>
                <a:gd name="T80" fmla="*/ 406 w 778"/>
                <a:gd name="T81" fmla="*/ 950 h 1056"/>
                <a:gd name="T82" fmla="*/ 449 w 778"/>
                <a:gd name="T83" fmla="*/ 1049 h 1056"/>
                <a:gd name="T84" fmla="*/ 419 w 778"/>
                <a:gd name="T85" fmla="*/ 104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8" h="1056">
                  <a:moveTo>
                    <a:pt x="419" y="1049"/>
                  </a:moveTo>
                  <a:lnTo>
                    <a:pt x="341" y="914"/>
                  </a:lnTo>
                  <a:lnTo>
                    <a:pt x="322" y="882"/>
                  </a:lnTo>
                  <a:lnTo>
                    <a:pt x="283" y="852"/>
                  </a:lnTo>
                  <a:lnTo>
                    <a:pt x="244" y="833"/>
                  </a:lnTo>
                  <a:lnTo>
                    <a:pt x="179" y="795"/>
                  </a:lnTo>
                  <a:lnTo>
                    <a:pt x="94" y="764"/>
                  </a:lnTo>
                  <a:lnTo>
                    <a:pt x="49" y="758"/>
                  </a:lnTo>
                  <a:lnTo>
                    <a:pt x="7" y="773"/>
                  </a:lnTo>
                  <a:lnTo>
                    <a:pt x="55" y="701"/>
                  </a:lnTo>
                  <a:lnTo>
                    <a:pt x="72" y="647"/>
                  </a:lnTo>
                  <a:lnTo>
                    <a:pt x="101" y="608"/>
                  </a:lnTo>
                  <a:lnTo>
                    <a:pt x="26" y="500"/>
                  </a:lnTo>
                  <a:lnTo>
                    <a:pt x="13" y="468"/>
                  </a:lnTo>
                  <a:lnTo>
                    <a:pt x="10" y="426"/>
                  </a:lnTo>
                  <a:lnTo>
                    <a:pt x="3" y="374"/>
                  </a:lnTo>
                  <a:lnTo>
                    <a:pt x="0" y="335"/>
                  </a:lnTo>
                  <a:lnTo>
                    <a:pt x="3" y="264"/>
                  </a:lnTo>
                  <a:lnTo>
                    <a:pt x="36" y="180"/>
                  </a:lnTo>
                  <a:lnTo>
                    <a:pt x="101" y="92"/>
                  </a:lnTo>
                  <a:lnTo>
                    <a:pt x="119" y="71"/>
                  </a:lnTo>
                  <a:lnTo>
                    <a:pt x="135" y="65"/>
                  </a:lnTo>
                  <a:lnTo>
                    <a:pt x="157" y="58"/>
                  </a:lnTo>
                  <a:lnTo>
                    <a:pt x="221" y="27"/>
                  </a:lnTo>
                  <a:lnTo>
                    <a:pt x="257" y="18"/>
                  </a:lnTo>
                  <a:lnTo>
                    <a:pt x="410" y="0"/>
                  </a:lnTo>
                  <a:lnTo>
                    <a:pt x="488" y="11"/>
                  </a:lnTo>
                  <a:lnTo>
                    <a:pt x="510" y="11"/>
                  </a:lnTo>
                  <a:lnTo>
                    <a:pt x="549" y="26"/>
                  </a:lnTo>
                  <a:lnTo>
                    <a:pt x="582" y="42"/>
                  </a:lnTo>
                  <a:lnTo>
                    <a:pt x="611" y="41"/>
                  </a:lnTo>
                  <a:lnTo>
                    <a:pt x="634" y="57"/>
                  </a:lnTo>
                  <a:lnTo>
                    <a:pt x="653" y="95"/>
                  </a:lnTo>
                  <a:lnTo>
                    <a:pt x="679" y="135"/>
                  </a:lnTo>
                  <a:lnTo>
                    <a:pt x="696" y="188"/>
                  </a:lnTo>
                  <a:lnTo>
                    <a:pt x="705" y="215"/>
                  </a:lnTo>
                  <a:lnTo>
                    <a:pt x="712" y="227"/>
                  </a:lnTo>
                  <a:lnTo>
                    <a:pt x="722" y="245"/>
                  </a:lnTo>
                  <a:lnTo>
                    <a:pt x="731" y="257"/>
                  </a:lnTo>
                  <a:lnTo>
                    <a:pt x="738" y="270"/>
                  </a:lnTo>
                  <a:lnTo>
                    <a:pt x="741" y="291"/>
                  </a:lnTo>
                  <a:lnTo>
                    <a:pt x="725" y="317"/>
                  </a:lnTo>
                  <a:lnTo>
                    <a:pt x="718" y="336"/>
                  </a:lnTo>
                  <a:lnTo>
                    <a:pt x="712" y="347"/>
                  </a:lnTo>
                  <a:lnTo>
                    <a:pt x="731" y="377"/>
                  </a:lnTo>
                  <a:lnTo>
                    <a:pt x="754" y="419"/>
                  </a:lnTo>
                  <a:lnTo>
                    <a:pt x="774" y="452"/>
                  </a:lnTo>
                  <a:lnTo>
                    <a:pt x="777" y="477"/>
                  </a:lnTo>
                  <a:lnTo>
                    <a:pt x="766" y="492"/>
                  </a:lnTo>
                  <a:lnTo>
                    <a:pt x="744" y="497"/>
                  </a:lnTo>
                  <a:lnTo>
                    <a:pt x="722" y="500"/>
                  </a:lnTo>
                  <a:lnTo>
                    <a:pt x="712" y="515"/>
                  </a:lnTo>
                  <a:lnTo>
                    <a:pt x="709" y="542"/>
                  </a:lnTo>
                  <a:lnTo>
                    <a:pt x="715" y="545"/>
                  </a:lnTo>
                  <a:lnTo>
                    <a:pt x="722" y="560"/>
                  </a:lnTo>
                  <a:lnTo>
                    <a:pt x="702" y="572"/>
                  </a:lnTo>
                  <a:lnTo>
                    <a:pt x="637" y="596"/>
                  </a:lnTo>
                  <a:lnTo>
                    <a:pt x="621" y="596"/>
                  </a:lnTo>
                  <a:lnTo>
                    <a:pt x="634" y="614"/>
                  </a:lnTo>
                  <a:lnTo>
                    <a:pt x="666" y="635"/>
                  </a:lnTo>
                  <a:lnTo>
                    <a:pt x="676" y="642"/>
                  </a:lnTo>
                  <a:lnTo>
                    <a:pt x="679" y="653"/>
                  </a:lnTo>
                  <a:lnTo>
                    <a:pt x="670" y="663"/>
                  </a:lnTo>
                  <a:lnTo>
                    <a:pt x="650" y="668"/>
                  </a:lnTo>
                  <a:lnTo>
                    <a:pt x="647" y="674"/>
                  </a:lnTo>
                  <a:lnTo>
                    <a:pt x="647" y="698"/>
                  </a:lnTo>
                  <a:lnTo>
                    <a:pt x="646" y="720"/>
                  </a:lnTo>
                  <a:lnTo>
                    <a:pt x="637" y="743"/>
                  </a:lnTo>
                  <a:lnTo>
                    <a:pt x="621" y="770"/>
                  </a:lnTo>
                  <a:lnTo>
                    <a:pt x="601" y="779"/>
                  </a:lnTo>
                  <a:lnTo>
                    <a:pt x="575" y="785"/>
                  </a:lnTo>
                  <a:lnTo>
                    <a:pt x="553" y="782"/>
                  </a:lnTo>
                  <a:lnTo>
                    <a:pt x="514" y="767"/>
                  </a:lnTo>
                  <a:lnTo>
                    <a:pt x="481" y="746"/>
                  </a:lnTo>
                  <a:lnTo>
                    <a:pt x="449" y="743"/>
                  </a:lnTo>
                  <a:lnTo>
                    <a:pt x="432" y="743"/>
                  </a:lnTo>
                  <a:lnTo>
                    <a:pt x="436" y="773"/>
                  </a:lnTo>
                  <a:lnTo>
                    <a:pt x="406" y="806"/>
                  </a:lnTo>
                  <a:lnTo>
                    <a:pt x="400" y="836"/>
                  </a:lnTo>
                  <a:lnTo>
                    <a:pt x="387" y="860"/>
                  </a:lnTo>
                  <a:lnTo>
                    <a:pt x="393" y="899"/>
                  </a:lnTo>
                  <a:lnTo>
                    <a:pt x="406" y="950"/>
                  </a:lnTo>
                  <a:lnTo>
                    <a:pt x="416" y="986"/>
                  </a:lnTo>
                  <a:lnTo>
                    <a:pt x="449" y="1049"/>
                  </a:lnTo>
                  <a:lnTo>
                    <a:pt x="423" y="1055"/>
                  </a:lnTo>
                  <a:lnTo>
                    <a:pt x="419" y="1049"/>
                  </a:lnTo>
                </a:path>
              </a:pathLst>
            </a:custGeom>
            <a:solidFill>
              <a:srgbClr val="FFFF9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3" name="Freeform 17">
              <a:extLst>
                <a:ext uri="{FF2B5EF4-FFF2-40B4-BE49-F238E27FC236}">
                  <a16:creationId xmlns:a16="http://schemas.microsoft.com/office/drawing/2014/main" id="{6A9121BA-6834-1983-58C5-1035272A2AF3}"/>
                </a:ext>
              </a:extLst>
            </p:cNvPr>
            <p:cNvSpPr>
              <a:spLocks/>
            </p:cNvSpPr>
            <p:nvPr/>
          </p:nvSpPr>
          <p:spPr bwMode="auto">
            <a:xfrm>
              <a:off x="8250546" y="3553619"/>
              <a:ext cx="1139825" cy="1676400"/>
            </a:xfrm>
            <a:custGeom>
              <a:avLst/>
              <a:gdLst>
                <a:gd name="T0" fmla="*/ 436 w 778"/>
                <a:gd name="T1" fmla="*/ 914 h 1056"/>
                <a:gd name="T2" fmla="*/ 494 w 778"/>
                <a:gd name="T3" fmla="*/ 852 h 1056"/>
                <a:gd name="T4" fmla="*/ 598 w 778"/>
                <a:gd name="T5" fmla="*/ 795 h 1056"/>
                <a:gd name="T6" fmla="*/ 728 w 778"/>
                <a:gd name="T7" fmla="*/ 758 h 1056"/>
                <a:gd name="T8" fmla="*/ 722 w 778"/>
                <a:gd name="T9" fmla="*/ 701 h 1056"/>
                <a:gd name="T10" fmla="*/ 676 w 778"/>
                <a:gd name="T11" fmla="*/ 608 h 1056"/>
                <a:gd name="T12" fmla="*/ 764 w 778"/>
                <a:gd name="T13" fmla="*/ 468 h 1056"/>
                <a:gd name="T14" fmla="*/ 774 w 778"/>
                <a:gd name="T15" fmla="*/ 374 h 1056"/>
                <a:gd name="T16" fmla="*/ 774 w 778"/>
                <a:gd name="T17" fmla="*/ 264 h 1056"/>
                <a:gd name="T18" fmla="*/ 676 w 778"/>
                <a:gd name="T19" fmla="*/ 92 h 1056"/>
                <a:gd name="T20" fmla="*/ 642 w 778"/>
                <a:gd name="T21" fmla="*/ 65 h 1056"/>
                <a:gd name="T22" fmla="*/ 556 w 778"/>
                <a:gd name="T23" fmla="*/ 27 h 1056"/>
                <a:gd name="T24" fmla="*/ 367 w 778"/>
                <a:gd name="T25" fmla="*/ 0 h 1056"/>
                <a:gd name="T26" fmla="*/ 267 w 778"/>
                <a:gd name="T27" fmla="*/ 11 h 1056"/>
                <a:gd name="T28" fmla="*/ 195 w 778"/>
                <a:gd name="T29" fmla="*/ 42 h 1056"/>
                <a:gd name="T30" fmla="*/ 143 w 778"/>
                <a:gd name="T31" fmla="*/ 57 h 1056"/>
                <a:gd name="T32" fmla="*/ 98 w 778"/>
                <a:gd name="T33" fmla="*/ 135 h 1056"/>
                <a:gd name="T34" fmla="*/ 72 w 778"/>
                <a:gd name="T35" fmla="*/ 215 h 1056"/>
                <a:gd name="T36" fmla="*/ 55 w 778"/>
                <a:gd name="T37" fmla="*/ 245 h 1056"/>
                <a:gd name="T38" fmla="*/ 39 w 778"/>
                <a:gd name="T39" fmla="*/ 270 h 1056"/>
                <a:gd name="T40" fmla="*/ 52 w 778"/>
                <a:gd name="T41" fmla="*/ 317 h 1056"/>
                <a:gd name="T42" fmla="*/ 65 w 778"/>
                <a:gd name="T43" fmla="*/ 347 h 1056"/>
                <a:gd name="T44" fmla="*/ 23 w 778"/>
                <a:gd name="T45" fmla="*/ 419 h 1056"/>
                <a:gd name="T46" fmla="*/ 0 w 778"/>
                <a:gd name="T47" fmla="*/ 477 h 1056"/>
                <a:gd name="T48" fmla="*/ 33 w 778"/>
                <a:gd name="T49" fmla="*/ 497 h 1056"/>
                <a:gd name="T50" fmla="*/ 65 w 778"/>
                <a:gd name="T51" fmla="*/ 515 h 1056"/>
                <a:gd name="T52" fmla="*/ 62 w 778"/>
                <a:gd name="T53" fmla="*/ 545 h 1056"/>
                <a:gd name="T54" fmla="*/ 75 w 778"/>
                <a:gd name="T55" fmla="*/ 572 h 1056"/>
                <a:gd name="T56" fmla="*/ 156 w 778"/>
                <a:gd name="T57" fmla="*/ 596 h 1056"/>
                <a:gd name="T58" fmla="*/ 111 w 778"/>
                <a:gd name="T59" fmla="*/ 635 h 1056"/>
                <a:gd name="T60" fmla="*/ 98 w 778"/>
                <a:gd name="T61" fmla="*/ 653 h 1056"/>
                <a:gd name="T62" fmla="*/ 127 w 778"/>
                <a:gd name="T63" fmla="*/ 668 h 1056"/>
                <a:gd name="T64" fmla="*/ 130 w 778"/>
                <a:gd name="T65" fmla="*/ 698 h 1056"/>
                <a:gd name="T66" fmla="*/ 140 w 778"/>
                <a:gd name="T67" fmla="*/ 743 h 1056"/>
                <a:gd name="T68" fmla="*/ 176 w 778"/>
                <a:gd name="T69" fmla="*/ 779 h 1056"/>
                <a:gd name="T70" fmla="*/ 224 w 778"/>
                <a:gd name="T71" fmla="*/ 782 h 1056"/>
                <a:gd name="T72" fmla="*/ 296 w 778"/>
                <a:gd name="T73" fmla="*/ 746 h 1056"/>
                <a:gd name="T74" fmla="*/ 345 w 778"/>
                <a:gd name="T75" fmla="*/ 743 h 1056"/>
                <a:gd name="T76" fmla="*/ 371 w 778"/>
                <a:gd name="T77" fmla="*/ 806 h 1056"/>
                <a:gd name="T78" fmla="*/ 390 w 778"/>
                <a:gd name="T79" fmla="*/ 860 h 1056"/>
                <a:gd name="T80" fmla="*/ 371 w 778"/>
                <a:gd name="T81" fmla="*/ 950 h 1056"/>
                <a:gd name="T82" fmla="*/ 328 w 778"/>
                <a:gd name="T83" fmla="*/ 1049 h 1056"/>
                <a:gd name="T84" fmla="*/ 358 w 778"/>
                <a:gd name="T85" fmla="*/ 104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8" h="1056">
                  <a:moveTo>
                    <a:pt x="358" y="1049"/>
                  </a:moveTo>
                  <a:lnTo>
                    <a:pt x="436" y="914"/>
                  </a:lnTo>
                  <a:lnTo>
                    <a:pt x="455" y="882"/>
                  </a:lnTo>
                  <a:lnTo>
                    <a:pt x="494" y="852"/>
                  </a:lnTo>
                  <a:lnTo>
                    <a:pt x="533" y="833"/>
                  </a:lnTo>
                  <a:lnTo>
                    <a:pt x="598" y="795"/>
                  </a:lnTo>
                  <a:lnTo>
                    <a:pt x="683" y="764"/>
                  </a:lnTo>
                  <a:lnTo>
                    <a:pt x="728" y="758"/>
                  </a:lnTo>
                  <a:lnTo>
                    <a:pt x="770" y="773"/>
                  </a:lnTo>
                  <a:lnTo>
                    <a:pt x="722" y="701"/>
                  </a:lnTo>
                  <a:lnTo>
                    <a:pt x="705" y="647"/>
                  </a:lnTo>
                  <a:lnTo>
                    <a:pt x="676" y="608"/>
                  </a:lnTo>
                  <a:lnTo>
                    <a:pt x="751" y="500"/>
                  </a:lnTo>
                  <a:lnTo>
                    <a:pt x="764" y="468"/>
                  </a:lnTo>
                  <a:lnTo>
                    <a:pt x="767" y="426"/>
                  </a:lnTo>
                  <a:lnTo>
                    <a:pt x="774" y="374"/>
                  </a:lnTo>
                  <a:lnTo>
                    <a:pt x="777" y="335"/>
                  </a:lnTo>
                  <a:lnTo>
                    <a:pt x="774" y="264"/>
                  </a:lnTo>
                  <a:lnTo>
                    <a:pt x="741" y="180"/>
                  </a:lnTo>
                  <a:lnTo>
                    <a:pt x="676" y="92"/>
                  </a:lnTo>
                  <a:lnTo>
                    <a:pt x="658" y="71"/>
                  </a:lnTo>
                  <a:lnTo>
                    <a:pt x="642" y="65"/>
                  </a:lnTo>
                  <a:lnTo>
                    <a:pt x="621" y="58"/>
                  </a:lnTo>
                  <a:lnTo>
                    <a:pt x="556" y="27"/>
                  </a:lnTo>
                  <a:lnTo>
                    <a:pt x="520" y="18"/>
                  </a:lnTo>
                  <a:lnTo>
                    <a:pt x="367" y="0"/>
                  </a:lnTo>
                  <a:lnTo>
                    <a:pt x="289" y="11"/>
                  </a:lnTo>
                  <a:lnTo>
                    <a:pt x="267" y="11"/>
                  </a:lnTo>
                  <a:lnTo>
                    <a:pt x="228" y="26"/>
                  </a:lnTo>
                  <a:lnTo>
                    <a:pt x="195" y="42"/>
                  </a:lnTo>
                  <a:lnTo>
                    <a:pt x="166" y="41"/>
                  </a:lnTo>
                  <a:lnTo>
                    <a:pt x="143" y="57"/>
                  </a:lnTo>
                  <a:lnTo>
                    <a:pt x="124" y="95"/>
                  </a:lnTo>
                  <a:lnTo>
                    <a:pt x="98" y="135"/>
                  </a:lnTo>
                  <a:lnTo>
                    <a:pt x="81" y="188"/>
                  </a:lnTo>
                  <a:lnTo>
                    <a:pt x="72" y="215"/>
                  </a:lnTo>
                  <a:lnTo>
                    <a:pt x="65" y="227"/>
                  </a:lnTo>
                  <a:lnTo>
                    <a:pt x="55" y="245"/>
                  </a:lnTo>
                  <a:lnTo>
                    <a:pt x="46" y="257"/>
                  </a:lnTo>
                  <a:lnTo>
                    <a:pt x="39" y="270"/>
                  </a:lnTo>
                  <a:lnTo>
                    <a:pt x="36" y="291"/>
                  </a:lnTo>
                  <a:lnTo>
                    <a:pt x="52" y="317"/>
                  </a:lnTo>
                  <a:lnTo>
                    <a:pt x="59" y="336"/>
                  </a:lnTo>
                  <a:lnTo>
                    <a:pt x="65" y="347"/>
                  </a:lnTo>
                  <a:lnTo>
                    <a:pt x="46" y="377"/>
                  </a:lnTo>
                  <a:lnTo>
                    <a:pt x="23" y="419"/>
                  </a:lnTo>
                  <a:lnTo>
                    <a:pt x="3" y="452"/>
                  </a:lnTo>
                  <a:lnTo>
                    <a:pt x="0" y="477"/>
                  </a:lnTo>
                  <a:lnTo>
                    <a:pt x="12" y="492"/>
                  </a:lnTo>
                  <a:lnTo>
                    <a:pt x="33" y="497"/>
                  </a:lnTo>
                  <a:lnTo>
                    <a:pt x="55" y="500"/>
                  </a:lnTo>
                  <a:lnTo>
                    <a:pt x="65" y="515"/>
                  </a:lnTo>
                  <a:lnTo>
                    <a:pt x="68" y="542"/>
                  </a:lnTo>
                  <a:lnTo>
                    <a:pt x="62" y="545"/>
                  </a:lnTo>
                  <a:lnTo>
                    <a:pt x="55" y="560"/>
                  </a:lnTo>
                  <a:lnTo>
                    <a:pt x="75" y="572"/>
                  </a:lnTo>
                  <a:lnTo>
                    <a:pt x="140" y="596"/>
                  </a:lnTo>
                  <a:lnTo>
                    <a:pt x="156" y="596"/>
                  </a:lnTo>
                  <a:lnTo>
                    <a:pt x="143" y="614"/>
                  </a:lnTo>
                  <a:lnTo>
                    <a:pt x="111" y="635"/>
                  </a:lnTo>
                  <a:lnTo>
                    <a:pt x="101" y="642"/>
                  </a:lnTo>
                  <a:lnTo>
                    <a:pt x="98" y="653"/>
                  </a:lnTo>
                  <a:lnTo>
                    <a:pt x="107" y="663"/>
                  </a:lnTo>
                  <a:lnTo>
                    <a:pt x="127" y="668"/>
                  </a:lnTo>
                  <a:lnTo>
                    <a:pt x="130" y="674"/>
                  </a:lnTo>
                  <a:lnTo>
                    <a:pt x="130" y="698"/>
                  </a:lnTo>
                  <a:lnTo>
                    <a:pt x="132" y="720"/>
                  </a:lnTo>
                  <a:lnTo>
                    <a:pt x="140" y="743"/>
                  </a:lnTo>
                  <a:lnTo>
                    <a:pt x="156" y="770"/>
                  </a:lnTo>
                  <a:lnTo>
                    <a:pt x="176" y="779"/>
                  </a:lnTo>
                  <a:lnTo>
                    <a:pt x="202" y="785"/>
                  </a:lnTo>
                  <a:lnTo>
                    <a:pt x="224" y="782"/>
                  </a:lnTo>
                  <a:lnTo>
                    <a:pt x="263" y="767"/>
                  </a:lnTo>
                  <a:lnTo>
                    <a:pt x="296" y="746"/>
                  </a:lnTo>
                  <a:lnTo>
                    <a:pt x="328" y="743"/>
                  </a:lnTo>
                  <a:lnTo>
                    <a:pt x="345" y="743"/>
                  </a:lnTo>
                  <a:lnTo>
                    <a:pt x="341" y="773"/>
                  </a:lnTo>
                  <a:lnTo>
                    <a:pt x="371" y="806"/>
                  </a:lnTo>
                  <a:lnTo>
                    <a:pt x="377" y="836"/>
                  </a:lnTo>
                  <a:lnTo>
                    <a:pt x="390" y="860"/>
                  </a:lnTo>
                  <a:lnTo>
                    <a:pt x="384" y="899"/>
                  </a:lnTo>
                  <a:lnTo>
                    <a:pt x="371" y="950"/>
                  </a:lnTo>
                  <a:lnTo>
                    <a:pt x="361" y="986"/>
                  </a:lnTo>
                  <a:lnTo>
                    <a:pt x="328" y="1049"/>
                  </a:lnTo>
                  <a:lnTo>
                    <a:pt x="354" y="1055"/>
                  </a:lnTo>
                  <a:lnTo>
                    <a:pt x="358" y="1049"/>
                  </a:lnTo>
                </a:path>
              </a:pathLst>
            </a:custGeom>
            <a:solidFill>
              <a:srgbClr val="FFFF9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4" name="Rectangle 18">
              <a:extLst>
                <a:ext uri="{FF2B5EF4-FFF2-40B4-BE49-F238E27FC236}">
                  <a16:creationId xmlns:a16="http://schemas.microsoft.com/office/drawing/2014/main" id="{C7E561A2-3C15-8AF7-855F-4245E6350B27}"/>
                </a:ext>
              </a:extLst>
            </p:cNvPr>
            <p:cNvSpPr>
              <a:spLocks noChangeArrowheads="1"/>
            </p:cNvSpPr>
            <p:nvPr/>
          </p:nvSpPr>
          <p:spPr bwMode="auto">
            <a:xfrm>
              <a:off x="1719382" y="3965598"/>
              <a:ext cx="1471664"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emittente</a:t>
              </a:r>
            </a:p>
          </p:txBody>
        </p:sp>
        <p:sp>
          <p:nvSpPr>
            <p:cNvPr id="25" name="Rectangle 19">
              <a:extLst>
                <a:ext uri="{FF2B5EF4-FFF2-40B4-BE49-F238E27FC236}">
                  <a16:creationId xmlns:a16="http://schemas.microsoft.com/office/drawing/2014/main" id="{7889DC25-EDD4-3A40-8E76-C22D43052930}"/>
                </a:ext>
              </a:extLst>
            </p:cNvPr>
            <p:cNvSpPr>
              <a:spLocks noChangeArrowheads="1"/>
            </p:cNvSpPr>
            <p:nvPr/>
          </p:nvSpPr>
          <p:spPr bwMode="auto">
            <a:xfrm>
              <a:off x="9478645" y="3965598"/>
              <a:ext cx="130840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ricevente</a:t>
              </a:r>
            </a:p>
          </p:txBody>
        </p:sp>
        <p:sp>
          <p:nvSpPr>
            <p:cNvPr id="27" name="Rectangle 21">
              <a:extLst>
                <a:ext uri="{FF2B5EF4-FFF2-40B4-BE49-F238E27FC236}">
                  <a16:creationId xmlns:a16="http://schemas.microsoft.com/office/drawing/2014/main" id="{CB944292-9CCD-EA70-8471-D816B0E78727}"/>
                </a:ext>
              </a:extLst>
            </p:cNvPr>
            <p:cNvSpPr>
              <a:spLocks noChangeArrowheads="1"/>
            </p:cNvSpPr>
            <p:nvPr/>
          </p:nvSpPr>
          <p:spPr bwMode="auto">
            <a:xfrm>
              <a:off x="5427978" y="3019425"/>
              <a:ext cx="1600200"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messaggio</a:t>
              </a:r>
            </a:p>
          </p:txBody>
        </p:sp>
        <p:grpSp>
          <p:nvGrpSpPr>
            <p:cNvPr id="388" name="Group 6">
              <a:extLst>
                <a:ext uri="{FF2B5EF4-FFF2-40B4-BE49-F238E27FC236}">
                  <a16:creationId xmlns:a16="http://schemas.microsoft.com/office/drawing/2014/main" id="{0842B939-FBFD-8429-E5FC-E40CC7667BA2}"/>
                </a:ext>
              </a:extLst>
            </p:cNvPr>
            <p:cNvGrpSpPr>
              <a:grpSpLocks/>
            </p:cNvGrpSpPr>
            <p:nvPr/>
          </p:nvGrpSpPr>
          <p:grpSpPr bwMode="auto">
            <a:xfrm>
              <a:off x="4314431" y="3487685"/>
              <a:ext cx="2973387" cy="2046287"/>
              <a:chOff x="2296" y="2168"/>
              <a:chExt cx="2029" cy="1289"/>
            </a:xfrm>
            <a:gradFill flip="none" rotWithShape="1">
              <a:gsLst>
                <a:gs pos="0">
                  <a:schemeClr val="bg1"/>
                </a:gs>
                <a:gs pos="29000">
                  <a:srgbClr val="6DD9FF"/>
                </a:gs>
                <a:gs pos="69000">
                  <a:srgbClr val="15C2FF"/>
                </a:gs>
                <a:gs pos="100000">
                  <a:srgbClr val="0091FE"/>
                </a:gs>
              </a:gsLst>
              <a:lin ang="0" scaled="1"/>
              <a:tileRect/>
            </a:gradFill>
          </p:grpSpPr>
          <p:sp>
            <p:nvSpPr>
              <p:cNvPr id="389" name="Freeform 7">
                <a:extLst>
                  <a:ext uri="{FF2B5EF4-FFF2-40B4-BE49-F238E27FC236}">
                    <a16:creationId xmlns:a16="http://schemas.microsoft.com/office/drawing/2014/main" id="{79F5064B-E53D-63D7-1849-432B18D14823}"/>
                  </a:ext>
                </a:extLst>
              </p:cNvPr>
              <p:cNvSpPr>
                <a:spLocks/>
              </p:cNvSpPr>
              <p:nvPr/>
            </p:nvSpPr>
            <p:spPr bwMode="auto">
              <a:xfrm>
                <a:off x="4034" y="2168"/>
                <a:ext cx="291" cy="1289"/>
              </a:xfrm>
              <a:custGeom>
                <a:avLst/>
                <a:gdLst>
                  <a:gd name="T0" fmla="*/ 145 w 291"/>
                  <a:gd name="T1" fmla="*/ 0 h 1289"/>
                  <a:gd name="T2" fmla="*/ 157 w 291"/>
                  <a:gd name="T3" fmla="*/ 30 h 1289"/>
                  <a:gd name="T4" fmla="*/ 181 w 291"/>
                  <a:gd name="T5" fmla="*/ 78 h 1289"/>
                  <a:gd name="T6" fmla="*/ 200 w 291"/>
                  <a:gd name="T7" fmla="*/ 121 h 1289"/>
                  <a:gd name="T8" fmla="*/ 216 w 291"/>
                  <a:gd name="T9" fmla="*/ 166 h 1289"/>
                  <a:gd name="T10" fmla="*/ 233 w 291"/>
                  <a:gd name="T11" fmla="*/ 211 h 1289"/>
                  <a:gd name="T12" fmla="*/ 246 w 291"/>
                  <a:gd name="T13" fmla="*/ 261 h 1289"/>
                  <a:gd name="T14" fmla="*/ 259 w 291"/>
                  <a:gd name="T15" fmla="*/ 313 h 1289"/>
                  <a:gd name="T16" fmla="*/ 271 w 291"/>
                  <a:gd name="T17" fmla="*/ 373 h 1289"/>
                  <a:gd name="T18" fmla="*/ 278 w 291"/>
                  <a:gd name="T19" fmla="*/ 423 h 1289"/>
                  <a:gd name="T20" fmla="*/ 282 w 291"/>
                  <a:gd name="T21" fmla="*/ 481 h 1289"/>
                  <a:gd name="T22" fmla="*/ 287 w 291"/>
                  <a:gd name="T23" fmla="*/ 529 h 1289"/>
                  <a:gd name="T24" fmla="*/ 290 w 291"/>
                  <a:gd name="T25" fmla="*/ 592 h 1289"/>
                  <a:gd name="T26" fmla="*/ 288 w 291"/>
                  <a:gd name="T27" fmla="*/ 655 h 1289"/>
                  <a:gd name="T28" fmla="*/ 286 w 291"/>
                  <a:gd name="T29" fmla="*/ 720 h 1289"/>
                  <a:gd name="T30" fmla="*/ 281 w 291"/>
                  <a:gd name="T31" fmla="*/ 769 h 1289"/>
                  <a:gd name="T32" fmla="*/ 276 w 291"/>
                  <a:gd name="T33" fmla="*/ 814 h 1289"/>
                  <a:gd name="T34" fmla="*/ 266 w 291"/>
                  <a:gd name="T35" fmla="*/ 871 h 1289"/>
                  <a:gd name="T36" fmla="*/ 256 w 291"/>
                  <a:gd name="T37" fmla="*/ 922 h 1289"/>
                  <a:gd name="T38" fmla="*/ 242 w 291"/>
                  <a:gd name="T39" fmla="*/ 979 h 1289"/>
                  <a:gd name="T40" fmla="*/ 226 w 291"/>
                  <a:gd name="T41" fmla="*/ 1032 h 1289"/>
                  <a:gd name="T42" fmla="*/ 208 w 291"/>
                  <a:gd name="T43" fmla="*/ 1084 h 1289"/>
                  <a:gd name="T44" fmla="*/ 190 w 291"/>
                  <a:gd name="T45" fmla="*/ 1132 h 1289"/>
                  <a:gd name="T46" fmla="*/ 166 w 291"/>
                  <a:gd name="T47" fmla="*/ 1181 h 1289"/>
                  <a:gd name="T48" fmla="*/ 139 w 291"/>
                  <a:gd name="T49" fmla="*/ 1227 h 1289"/>
                  <a:gd name="T50" fmla="*/ 108 w 291"/>
                  <a:gd name="T51" fmla="*/ 1275 h 1289"/>
                  <a:gd name="T52" fmla="*/ 102 w 291"/>
                  <a:gd name="T53" fmla="*/ 1288 h 1289"/>
                  <a:gd name="T54" fmla="*/ 0 w 291"/>
                  <a:gd name="T55" fmla="*/ 1257 h 1289"/>
                  <a:gd name="T56" fmla="*/ 28 w 291"/>
                  <a:gd name="T57" fmla="*/ 1221 h 1289"/>
                  <a:gd name="T58" fmla="*/ 58 w 291"/>
                  <a:gd name="T59" fmla="*/ 1176 h 1289"/>
                  <a:gd name="T60" fmla="*/ 82 w 291"/>
                  <a:gd name="T61" fmla="*/ 1129 h 1289"/>
                  <a:gd name="T62" fmla="*/ 102 w 291"/>
                  <a:gd name="T63" fmla="*/ 1079 h 1289"/>
                  <a:gd name="T64" fmla="*/ 126 w 291"/>
                  <a:gd name="T65" fmla="*/ 1021 h 1289"/>
                  <a:gd name="T66" fmla="*/ 141 w 291"/>
                  <a:gd name="T67" fmla="*/ 967 h 1289"/>
                  <a:gd name="T68" fmla="*/ 154 w 291"/>
                  <a:gd name="T69" fmla="*/ 915 h 1289"/>
                  <a:gd name="T70" fmla="*/ 166 w 291"/>
                  <a:gd name="T71" fmla="*/ 854 h 1289"/>
                  <a:gd name="T72" fmla="*/ 173 w 291"/>
                  <a:gd name="T73" fmla="*/ 798 h 1289"/>
                  <a:gd name="T74" fmla="*/ 181 w 291"/>
                  <a:gd name="T75" fmla="*/ 743 h 1289"/>
                  <a:gd name="T76" fmla="*/ 183 w 291"/>
                  <a:gd name="T77" fmla="*/ 686 h 1289"/>
                  <a:gd name="T78" fmla="*/ 187 w 291"/>
                  <a:gd name="T79" fmla="*/ 642 h 1289"/>
                  <a:gd name="T80" fmla="*/ 185 w 291"/>
                  <a:gd name="T81" fmla="*/ 583 h 1289"/>
                  <a:gd name="T82" fmla="*/ 182 w 291"/>
                  <a:gd name="T83" fmla="*/ 522 h 1289"/>
                  <a:gd name="T84" fmla="*/ 176 w 291"/>
                  <a:gd name="T85" fmla="*/ 466 h 1289"/>
                  <a:gd name="T86" fmla="*/ 171 w 291"/>
                  <a:gd name="T87" fmla="*/ 408 h 1289"/>
                  <a:gd name="T88" fmla="*/ 158 w 291"/>
                  <a:gd name="T89" fmla="*/ 348 h 1289"/>
                  <a:gd name="T90" fmla="*/ 145 w 291"/>
                  <a:gd name="T91" fmla="*/ 293 h 1289"/>
                  <a:gd name="T92" fmla="*/ 131 w 291"/>
                  <a:gd name="T93" fmla="*/ 236 h 1289"/>
                  <a:gd name="T94" fmla="*/ 113 w 291"/>
                  <a:gd name="T95" fmla="*/ 184 h 1289"/>
                  <a:gd name="T96" fmla="*/ 89 w 291"/>
                  <a:gd name="T97" fmla="*/ 128 h 1289"/>
                  <a:gd name="T98" fmla="*/ 66 w 291"/>
                  <a:gd name="T99" fmla="*/ 78 h 1289"/>
                  <a:gd name="T100" fmla="*/ 40 w 291"/>
                  <a:gd name="T101" fmla="*/ 34 h 1289"/>
                  <a:gd name="T102" fmla="*/ 145 w 291"/>
                  <a:gd name="T103" fmla="*/ 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1" h="1289">
                    <a:moveTo>
                      <a:pt x="145" y="0"/>
                    </a:moveTo>
                    <a:lnTo>
                      <a:pt x="157" y="30"/>
                    </a:lnTo>
                    <a:lnTo>
                      <a:pt x="181" y="78"/>
                    </a:lnTo>
                    <a:lnTo>
                      <a:pt x="200" y="121"/>
                    </a:lnTo>
                    <a:lnTo>
                      <a:pt x="216" y="166"/>
                    </a:lnTo>
                    <a:lnTo>
                      <a:pt x="233" y="211"/>
                    </a:lnTo>
                    <a:lnTo>
                      <a:pt x="246" y="261"/>
                    </a:lnTo>
                    <a:lnTo>
                      <a:pt x="259" y="313"/>
                    </a:lnTo>
                    <a:lnTo>
                      <a:pt x="271" y="373"/>
                    </a:lnTo>
                    <a:lnTo>
                      <a:pt x="278" y="423"/>
                    </a:lnTo>
                    <a:lnTo>
                      <a:pt x="282" y="481"/>
                    </a:lnTo>
                    <a:lnTo>
                      <a:pt x="287" y="529"/>
                    </a:lnTo>
                    <a:lnTo>
                      <a:pt x="290" y="592"/>
                    </a:lnTo>
                    <a:lnTo>
                      <a:pt x="288" y="655"/>
                    </a:lnTo>
                    <a:lnTo>
                      <a:pt x="286" y="720"/>
                    </a:lnTo>
                    <a:lnTo>
                      <a:pt x="281" y="769"/>
                    </a:lnTo>
                    <a:lnTo>
                      <a:pt x="276" y="814"/>
                    </a:lnTo>
                    <a:lnTo>
                      <a:pt x="266" y="871"/>
                    </a:lnTo>
                    <a:lnTo>
                      <a:pt x="256" y="922"/>
                    </a:lnTo>
                    <a:lnTo>
                      <a:pt x="242" y="979"/>
                    </a:lnTo>
                    <a:lnTo>
                      <a:pt x="226" y="1032"/>
                    </a:lnTo>
                    <a:lnTo>
                      <a:pt x="208" y="1084"/>
                    </a:lnTo>
                    <a:lnTo>
                      <a:pt x="190" y="1132"/>
                    </a:lnTo>
                    <a:lnTo>
                      <a:pt x="166" y="1181"/>
                    </a:lnTo>
                    <a:lnTo>
                      <a:pt x="139" y="1227"/>
                    </a:lnTo>
                    <a:lnTo>
                      <a:pt x="108" y="1275"/>
                    </a:lnTo>
                    <a:lnTo>
                      <a:pt x="102" y="1288"/>
                    </a:lnTo>
                    <a:lnTo>
                      <a:pt x="0" y="1257"/>
                    </a:lnTo>
                    <a:lnTo>
                      <a:pt x="28" y="1221"/>
                    </a:lnTo>
                    <a:lnTo>
                      <a:pt x="58" y="1176"/>
                    </a:lnTo>
                    <a:lnTo>
                      <a:pt x="82" y="1129"/>
                    </a:lnTo>
                    <a:lnTo>
                      <a:pt x="102" y="1079"/>
                    </a:lnTo>
                    <a:lnTo>
                      <a:pt x="126" y="1021"/>
                    </a:lnTo>
                    <a:lnTo>
                      <a:pt x="141" y="967"/>
                    </a:lnTo>
                    <a:lnTo>
                      <a:pt x="154" y="915"/>
                    </a:lnTo>
                    <a:lnTo>
                      <a:pt x="166" y="854"/>
                    </a:lnTo>
                    <a:lnTo>
                      <a:pt x="173" y="798"/>
                    </a:lnTo>
                    <a:lnTo>
                      <a:pt x="181" y="743"/>
                    </a:lnTo>
                    <a:lnTo>
                      <a:pt x="183" y="686"/>
                    </a:lnTo>
                    <a:lnTo>
                      <a:pt x="187" y="642"/>
                    </a:lnTo>
                    <a:lnTo>
                      <a:pt x="185" y="583"/>
                    </a:lnTo>
                    <a:lnTo>
                      <a:pt x="182" y="522"/>
                    </a:lnTo>
                    <a:lnTo>
                      <a:pt x="176" y="466"/>
                    </a:lnTo>
                    <a:lnTo>
                      <a:pt x="171" y="408"/>
                    </a:lnTo>
                    <a:lnTo>
                      <a:pt x="158" y="348"/>
                    </a:lnTo>
                    <a:lnTo>
                      <a:pt x="145" y="293"/>
                    </a:lnTo>
                    <a:lnTo>
                      <a:pt x="131" y="236"/>
                    </a:lnTo>
                    <a:lnTo>
                      <a:pt x="113" y="184"/>
                    </a:lnTo>
                    <a:lnTo>
                      <a:pt x="89" y="128"/>
                    </a:lnTo>
                    <a:lnTo>
                      <a:pt x="66" y="78"/>
                    </a:lnTo>
                    <a:lnTo>
                      <a:pt x="40" y="34"/>
                    </a:lnTo>
                    <a:lnTo>
                      <a:pt x="145"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90" name="Freeform 8">
                <a:extLst>
                  <a:ext uri="{FF2B5EF4-FFF2-40B4-BE49-F238E27FC236}">
                    <a16:creationId xmlns:a16="http://schemas.microsoft.com/office/drawing/2014/main" id="{EA526354-7172-BE65-C722-3B9F24F69EC6}"/>
                  </a:ext>
                </a:extLst>
              </p:cNvPr>
              <p:cNvSpPr>
                <a:spLocks/>
              </p:cNvSpPr>
              <p:nvPr/>
            </p:nvSpPr>
            <p:spPr bwMode="auto">
              <a:xfrm>
                <a:off x="3811" y="2241"/>
                <a:ext cx="244" cy="1149"/>
              </a:xfrm>
              <a:custGeom>
                <a:avLst/>
                <a:gdLst>
                  <a:gd name="T0" fmla="*/ 131 w 244"/>
                  <a:gd name="T1" fmla="*/ 0 h 1149"/>
                  <a:gd name="T2" fmla="*/ 152 w 244"/>
                  <a:gd name="T3" fmla="*/ 48 h 1149"/>
                  <a:gd name="T4" fmla="*/ 170 w 244"/>
                  <a:gd name="T5" fmla="*/ 93 h 1149"/>
                  <a:gd name="T6" fmla="*/ 186 w 244"/>
                  <a:gd name="T7" fmla="*/ 138 h 1149"/>
                  <a:gd name="T8" fmla="*/ 199 w 244"/>
                  <a:gd name="T9" fmla="*/ 189 h 1149"/>
                  <a:gd name="T10" fmla="*/ 212 w 244"/>
                  <a:gd name="T11" fmla="*/ 241 h 1149"/>
                  <a:gd name="T12" fmla="*/ 224 w 244"/>
                  <a:gd name="T13" fmla="*/ 301 h 1149"/>
                  <a:gd name="T14" fmla="*/ 231 w 244"/>
                  <a:gd name="T15" fmla="*/ 350 h 1149"/>
                  <a:gd name="T16" fmla="*/ 235 w 244"/>
                  <a:gd name="T17" fmla="*/ 408 h 1149"/>
                  <a:gd name="T18" fmla="*/ 240 w 244"/>
                  <a:gd name="T19" fmla="*/ 456 h 1149"/>
                  <a:gd name="T20" fmla="*/ 243 w 244"/>
                  <a:gd name="T21" fmla="*/ 520 h 1149"/>
                  <a:gd name="T22" fmla="*/ 241 w 244"/>
                  <a:gd name="T23" fmla="*/ 582 h 1149"/>
                  <a:gd name="T24" fmla="*/ 239 w 244"/>
                  <a:gd name="T25" fmla="*/ 647 h 1149"/>
                  <a:gd name="T26" fmla="*/ 234 w 244"/>
                  <a:gd name="T27" fmla="*/ 698 h 1149"/>
                  <a:gd name="T28" fmla="*/ 230 w 244"/>
                  <a:gd name="T29" fmla="*/ 743 h 1149"/>
                  <a:gd name="T30" fmla="*/ 219 w 244"/>
                  <a:gd name="T31" fmla="*/ 798 h 1149"/>
                  <a:gd name="T32" fmla="*/ 210 w 244"/>
                  <a:gd name="T33" fmla="*/ 850 h 1149"/>
                  <a:gd name="T34" fmla="*/ 195 w 244"/>
                  <a:gd name="T35" fmla="*/ 906 h 1149"/>
                  <a:gd name="T36" fmla="*/ 179 w 244"/>
                  <a:gd name="T37" fmla="*/ 961 h 1149"/>
                  <a:gd name="T38" fmla="*/ 161 w 244"/>
                  <a:gd name="T39" fmla="*/ 1011 h 1149"/>
                  <a:gd name="T40" fmla="*/ 143 w 244"/>
                  <a:gd name="T41" fmla="*/ 1059 h 1149"/>
                  <a:gd name="T42" fmla="*/ 118 w 244"/>
                  <a:gd name="T43" fmla="*/ 1109 h 1149"/>
                  <a:gd name="T44" fmla="*/ 97 w 244"/>
                  <a:gd name="T45" fmla="*/ 1148 h 1149"/>
                  <a:gd name="T46" fmla="*/ 0 w 244"/>
                  <a:gd name="T47" fmla="*/ 1115 h 1149"/>
                  <a:gd name="T48" fmla="*/ 12 w 244"/>
                  <a:gd name="T49" fmla="*/ 1104 h 1149"/>
                  <a:gd name="T50" fmla="*/ 37 w 244"/>
                  <a:gd name="T51" fmla="*/ 1056 h 1149"/>
                  <a:gd name="T52" fmla="*/ 56 w 244"/>
                  <a:gd name="T53" fmla="*/ 1006 h 1149"/>
                  <a:gd name="T54" fmla="*/ 80 w 244"/>
                  <a:gd name="T55" fmla="*/ 948 h 1149"/>
                  <a:gd name="T56" fmla="*/ 95 w 244"/>
                  <a:gd name="T57" fmla="*/ 895 h 1149"/>
                  <a:gd name="T58" fmla="*/ 107 w 244"/>
                  <a:gd name="T59" fmla="*/ 843 h 1149"/>
                  <a:gd name="T60" fmla="*/ 118 w 244"/>
                  <a:gd name="T61" fmla="*/ 781 h 1149"/>
                  <a:gd name="T62" fmla="*/ 126 w 244"/>
                  <a:gd name="T63" fmla="*/ 725 h 1149"/>
                  <a:gd name="T64" fmla="*/ 134 w 244"/>
                  <a:gd name="T65" fmla="*/ 670 h 1149"/>
                  <a:gd name="T66" fmla="*/ 136 w 244"/>
                  <a:gd name="T67" fmla="*/ 613 h 1149"/>
                  <a:gd name="T68" fmla="*/ 140 w 244"/>
                  <a:gd name="T69" fmla="*/ 569 h 1149"/>
                  <a:gd name="T70" fmla="*/ 137 w 244"/>
                  <a:gd name="T71" fmla="*/ 511 h 1149"/>
                  <a:gd name="T72" fmla="*/ 136 w 244"/>
                  <a:gd name="T73" fmla="*/ 449 h 1149"/>
                  <a:gd name="T74" fmla="*/ 131 w 244"/>
                  <a:gd name="T75" fmla="*/ 393 h 1149"/>
                  <a:gd name="T76" fmla="*/ 124 w 244"/>
                  <a:gd name="T77" fmla="*/ 335 h 1149"/>
                  <a:gd name="T78" fmla="*/ 111 w 244"/>
                  <a:gd name="T79" fmla="*/ 275 h 1149"/>
                  <a:gd name="T80" fmla="*/ 99 w 244"/>
                  <a:gd name="T81" fmla="*/ 220 h 1149"/>
                  <a:gd name="T82" fmla="*/ 85 w 244"/>
                  <a:gd name="T83" fmla="*/ 163 h 1149"/>
                  <a:gd name="T84" fmla="*/ 66 w 244"/>
                  <a:gd name="T85" fmla="*/ 111 h 1149"/>
                  <a:gd name="T86" fmla="*/ 43 w 244"/>
                  <a:gd name="T87" fmla="*/ 55 h 1149"/>
                  <a:gd name="T88" fmla="*/ 26 w 244"/>
                  <a:gd name="T89" fmla="*/ 27 h 1149"/>
                  <a:gd name="T90" fmla="*/ 131 w 244"/>
                  <a:gd name="T91"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4" h="1149">
                    <a:moveTo>
                      <a:pt x="131" y="0"/>
                    </a:moveTo>
                    <a:lnTo>
                      <a:pt x="152" y="48"/>
                    </a:lnTo>
                    <a:lnTo>
                      <a:pt x="170" y="93"/>
                    </a:lnTo>
                    <a:lnTo>
                      <a:pt x="186" y="138"/>
                    </a:lnTo>
                    <a:lnTo>
                      <a:pt x="199" y="189"/>
                    </a:lnTo>
                    <a:lnTo>
                      <a:pt x="212" y="241"/>
                    </a:lnTo>
                    <a:lnTo>
                      <a:pt x="224" y="301"/>
                    </a:lnTo>
                    <a:lnTo>
                      <a:pt x="231" y="350"/>
                    </a:lnTo>
                    <a:lnTo>
                      <a:pt x="235" y="408"/>
                    </a:lnTo>
                    <a:lnTo>
                      <a:pt x="240" y="456"/>
                    </a:lnTo>
                    <a:lnTo>
                      <a:pt x="243" y="520"/>
                    </a:lnTo>
                    <a:lnTo>
                      <a:pt x="241" y="582"/>
                    </a:lnTo>
                    <a:lnTo>
                      <a:pt x="239" y="647"/>
                    </a:lnTo>
                    <a:lnTo>
                      <a:pt x="234" y="698"/>
                    </a:lnTo>
                    <a:lnTo>
                      <a:pt x="230" y="743"/>
                    </a:lnTo>
                    <a:lnTo>
                      <a:pt x="219" y="798"/>
                    </a:lnTo>
                    <a:lnTo>
                      <a:pt x="210" y="850"/>
                    </a:lnTo>
                    <a:lnTo>
                      <a:pt x="195" y="906"/>
                    </a:lnTo>
                    <a:lnTo>
                      <a:pt x="179" y="961"/>
                    </a:lnTo>
                    <a:lnTo>
                      <a:pt x="161" y="1011"/>
                    </a:lnTo>
                    <a:lnTo>
                      <a:pt x="143" y="1059"/>
                    </a:lnTo>
                    <a:lnTo>
                      <a:pt x="118" y="1109"/>
                    </a:lnTo>
                    <a:lnTo>
                      <a:pt x="97" y="1148"/>
                    </a:lnTo>
                    <a:lnTo>
                      <a:pt x="0" y="1115"/>
                    </a:lnTo>
                    <a:lnTo>
                      <a:pt x="12" y="1104"/>
                    </a:lnTo>
                    <a:lnTo>
                      <a:pt x="37" y="1056"/>
                    </a:lnTo>
                    <a:lnTo>
                      <a:pt x="56" y="1006"/>
                    </a:lnTo>
                    <a:lnTo>
                      <a:pt x="80" y="948"/>
                    </a:lnTo>
                    <a:lnTo>
                      <a:pt x="95" y="895"/>
                    </a:lnTo>
                    <a:lnTo>
                      <a:pt x="107" y="843"/>
                    </a:lnTo>
                    <a:lnTo>
                      <a:pt x="118" y="781"/>
                    </a:lnTo>
                    <a:lnTo>
                      <a:pt x="126" y="725"/>
                    </a:lnTo>
                    <a:lnTo>
                      <a:pt x="134" y="670"/>
                    </a:lnTo>
                    <a:lnTo>
                      <a:pt x="136" y="613"/>
                    </a:lnTo>
                    <a:lnTo>
                      <a:pt x="140" y="569"/>
                    </a:lnTo>
                    <a:lnTo>
                      <a:pt x="137" y="511"/>
                    </a:lnTo>
                    <a:lnTo>
                      <a:pt x="136" y="449"/>
                    </a:lnTo>
                    <a:lnTo>
                      <a:pt x="131" y="393"/>
                    </a:lnTo>
                    <a:lnTo>
                      <a:pt x="124" y="335"/>
                    </a:lnTo>
                    <a:lnTo>
                      <a:pt x="111" y="275"/>
                    </a:lnTo>
                    <a:lnTo>
                      <a:pt x="99" y="220"/>
                    </a:lnTo>
                    <a:lnTo>
                      <a:pt x="85" y="163"/>
                    </a:lnTo>
                    <a:lnTo>
                      <a:pt x="66" y="111"/>
                    </a:lnTo>
                    <a:lnTo>
                      <a:pt x="43" y="55"/>
                    </a:lnTo>
                    <a:lnTo>
                      <a:pt x="26" y="27"/>
                    </a:lnTo>
                    <a:lnTo>
                      <a:pt x="131"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91" name="Freeform 9">
                <a:extLst>
                  <a:ext uri="{FF2B5EF4-FFF2-40B4-BE49-F238E27FC236}">
                    <a16:creationId xmlns:a16="http://schemas.microsoft.com/office/drawing/2014/main" id="{58A3F2C8-C5D3-4D2F-257B-F72F9C51D507}"/>
                  </a:ext>
                </a:extLst>
              </p:cNvPr>
              <p:cNvSpPr>
                <a:spLocks/>
              </p:cNvSpPr>
              <p:nvPr/>
            </p:nvSpPr>
            <p:spPr bwMode="auto">
              <a:xfrm>
                <a:off x="3575" y="2309"/>
                <a:ext cx="208" cy="1006"/>
              </a:xfrm>
              <a:custGeom>
                <a:avLst/>
                <a:gdLst>
                  <a:gd name="T0" fmla="*/ 133 w 208"/>
                  <a:gd name="T1" fmla="*/ 26 h 1006"/>
                  <a:gd name="T2" fmla="*/ 150 w 208"/>
                  <a:gd name="T3" fmla="*/ 71 h 1006"/>
                  <a:gd name="T4" fmla="*/ 164 w 208"/>
                  <a:gd name="T5" fmla="*/ 122 h 1006"/>
                  <a:gd name="T6" fmla="*/ 176 w 208"/>
                  <a:gd name="T7" fmla="*/ 174 h 1006"/>
                  <a:gd name="T8" fmla="*/ 187 w 208"/>
                  <a:gd name="T9" fmla="*/ 234 h 1006"/>
                  <a:gd name="T10" fmla="*/ 195 w 208"/>
                  <a:gd name="T11" fmla="*/ 283 h 1006"/>
                  <a:gd name="T12" fmla="*/ 199 w 208"/>
                  <a:gd name="T13" fmla="*/ 341 h 1006"/>
                  <a:gd name="T14" fmla="*/ 204 w 208"/>
                  <a:gd name="T15" fmla="*/ 390 h 1006"/>
                  <a:gd name="T16" fmla="*/ 207 w 208"/>
                  <a:gd name="T17" fmla="*/ 452 h 1006"/>
                  <a:gd name="T18" fmla="*/ 205 w 208"/>
                  <a:gd name="T19" fmla="*/ 522 h 1006"/>
                  <a:gd name="T20" fmla="*/ 203 w 208"/>
                  <a:gd name="T21" fmla="*/ 579 h 1006"/>
                  <a:gd name="T22" fmla="*/ 199 w 208"/>
                  <a:gd name="T23" fmla="*/ 630 h 1006"/>
                  <a:gd name="T24" fmla="*/ 194 w 208"/>
                  <a:gd name="T25" fmla="*/ 675 h 1006"/>
                  <a:gd name="T26" fmla="*/ 184 w 208"/>
                  <a:gd name="T27" fmla="*/ 730 h 1006"/>
                  <a:gd name="T28" fmla="*/ 173 w 208"/>
                  <a:gd name="T29" fmla="*/ 781 h 1006"/>
                  <a:gd name="T30" fmla="*/ 159 w 208"/>
                  <a:gd name="T31" fmla="*/ 838 h 1006"/>
                  <a:gd name="T32" fmla="*/ 144 w 208"/>
                  <a:gd name="T33" fmla="*/ 891 h 1006"/>
                  <a:gd name="T34" fmla="*/ 125 w 208"/>
                  <a:gd name="T35" fmla="*/ 942 h 1006"/>
                  <a:gd name="T36" fmla="*/ 107 w 208"/>
                  <a:gd name="T37" fmla="*/ 990 h 1006"/>
                  <a:gd name="T38" fmla="*/ 99 w 208"/>
                  <a:gd name="T39" fmla="*/ 1005 h 1006"/>
                  <a:gd name="T40" fmla="*/ 0 w 208"/>
                  <a:gd name="T41" fmla="*/ 975 h 1006"/>
                  <a:gd name="T42" fmla="*/ 21 w 208"/>
                  <a:gd name="T43" fmla="*/ 936 h 1006"/>
                  <a:gd name="T44" fmla="*/ 42 w 208"/>
                  <a:gd name="T45" fmla="*/ 879 h 1006"/>
                  <a:gd name="T46" fmla="*/ 57 w 208"/>
                  <a:gd name="T47" fmla="*/ 826 h 1006"/>
                  <a:gd name="T48" fmla="*/ 72 w 208"/>
                  <a:gd name="T49" fmla="*/ 774 h 1006"/>
                  <a:gd name="T50" fmla="*/ 82 w 208"/>
                  <a:gd name="T51" fmla="*/ 713 h 1006"/>
                  <a:gd name="T52" fmla="*/ 91 w 208"/>
                  <a:gd name="T53" fmla="*/ 657 h 1006"/>
                  <a:gd name="T54" fmla="*/ 99 w 208"/>
                  <a:gd name="T55" fmla="*/ 602 h 1006"/>
                  <a:gd name="T56" fmla="*/ 101 w 208"/>
                  <a:gd name="T57" fmla="*/ 545 h 1006"/>
                  <a:gd name="T58" fmla="*/ 104 w 208"/>
                  <a:gd name="T59" fmla="*/ 501 h 1006"/>
                  <a:gd name="T60" fmla="*/ 102 w 208"/>
                  <a:gd name="T61" fmla="*/ 444 h 1006"/>
                  <a:gd name="T62" fmla="*/ 100 w 208"/>
                  <a:gd name="T63" fmla="*/ 381 h 1006"/>
                  <a:gd name="T64" fmla="*/ 94 w 208"/>
                  <a:gd name="T65" fmla="*/ 326 h 1006"/>
                  <a:gd name="T66" fmla="*/ 89 w 208"/>
                  <a:gd name="T67" fmla="*/ 268 h 1006"/>
                  <a:gd name="T68" fmla="*/ 76 w 208"/>
                  <a:gd name="T69" fmla="*/ 208 h 1006"/>
                  <a:gd name="T70" fmla="*/ 62 w 208"/>
                  <a:gd name="T71" fmla="*/ 153 h 1006"/>
                  <a:gd name="T72" fmla="*/ 48 w 208"/>
                  <a:gd name="T73" fmla="*/ 96 h 1006"/>
                  <a:gd name="T74" fmla="*/ 30 w 208"/>
                  <a:gd name="T75" fmla="*/ 46 h 1006"/>
                  <a:gd name="T76" fmla="*/ 23 w 208"/>
                  <a:gd name="T77" fmla="*/ 32 h 1006"/>
                  <a:gd name="T78" fmla="*/ 124 w 208"/>
                  <a:gd name="T79" fmla="*/ 0 h 1006"/>
                  <a:gd name="T80" fmla="*/ 133 w 208"/>
                  <a:gd name="T81" fmla="*/ 2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1006">
                    <a:moveTo>
                      <a:pt x="133" y="26"/>
                    </a:moveTo>
                    <a:lnTo>
                      <a:pt x="150" y="71"/>
                    </a:lnTo>
                    <a:lnTo>
                      <a:pt x="164" y="122"/>
                    </a:lnTo>
                    <a:lnTo>
                      <a:pt x="176" y="174"/>
                    </a:lnTo>
                    <a:lnTo>
                      <a:pt x="187" y="234"/>
                    </a:lnTo>
                    <a:lnTo>
                      <a:pt x="195" y="283"/>
                    </a:lnTo>
                    <a:lnTo>
                      <a:pt x="199" y="341"/>
                    </a:lnTo>
                    <a:lnTo>
                      <a:pt x="204" y="390"/>
                    </a:lnTo>
                    <a:lnTo>
                      <a:pt x="207" y="452"/>
                    </a:lnTo>
                    <a:lnTo>
                      <a:pt x="205" y="522"/>
                    </a:lnTo>
                    <a:lnTo>
                      <a:pt x="203" y="579"/>
                    </a:lnTo>
                    <a:lnTo>
                      <a:pt x="199" y="630"/>
                    </a:lnTo>
                    <a:lnTo>
                      <a:pt x="194" y="675"/>
                    </a:lnTo>
                    <a:lnTo>
                      <a:pt x="184" y="730"/>
                    </a:lnTo>
                    <a:lnTo>
                      <a:pt x="173" y="781"/>
                    </a:lnTo>
                    <a:lnTo>
                      <a:pt x="159" y="838"/>
                    </a:lnTo>
                    <a:lnTo>
                      <a:pt x="144" y="891"/>
                    </a:lnTo>
                    <a:lnTo>
                      <a:pt x="125" y="942"/>
                    </a:lnTo>
                    <a:lnTo>
                      <a:pt x="107" y="990"/>
                    </a:lnTo>
                    <a:lnTo>
                      <a:pt x="99" y="1005"/>
                    </a:lnTo>
                    <a:lnTo>
                      <a:pt x="0" y="975"/>
                    </a:lnTo>
                    <a:lnTo>
                      <a:pt x="21" y="936"/>
                    </a:lnTo>
                    <a:lnTo>
                      <a:pt x="42" y="879"/>
                    </a:lnTo>
                    <a:lnTo>
                      <a:pt x="57" y="826"/>
                    </a:lnTo>
                    <a:lnTo>
                      <a:pt x="72" y="774"/>
                    </a:lnTo>
                    <a:lnTo>
                      <a:pt x="82" y="713"/>
                    </a:lnTo>
                    <a:lnTo>
                      <a:pt x="91" y="657"/>
                    </a:lnTo>
                    <a:lnTo>
                      <a:pt x="99" y="602"/>
                    </a:lnTo>
                    <a:lnTo>
                      <a:pt x="101" y="545"/>
                    </a:lnTo>
                    <a:lnTo>
                      <a:pt x="104" y="501"/>
                    </a:lnTo>
                    <a:lnTo>
                      <a:pt x="102" y="444"/>
                    </a:lnTo>
                    <a:lnTo>
                      <a:pt x="100" y="381"/>
                    </a:lnTo>
                    <a:lnTo>
                      <a:pt x="94" y="326"/>
                    </a:lnTo>
                    <a:lnTo>
                      <a:pt x="89" y="268"/>
                    </a:lnTo>
                    <a:lnTo>
                      <a:pt x="76" y="208"/>
                    </a:lnTo>
                    <a:lnTo>
                      <a:pt x="62" y="153"/>
                    </a:lnTo>
                    <a:lnTo>
                      <a:pt x="48" y="96"/>
                    </a:lnTo>
                    <a:lnTo>
                      <a:pt x="30" y="46"/>
                    </a:lnTo>
                    <a:lnTo>
                      <a:pt x="23" y="32"/>
                    </a:lnTo>
                    <a:lnTo>
                      <a:pt x="124" y="0"/>
                    </a:lnTo>
                    <a:lnTo>
                      <a:pt x="133" y="26"/>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92" name="Freeform 10">
                <a:extLst>
                  <a:ext uri="{FF2B5EF4-FFF2-40B4-BE49-F238E27FC236}">
                    <a16:creationId xmlns:a16="http://schemas.microsoft.com/office/drawing/2014/main" id="{331127B5-6FEC-B28F-C04F-2B17995BE589}"/>
                  </a:ext>
                </a:extLst>
              </p:cNvPr>
              <p:cNvSpPr>
                <a:spLocks/>
              </p:cNvSpPr>
              <p:nvPr/>
            </p:nvSpPr>
            <p:spPr bwMode="auto">
              <a:xfrm>
                <a:off x="3360" y="2376"/>
                <a:ext cx="180" cy="873"/>
              </a:xfrm>
              <a:custGeom>
                <a:avLst/>
                <a:gdLst>
                  <a:gd name="T0" fmla="*/ 123 w 180"/>
                  <a:gd name="T1" fmla="*/ 0 h 873"/>
                  <a:gd name="T2" fmla="*/ 136 w 180"/>
                  <a:gd name="T3" fmla="*/ 50 h 873"/>
                  <a:gd name="T4" fmla="*/ 148 w 180"/>
                  <a:gd name="T5" fmla="*/ 102 h 873"/>
                  <a:gd name="T6" fmla="*/ 159 w 180"/>
                  <a:gd name="T7" fmla="*/ 162 h 873"/>
                  <a:gd name="T8" fmla="*/ 167 w 180"/>
                  <a:gd name="T9" fmla="*/ 212 h 873"/>
                  <a:gd name="T10" fmla="*/ 171 w 180"/>
                  <a:gd name="T11" fmla="*/ 269 h 873"/>
                  <a:gd name="T12" fmla="*/ 176 w 180"/>
                  <a:gd name="T13" fmla="*/ 318 h 873"/>
                  <a:gd name="T14" fmla="*/ 179 w 180"/>
                  <a:gd name="T15" fmla="*/ 380 h 873"/>
                  <a:gd name="T16" fmla="*/ 177 w 180"/>
                  <a:gd name="T17" fmla="*/ 442 h 873"/>
                  <a:gd name="T18" fmla="*/ 175 w 180"/>
                  <a:gd name="T19" fmla="*/ 507 h 873"/>
                  <a:gd name="T20" fmla="*/ 171 w 180"/>
                  <a:gd name="T21" fmla="*/ 558 h 873"/>
                  <a:gd name="T22" fmla="*/ 166 w 180"/>
                  <a:gd name="T23" fmla="*/ 603 h 873"/>
                  <a:gd name="T24" fmla="*/ 156 w 180"/>
                  <a:gd name="T25" fmla="*/ 658 h 873"/>
                  <a:gd name="T26" fmla="*/ 146 w 180"/>
                  <a:gd name="T27" fmla="*/ 710 h 873"/>
                  <a:gd name="T28" fmla="*/ 132 w 180"/>
                  <a:gd name="T29" fmla="*/ 767 h 873"/>
                  <a:gd name="T30" fmla="*/ 116 w 180"/>
                  <a:gd name="T31" fmla="*/ 820 h 873"/>
                  <a:gd name="T32" fmla="*/ 98 w 180"/>
                  <a:gd name="T33" fmla="*/ 872 h 873"/>
                  <a:gd name="T34" fmla="*/ 0 w 180"/>
                  <a:gd name="T35" fmla="*/ 842 h 873"/>
                  <a:gd name="T36" fmla="*/ 16 w 180"/>
                  <a:gd name="T37" fmla="*/ 808 h 873"/>
                  <a:gd name="T38" fmla="*/ 31 w 180"/>
                  <a:gd name="T39" fmla="*/ 755 h 873"/>
                  <a:gd name="T40" fmla="*/ 46 w 180"/>
                  <a:gd name="T41" fmla="*/ 702 h 873"/>
                  <a:gd name="T42" fmla="*/ 55 w 180"/>
                  <a:gd name="T43" fmla="*/ 641 h 873"/>
                  <a:gd name="T44" fmla="*/ 65 w 180"/>
                  <a:gd name="T45" fmla="*/ 585 h 873"/>
                  <a:gd name="T46" fmla="*/ 71 w 180"/>
                  <a:gd name="T47" fmla="*/ 531 h 873"/>
                  <a:gd name="T48" fmla="*/ 75 w 180"/>
                  <a:gd name="T49" fmla="*/ 475 h 873"/>
                  <a:gd name="T50" fmla="*/ 77 w 180"/>
                  <a:gd name="T51" fmla="*/ 430 h 873"/>
                  <a:gd name="T52" fmla="*/ 75 w 180"/>
                  <a:gd name="T53" fmla="*/ 372 h 873"/>
                  <a:gd name="T54" fmla="*/ 73 w 180"/>
                  <a:gd name="T55" fmla="*/ 311 h 873"/>
                  <a:gd name="T56" fmla="*/ 67 w 180"/>
                  <a:gd name="T57" fmla="*/ 254 h 873"/>
                  <a:gd name="T58" fmla="*/ 61 w 180"/>
                  <a:gd name="T59" fmla="*/ 197 h 873"/>
                  <a:gd name="T60" fmla="*/ 50 w 180"/>
                  <a:gd name="T61" fmla="*/ 137 h 873"/>
                  <a:gd name="T62" fmla="*/ 36 w 180"/>
                  <a:gd name="T63" fmla="*/ 80 h 873"/>
                  <a:gd name="T64" fmla="*/ 21 w 180"/>
                  <a:gd name="T65" fmla="*/ 31 h 873"/>
                  <a:gd name="T66" fmla="*/ 123 w 180"/>
                  <a:gd name="T67"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 h="873">
                    <a:moveTo>
                      <a:pt x="123" y="0"/>
                    </a:moveTo>
                    <a:lnTo>
                      <a:pt x="136" y="50"/>
                    </a:lnTo>
                    <a:lnTo>
                      <a:pt x="148" y="102"/>
                    </a:lnTo>
                    <a:lnTo>
                      <a:pt x="159" y="162"/>
                    </a:lnTo>
                    <a:lnTo>
                      <a:pt x="167" y="212"/>
                    </a:lnTo>
                    <a:lnTo>
                      <a:pt x="171" y="269"/>
                    </a:lnTo>
                    <a:lnTo>
                      <a:pt x="176" y="318"/>
                    </a:lnTo>
                    <a:lnTo>
                      <a:pt x="179" y="380"/>
                    </a:lnTo>
                    <a:lnTo>
                      <a:pt x="177" y="442"/>
                    </a:lnTo>
                    <a:lnTo>
                      <a:pt x="175" y="507"/>
                    </a:lnTo>
                    <a:lnTo>
                      <a:pt x="171" y="558"/>
                    </a:lnTo>
                    <a:lnTo>
                      <a:pt x="166" y="603"/>
                    </a:lnTo>
                    <a:lnTo>
                      <a:pt x="156" y="658"/>
                    </a:lnTo>
                    <a:lnTo>
                      <a:pt x="146" y="710"/>
                    </a:lnTo>
                    <a:lnTo>
                      <a:pt x="132" y="767"/>
                    </a:lnTo>
                    <a:lnTo>
                      <a:pt x="116" y="820"/>
                    </a:lnTo>
                    <a:lnTo>
                      <a:pt x="98" y="872"/>
                    </a:lnTo>
                    <a:lnTo>
                      <a:pt x="0" y="842"/>
                    </a:lnTo>
                    <a:lnTo>
                      <a:pt x="16" y="808"/>
                    </a:lnTo>
                    <a:lnTo>
                      <a:pt x="31" y="755"/>
                    </a:lnTo>
                    <a:lnTo>
                      <a:pt x="46" y="702"/>
                    </a:lnTo>
                    <a:lnTo>
                      <a:pt x="55" y="641"/>
                    </a:lnTo>
                    <a:lnTo>
                      <a:pt x="65" y="585"/>
                    </a:lnTo>
                    <a:lnTo>
                      <a:pt x="71" y="531"/>
                    </a:lnTo>
                    <a:lnTo>
                      <a:pt x="75" y="475"/>
                    </a:lnTo>
                    <a:lnTo>
                      <a:pt x="77" y="430"/>
                    </a:lnTo>
                    <a:lnTo>
                      <a:pt x="75" y="372"/>
                    </a:lnTo>
                    <a:lnTo>
                      <a:pt x="73" y="311"/>
                    </a:lnTo>
                    <a:lnTo>
                      <a:pt x="67" y="254"/>
                    </a:lnTo>
                    <a:lnTo>
                      <a:pt x="61" y="197"/>
                    </a:lnTo>
                    <a:lnTo>
                      <a:pt x="50" y="137"/>
                    </a:lnTo>
                    <a:lnTo>
                      <a:pt x="36" y="80"/>
                    </a:lnTo>
                    <a:lnTo>
                      <a:pt x="21" y="31"/>
                    </a:lnTo>
                    <a:lnTo>
                      <a:pt x="123"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93" name="Freeform 11">
                <a:extLst>
                  <a:ext uri="{FF2B5EF4-FFF2-40B4-BE49-F238E27FC236}">
                    <a16:creationId xmlns:a16="http://schemas.microsoft.com/office/drawing/2014/main" id="{E25C10B8-A8D4-7869-46B7-4457AF0E6716}"/>
                  </a:ext>
                </a:extLst>
              </p:cNvPr>
              <p:cNvSpPr>
                <a:spLocks/>
              </p:cNvSpPr>
              <p:nvPr/>
            </p:nvSpPr>
            <p:spPr bwMode="auto">
              <a:xfrm>
                <a:off x="3141" y="2443"/>
                <a:ext cx="157" cy="739"/>
              </a:xfrm>
              <a:custGeom>
                <a:avLst/>
                <a:gdLst>
                  <a:gd name="T0" fmla="*/ 109 w 157"/>
                  <a:gd name="T1" fmla="*/ 0 h 739"/>
                  <a:gd name="T2" fmla="*/ 125 w 157"/>
                  <a:gd name="T3" fmla="*/ 40 h 739"/>
                  <a:gd name="T4" fmla="*/ 137 w 157"/>
                  <a:gd name="T5" fmla="*/ 99 h 739"/>
                  <a:gd name="T6" fmla="*/ 144 w 157"/>
                  <a:gd name="T7" fmla="*/ 148 h 739"/>
                  <a:gd name="T8" fmla="*/ 148 w 157"/>
                  <a:gd name="T9" fmla="*/ 206 h 739"/>
                  <a:gd name="T10" fmla="*/ 153 w 157"/>
                  <a:gd name="T11" fmla="*/ 254 h 739"/>
                  <a:gd name="T12" fmla="*/ 156 w 157"/>
                  <a:gd name="T13" fmla="*/ 318 h 739"/>
                  <a:gd name="T14" fmla="*/ 154 w 157"/>
                  <a:gd name="T15" fmla="*/ 380 h 739"/>
                  <a:gd name="T16" fmla="*/ 152 w 157"/>
                  <a:gd name="T17" fmla="*/ 443 h 739"/>
                  <a:gd name="T18" fmla="*/ 147 w 157"/>
                  <a:gd name="T19" fmla="*/ 494 h 739"/>
                  <a:gd name="T20" fmla="*/ 143 w 157"/>
                  <a:gd name="T21" fmla="*/ 539 h 739"/>
                  <a:gd name="T22" fmla="*/ 132 w 157"/>
                  <a:gd name="T23" fmla="*/ 595 h 739"/>
                  <a:gd name="T24" fmla="*/ 122 w 157"/>
                  <a:gd name="T25" fmla="*/ 646 h 739"/>
                  <a:gd name="T26" fmla="*/ 108 w 157"/>
                  <a:gd name="T27" fmla="*/ 703 h 739"/>
                  <a:gd name="T28" fmla="*/ 101 w 157"/>
                  <a:gd name="T29" fmla="*/ 738 h 739"/>
                  <a:gd name="T30" fmla="*/ 0 w 157"/>
                  <a:gd name="T31" fmla="*/ 708 h 739"/>
                  <a:gd name="T32" fmla="*/ 7 w 157"/>
                  <a:gd name="T33" fmla="*/ 691 h 739"/>
                  <a:gd name="T34" fmla="*/ 20 w 157"/>
                  <a:gd name="T35" fmla="*/ 639 h 739"/>
                  <a:gd name="T36" fmla="*/ 30 w 157"/>
                  <a:gd name="T37" fmla="*/ 578 h 739"/>
                  <a:gd name="T38" fmla="*/ 39 w 157"/>
                  <a:gd name="T39" fmla="*/ 522 h 739"/>
                  <a:gd name="T40" fmla="*/ 46 w 157"/>
                  <a:gd name="T41" fmla="*/ 468 h 739"/>
                  <a:gd name="T42" fmla="*/ 49 w 157"/>
                  <a:gd name="T43" fmla="*/ 411 h 739"/>
                  <a:gd name="T44" fmla="*/ 52 w 157"/>
                  <a:gd name="T45" fmla="*/ 367 h 739"/>
                  <a:gd name="T46" fmla="*/ 50 w 157"/>
                  <a:gd name="T47" fmla="*/ 309 h 739"/>
                  <a:gd name="T48" fmla="*/ 49 w 157"/>
                  <a:gd name="T49" fmla="*/ 247 h 739"/>
                  <a:gd name="T50" fmla="*/ 42 w 157"/>
                  <a:gd name="T51" fmla="*/ 191 h 739"/>
                  <a:gd name="T52" fmla="*/ 36 w 157"/>
                  <a:gd name="T53" fmla="*/ 133 h 739"/>
                  <a:gd name="T54" fmla="*/ 23 w 157"/>
                  <a:gd name="T55" fmla="*/ 73 h 739"/>
                  <a:gd name="T56" fmla="*/ 3 w 157"/>
                  <a:gd name="T57" fmla="*/ 27 h 739"/>
                  <a:gd name="T58" fmla="*/ 109 w 157"/>
                  <a:gd name="T59"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739">
                    <a:moveTo>
                      <a:pt x="109" y="0"/>
                    </a:moveTo>
                    <a:lnTo>
                      <a:pt x="125" y="40"/>
                    </a:lnTo>
                    <a:lnTo>
                      <a:pt x="137" y="99"/>
                    </a:lnTo>
                    <a:lnTo>
                      <a:pt x="144" y="148"/>
                    </a:lnTo>
                    <a:lnTo>
                      <a:pt x="148" y="206"/>
                    </a:lnTo>
                    <a:lnTo>
                      <a:pt x="153" y="254"/>
                    </a:lnTo>
                    <a:lnTo>
                      <a:pt x="156" y="318"/>
                    </a:lnTo>
                    <a:lnTo>
                      <a:pt x="154" y="380"/>
                    </a:lnTo>
                    <a:lnTo>
                      <a:pt x="152" y="443"/>
                    </a:lnTo>
                    <a:lnTo>
                      <a:pt x="147" y="494"/>
                    </a:lnTo>
                    <a:lnTo>
                      <a:pt x="143" y="539"/>
                    </a:lnTo>
                    <a:lnTo>
                      <a:pt x="132" y="595"/>
                    </a:lnTo>
                    <a:lnTo>
                      <a:pt x="122" y="646"/>
                    </a:lnTo>
                    <a:lnTo>
                      <a:pt x="108" y="703"/>
                    </a:lnTo>
                    <a:lnTo>
                      <a:pt x="101" y="738"/>
                    </a:lnTo>
                    <a:lnTo>
                      <a:pt x="0" y="708"/>
                    </a:lnTo>
                    <a:lnTo>
                      <a:pt x="7" y="691"/>
                    </a:lnTo>
                    <a:lnTo>
                      <a:pt x="20" y="639"/>
                    </a:lnTo>
                    <a:lnTo>
                      <a:pt x="30" y="578"/>
                    </a:lnTo>
                    <a:lnTo>
                      <a:pt x="39" y="522"/>
                    </a:lnTo>
                    <a:lnTo>
                      <a:pt x="46" y="468"/>
                    </a:lnTo>
                    <a:lnTo>
                      <a:pt x="49" y="411"/>
                    </a:lnTo>
                    <a:lnTo>
                      <a:pt x="52" y="367"/>
                    </a:lnTo>
                    <a:lnTo>
                      <a:pt x="50" y="309"/>
                    </a:lnTo>
                    <a:lnTo>
                      <a:pt x="49" y="247"/>
                    </a:lnTo>
                    <a:lnTo>
                      <a:pt x="42" y="191"/>
                    </a:lnTo>
                    <a:lnTo>
                      <a:pt x="36" y="133"/>
                    </a:lnTo>
                    <a:lnTo>
                      <a:pt x="23" y="73"/>
                    </a:lnTo>
                    <a:lnTo>
                      <a:pt x="3" y="27"/>
                    </a:lnTo>
                    <a:lnTo>
                      <a:pt x="109"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94" name="Freeform 12">
                <a:extLst>
                  <a:ext uri="{FF2B5EF4-FFF2-40B4-BE49-F238E27FC236}">
                    <a16:creationId xmlns:a16="http://schemas.microsoft.com/office/drawing/2014/main" id="{109E5BAA-6DF2-1B74-5D1A-69A1DD8FB0BC}"/>
                  </a:ext>
                </a:extLst>
              </p:cNvPr>
              <p:cNvSpPr>
                <a:spLocks/>
              </p:cNvSpPr>
              <p:nvPr/>
            </p:nvSpPr>
            <p:spPr bwMode="auto">
              <a:xfrm>
                <a:off x="2934" y="2493"/>
                <a:ext cx="148" cy="630"/>
              </a:xfrm>
              <a:custGeom>
                <a:avLst/>
                <a:gdLst>
                  <a:gd name="T0" fmla="*/ 120 w 148"/>
                  <a:gd name="T1" fmla="*/ 0 h 630"/>
                  <a:gd name="T2" fmla="*/ 130 w 148"/>
                  <a:gd name="T3" fmla="*/ 35 h 630"/>
                  <a:gd name="T4" fmla="*/ 135 w 148"/>
                  <a:gd name="T5" fmla="*/ 78 h 630"/>
                  <a:gd name="T6" fmla="*/ 144 w 148"/>
                  <a:gd name="T7" fmla="*/ 138 h 630"/>
                  <a:gd name="T8" fmla="*/ 144 w 148"/>
                  <a:gd name="T9" fmla="*/ 184 h 630"/>
                  <a:gd name="T10" fmla="*/ 147 w 148"/>
                  <a:gd name="T11" fmla="*/ 246 h 630"/>
                  <a:gd name="T12" fmla="*/ 145 w 148"/>
                  <a:gd name="T13" fmla="*/ 309 h 630"/>
                  <a:gd name="T14" fmla="*/ 143 w 148"/>
                  <a:gd name="T15" fmla="*/ 373 h 630"/>
                  <a:gd name="T16" fmla="*/ 139 w 148"/>
                  <a:gd name="T17" fmla="*/ 423 h 630"/>
                  <a:gd name="T18" fmla="*/ 134 w 148"/>
                  <a:gd name="T19" fmla="*/ 468 h 630"/>
                  <a:gd name="T20" fmla="*/ 124 w 148"/>
                  <a:gd name="T21" fmla="*/ 523 h 630"/>
                  <a:gd name="T22" fmla="*/ 115 w 148"/>
                  <a:gd name="T23" fmla="*/ 575 h 630"/>
                  <a:gd name="T24" fmla="*/ 99 w 148"/>
                  <a:gd name="T25" fmla="*/ 629 h 630"/>
                  <a:gd name="T26" fmla="*/ 0 w 148"/>
                  <a:gd name="T27" fmla="*/ 596 h 630"/>
                  <a:gd name="T28" fmla="*/ 12 w 148"/>
                  <a:gd name="T29" fmla="*/ 568 h 630"/>
                  <a:gd name="T30" fmla="*/ 23 w 148"/>
                  <a:gd name="T31" fmla="*/ 507 h 630"/>
                  <a:gd name="T32" fmla="*/ 31 w 148"/>
                  <a:gd name="T33" fmla="*/ 451 h 630"/>
                  <a:gd name="T34" fmla="*/ 38 w 148"/>
                  <a:gd name="T35" fmla="*/ 397 h 630"/>
                  <a:gd name="T36" fmla="*/ 41 w 148"/>
                  <a:gd name="T37" fmla="*/ 340 h 630"/>
                  <a:gd name="T38" fmla="*/ 45 w 148"/>
                  <a:gd name="T39" fmla="*/ 296 h 630"/>
                  <a:gd name="T40" fmla="*/ 42 w 148"/>
                  <a:gd name="T41" fmla="*/ 238 h 630"/>
                  <a:gd name="T42" fmla="*/ 42 w 148"/>
                  <a:gd name="T43" fmla="*/ 177 h 630"/>
                  <a:gd name="T44" fmla="*/ 40 w 148"/>
                  <a:gd name="T45" fmla="*/ 120 h 630"/>
                  <a:gd name="T46" fmla="*/ 28 w 148"/>
                  <a:gd name="T47" fmla="*/ 63 h 630"/>
                  <a:gd name="T48" fmla="*/ 16 w 148"/>
                  <a:gd name="T49" fmla="*/ 32 h 630"/>
                  <a:gd name="T50" fmla="*/ 120 w 148"/>
                  <a:gd name="T51"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630">
                    <a:moveTo>
                      <a:pt x="120" y="0"/>
                    </a:moveTo>
                    <a:lnTo>
                      <a:pt x="130" y="35"/>
                    </a:lnTo>
                    <a:lnTo>
                      <a:pt x="135" y="78"/>
                    </a:lnTo>
                    <a:lnTo>
                      <a:pt x="144" y="138"/>
                    </a:lnTo>
                    <a:lnTo>
                      <a:pt x="144" y="184"/>
                    </a:lnTo>
                    <a:lnTo>
                      <a:pt x="147" y="246"/>
                    </a:lnTo>
                    <a:lnTo>
                      <a:pt x="145" y="309"/>
                    </a:lnTo>
                    <a:lnTo>
                      <a:pt x="143" y="373"/>
                    </a:lnTo>
                    <a:lnTo>
                      <a:pt x="139" y="423"/>
                    </a:lnTo>
                    <a:lnTo>
                      <a:pt x="134" y="468"/>
                    </a:lnTo>
                    <a:lnTo>
                      <a:pt x="124" y="523"/>
                    </a:lnTo>
                    <a:lnTo>
                      <a:pt x="115" y="575"/>
                    </a:lnTo>
                    <a:lnTo>
                      <a:pt x="99" y="629"/>
                    </a:lnTo>
                    <a:lnTo>
                      <a:pt x="0" y="596"/>
                    </a:lnTo>
                    <a:lnTo>
                      <a:pt x="12" y="568"/>
                    </a:lnTo>
                    <a:lnTo>
                      <a:pt x="23" y="507"/>
                    </a:lnTo>
                    <a:lnTo>
                      <a:pt x="31" y="451"/>
                    </a:lnTo>
                    <a:lnTo>
                      <a:pt x="38" y="397"/>
                    </a:lnTo>
                    <a:lnTo>
                      <a:pt x="41" y="340"/>
                    </a:lnTo>
                    <a:lnTo>
                      <a:pt x="45" y="296"/>
                    </a:lnTo>
                    <a:lnTo>
                      <a:pt x="42" y="238"/>
                    </a:lnTo>
                    <a:lnTo>
                      <a:pt x="42" y="177"/>
                    </a:lnTo>
                    <a:lnTo>
                      <a:pt x="40" y="120"/>
                    </a:lnTo>
                    <a:lnTo>
                      <a:pt x="28" y="63"/>
                    </a:lnTo>
                    <a:lnTo>
                      <a:pt x="16" y="32"/>
                    </a:lnTo>
                    <a:lnTo>
                      <a:pt x="120"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95" name="Freeform 13">
                <a:extLst>
                  <a:ext uri="{FF2B5EF4-FFF2-40B4-BE49-F238E27FC236}">
                    <a16:creationId xmlns:a16="http://schemas.microsoft.com/office/drawing/2014/main" id="{3C1583AB-94D5-7E8A-9029-032C2B9E0C03}"/>
                  </a:ext>
                </a:extLst>
              </p:cNvPr>
              <p:cNvSpPr>
                <a:spLocks/>
              </p:cNvSpPr>
              <p:nvPr/>
            </p:nvSpPr>
            <p:spPr bwMode="auto">
              <a:xfrm>
                <a:off x="2723" y="2566"/>
                <a:ext cx="121" cy="492"/>
              </a:xfrm>
              <a:custGeom>
                <a:avLst/>
                <a:gdLst>
                  <a:gd name="T0" fmla="*/ 101 w 121"/>
                  <a:gd name="T1" fmla="*/ 0 h 492"/>
                  <a:gd name="T2" fmla="*/ 110 w 121"/>
                  <a:gd name="T3" fmla="*/ 42 h 492"/>
                  <a:gd name="T4" fmla="*/ 112 w 121"/>
                  <a:gd name="T5" fmla="*/ 88 h 492"/>
                  <a:gd name="T6" fmla="*/ 117 w 121"/>
                  <a:gd name="T7" fmla="*/ 137 h 492"/>
                  <a:gd name="T8" fmla="*/ 120 w 121"/>
                  <a:gd name="T9" fmla="*/ 199 h 492"/>
                  <a:gd name="T10" fmla="*/ 118 w 121"/>
                  <a:gd name="T11" fmla="*/ 262 h 492"/>
                  <a:gd name="T12" fmla="*/ 116 w 121"/>
                  <a:gd name="T13" fmla="*/ 325 h 492"/>
                  <a:gd name="T14" fmla="*/ 112 w 121"/>
                  <a:gd name="T15" fmla="*/ 376 h 492"/>
                  <a:gd name="T16" fmla="*/ 107 w 121"/>
                  <a:gd name="T17" fmla="*/ 421 h 492"/>
                  <a:gd name="T18" fmla="*/ 106 w 121"/>
                  <a:gd name="T19" fmla="*/ 465 h 492"/>
                  <a:gd name="T20" fmla="*/ 103 w 121"/>
                  <a:gd name="T21" fmla="*/ 491 h 492"/>
                  <a:gd name="T22" fmla="*/ 0 w 121"/>
                  <a:gd name="T23" fmla="*/ 455 h 492"/>
                  <a:gd name="T24" fmla="*/ 9 w 121"/>
                  <a:gd name="T25" fmla="*/ 404 h 492"/>
                  <a:gd name="T26" fmla="*/ 15 w 121"/>
                  <a:gd name="T27" fmla="*/ 350 h 492"/>
                  <a:gd name="T28" fmla="*/ 18 w 121"/>
                  <a:gd name="T29" fmla="*/ 293 h 492"/>
                  <a:gd name="T30" fmla="*/ 22 w 121"/>
                  <a:gd name="T31" fmla="*/ 249 h 492"/>
                  <a:gd name="T32" fmla="*/ 23 w 121"/>
                  <a:gd name="T33" fmla="*/ 184 h 492"/>
                  <a:gd name="T34" fmla="*/ 18 w 121"/>
                  <a:gd name="T35" fmla="*/ 129 h 492"/>
                  <a:gd name="T36" fmla="*/ 12 w 121"/>
                  <a:gd name="T37" fmla="*/ 73 h 492"/>
                  <a:gd name="T38" fmla="*/ 3 w 121"/>
                  <a:gd name="T39" fmla="*/ 30 h 492"/>
                  <a:gd name="T40" fmla="*/ 101 w 121"/>
                  <a:gd name="T41"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492">
                    <a:moveTo>
                      <a:pt x="101" y="0"/>
                    </a:moveTo>
                    <a:lnTo>
                      <a:pt x="110" y="42"/>
                    </a:lnTo>
                    <a:lnTo>
                      <a:pt x="112" y="88"/>
                    </a:lnTo>
                    <a:lnTo>
                      <a:pt x="117" y="137"/>
                    </a:lnTo>
                    <a:lnTo>
                      <a:pt x="120" y="199"/>
                    </a:lnTo>
                    <a:lnTo>
                      <a:pt x="118" y="262"/>
                    </a:lnTo>
                    <a:lnTo>
                      <a:pt x="116" y="325"/>
                    </a:lnTo>
                    <a:lnTo>
                      <a:pt x="112" y="376"/>
                    </a:lnTo>
                    <a:lnTo>
                      <a:pt x="107" y="421"/>
                    </a:lnTo>
                    <a:lnTo>
                      <a:pt x="106" y="465"/>
                    </a:lnTo>
                    <a:lnTo>
                      <a:pt x="103" y="491"/>
                    </a:lnTo>
                    <a:lnTo>
                      <a:pt x="0" y="455"/>
                    </a:lnTo>
                    <a:lnTo>
                      <a:pt x="9" y="404"/>
                    </a:lnTo>
                    <a:lnTo>
                      <a:pt x="15" y="350"/>
                    </a:lnTo>
                    <a:lnTo>
                      <a:pt x="18" y="293"/>
                    </a:lnTo>
                    <a:lnTo>
                      <a:pt x="22" y="249"/>
                    </a:lnTo>
                    <a:lnTo>
                      <a:pt x="23" y="184"/>
                    </a:lnTo>
                    <a:lnTo>
                      <a:pt x="18" y="129"/>
                    </a:lnTo>
                    <a:lnTo>
                      <a:pt x="12" y="73"/>
                    </a:lnTo>
                    <a:lnTo>
                      <a:pt x="3" y="30"/>
                    </a:lnTo>
                    <a:lnTo>
                      <a:pt x="101"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96" name="Freeform 14">
                <a:extLst>
                  <a:ext uri="{FF2B5EF4-FFF2-40B4-BE49-F238E27FC236}">
                    <a16:creationId xmlns:a16="http://schemas.microsoft.com/office/drawing/2014/main" id="{061E0366-B3C7-1D65-B5BF-F7F7B3818FE8}"/>
                  </a:ext>
                </a:extLst>
              </p:cNvPr>
              <p:cNvSpPr>
                <a:spLocks/>
              </p:cNvSpPr>
              <p:nvPr/>
            </p:nvSpPr>
            <p:spPr bwMode="auto">
              <a:xfrm>
                <a:off x="2503" y="2631"/>
                <a:ext cx="116" cy="356"/>
              </a:xfrm>
              <a:custGeom>
                <a:avLst/>
                <a:gdLst>
                  <a:gd name="T0" fmla="*/ 102 w 116"/>
                  <a:gd name="T1" fmla="*/ 0 h 356"/>
                  <a:gd name="T2" fmla="*/ 112 w 116"/>
                  <a:gd name="T3" fmla="*/ 64 h 356"/>
                  <a:gd name="T4" fmla="*/ 115 w 116"/>
                  <a:gd name="T5" fmla="*/ 126 h 356"/>
                  <a:gd name="T6" fmla="*/ 113 w 116"/>
                  <a:gd name="T7" fmla="*/ 189 h 356"/>
                  <a:gd name="T8" fmla="*/ 111 w 116"/>
                  <a:gd name="T9" fmla="*/ 252 h 356"/>
                  <a:gd name="T10" fmla="*/ 107 w 116"/>
                  <a:gd name="T11" fmla="*/ 303 h 356"/>
                  <a:gd name="T12" fmla="*/ 93 w 116"/>
                  <a:gd name="T13" fmla="*/ 355 h 356"/>
                  <a:gd name="T14" fmla="*/ 0 w 116"/>
                  <a:gd name="T15" fmla="*/ 325 h 356"/>
                  <a:gd name="T16" fmla="*/ 9 w 116"/>
                  <a:gd name="T17" fmla="*/ 275 h 356"/>
                  <a:gd name="T18" fmla="*/ 11 w 116"/>
                  <a:gd name="T19" fmla="*/ 220 h 356"/>
                  <a:gd name="T20" fmla="*/ 15 w 116"/>
                  <a:gd name="T21" fmla="*/ 176 h 356"/>
                  <a:gd name="T22" fmla="*/ 12 w 116"/>
                  <a:gd name="T23" fmla="*/ 111 h 356"/>
                  <a:gd name="T24" fmla="*/ 11 w 116"/>
                  <a:gd name="T25" fmla="*/ 57 h 356"/>
                  <a:gd name="T26" fmla="*/ 3 w 116"/>
                  <a:gd name="T27" fmla="*/ 29 h 356"/>
                  <a:gd name="T28" fmla="*/ 102 w 116"/>
                  <a:gd name="T2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356">
                    <a:moveTo>
                      <a:pt x="102" y="0"/>
                    </a:moveTo>
                    <a:lnTo>
                      <a:pt x="112" y="64"/>
                    </a:lnTo>
                    <a:lnTo>
                      <a:pt x="115" y="126"/>
                    </a:lnTo>
                    <a:lnTo>
                      <a:pt x="113" y="189"/>
                    </a:lnTo>
                    <a:lnTo>
                      <a:pt x="111" y="252"/>
                    </a:lnTo>
                    <a:lnTo>
                      <a:pt x="107" y="303"/>
                    </a:lnTo>
                    <a:lnTo>
                      <a:pt x="93" y="355"/>
                    </a:lnTo>
                    <a:lnTo>
                      <a:pt x="0" y="325"/>
                    </a:lnTo>
                    <a:lnTo>
                      <a:pt x="9" y="275"/>
                    </a:lnTo>
                    <a:lnTo>
                      <a:pt x="11" y="220"/>
                    </a:lnTo>
                    <a:lnTo>
                      <a:pt x="15" y="176"/>
                    </a:lnTo>
                    <a:lnTo>
                      <a:pt x="12" y="111"/>
                    </a:lnTo>
                    <a:lnTo>
                      <a:pt x="11" y="57"/>
                    </a:lnTo>
                    <a:lnTo>
                      <a:pt x="3" y="29"/>
                    </a:lnTo>
                    <a:lnTo>
                      <a:pt x="102"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97" name="Freeform 15">
                <a:extLst>
                  <a:ext uri="{FF2B5EF4-FFF2-40B4-BE49-F238E27FC236}">
                    <a16:creationId xmlns:a16="http://schemas.microsoft.com/office/drawing/2014/main" id="{FBB9E658-C504-0DD8-E503-8F342C9F3A01}"/>
                  </a:ext>
                </a:extLst>
              </p:cNvPr>
              <p:cNvSpPr>
                <a:spLocks/>
              </p:cNvSpPr>
              <p:nvPr/>
            </p:nvSpPr>
            <p:spPr bwMode="auto">
              <a:xfrm>
                <a:off x="2296" y="2686"/>
                <a:ext cx="110" cy="237"/>
              </a:xfrm>
              <a:custGeom>
                <a:avLst/>
                <a:gdLst>
                  <a:gd name="T0" fmla="*/ 106 w 110"/>
                  <a:gd name="T1" fmla="*/ 33 h 237"/>
                  <a:gd name="T2" fmla="*/ 109 w 110"/>
                  <a:gd name="T3" fmla="*/ 94 h 237"/>
                  <a:gd name="T4" fmla="*/ 107 w 110"/>
                  <a:gd name="T5" fmla="*/ 153 h 237"/>
                  <a:gd name="T6" fmla="*/ 101 w 110"/>
                  <a:gd name="T7" fmla="*/ 205 h 237"/>
                  <a:gd name="T8" fmla="*/ 96 w 110"/>
                  <a:gd name="T9" fmla="*/ 236 h 237"/>
                  <a:gd name="T10" fmla="*/ 0 w 110"/>
                  <a:gd name="T11" fmla="*/ 208 h 237"/>
                  <a:gd name="T12" fmla="*/ 6 w 110"/>
                  <a:gd name="T13" fmla="*/ 144 h 237"/>
                  <a:gd name="T14" fmla="*/ 6 w 110"/>
                  <a:gd name="T15" fmla="*/ 86 h 237"/>
                  <a:gd name="T16" fmla="*/ 6 w 110"/>
                  <a:gd name="T17" fmla="*/ 31 h 237"/>
                  <a:gd name="T18" fmla="*/ 101 w 110"/>
                  <a:gd name="T19" fmla="*/ 0 h 237"/>
                  <a:gd name="T20" fmla="*/ 106 w 110"/>
                  <a:gd name="T21" fmla="*/ 3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237">
                    <a:moveTo>
                      <a:pt x="106" y="33"/>
                    </a:moveTo>
                    <a:lnTo>
                      <a:pt x="109" y="94"/>
                    </a:lnTo>
                    <a:lnTo>
                      <a:pt x="107" y="153"/>
                    </a:lnTo>
                    <a:lnTo>
                      <a:pt x="101" y="205"/>
                    </a:lnTo>
                    <a:lnTo>
                      <a:pt x="96" y="236"/>
                    </a:lnTo>
                    <a:lnTo>
                      <a:pt x="0" y="208"/>
                    </a:lnTo>
                    <a:lnTo>
                      <a:pt x="6" y="144"/>
                    </a:lnTo>
                    <a:lnTo>
                      <a:pt x="6" y="86"/>
                    </a:lnTo>
                    <a:lnTo>
                      <a:pt x="6" y="31"/>
                    </a:lnTo>
                    <a:lnTo>
                      <a:pt x="101" y="0"/>
                    </a:lnTo>
                    <a:lnTo>
                      <a:pt x="106" y="33"/>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grpSp>
      </p:grpSp>
      <p:sp>
        <p:nvSpPr>
          <p:cNvPr id="401" name="Freeform 20">
            <a:extLst>
              <a:ext uri="{FF2B5EF4-FFF2-40B4-BE49-F238E27FC236}">
                <a16:creationId xmlns:a16="http://schemas.microsoft.com/office/drawing/2014/main" id="{57CFA2DF-A305-CEC9-F17F-162B91896A05}"/>
              </a:ext>
            </a:extLst>
          </p:cNvPr>
          <p:cNvSpPr>
            <a:spLocks/>
          </p:cNvSpPr>
          <p:nvPr/>
        </p:nvSpPr>
        <p:spPr bwMode="auto">
          <a:xfrm>
            <a:off x="3671736" y="2920207"/>
            <a:ext cx="5183188" cy="607217"/>
          </a:xfrm>
          <a:custGeom>
            <a:avLst/>
            <a:gdLst>
              <a:gd name="T0" fmla="*/ 0 w 3537"/>
              <a:gd name="T1" fmla="*/ 240 h 241"/>
              <a:gd name="T2" fmla="*/ 0 w 3537"/>
              <a:gd name="T3" fmla="*/ 0 h 241"/>
              <a:gd name="T4" fmla="*/ 3536 w 3537"/>
              <a:gd name="T5" fmla="*/ 0 h 241"/>
              <a:gd name="T6" fmla="*/ 3536 w 3537"/>
              <a:gd name="T7" fmla="*/ 240 h 241"/>
            </a:gdLst>
            <a:ahLst/>
            <a:cxnLst>
              <a:cxn ang="0">
                <a:pos x="T0" y="T1"/>
              </a:cxn>
              <a:cxn ang="0">
                <a:pos x="T2" y="T3"/>
              </a:cxn>
              <a:cxn ang="0">
                <a:pos x="T4" y="T5"/>
              </a:cxn>
              <a:cxn ang="0">
                <a:pos x="T6" y="T7"/>
              </a:cxn>
            </a:cxnLst>
            <a:rect l="0" t="0" r="r" b="b"/>
            <a:pathLst>
              <a:path w="3537" h="241">
                <a:moveTo>
                  <a:pt x="0" y="240"/>
                </a:moveTo>
                <a:lnTo>
                  <a:pt x="0" y="0"/>
                </a:lnTo>
                <a:lnTo>
                  <a:pt x="3536" y="0"/>
                </a:lnTo>
                <a:lnTo>
                  <a:pt x="3536" y="240"/>
                </a:lnTo>
              </a:path>
            </a:pathLst>
          </a:custGeom>
          <a:ln w="50800">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a:lstStyle/>
          <a:p>
            <a:endParaRPr lang="it-IT"/>
          </a:p>
        </p:txBody>
      </p:sp>
      <p:grpSp>
        <p:nvGrpSpPr>
          <p:cNvPr id="4" name="Group 6">
            <a:extLst>
              <a:ext uri="{FF2B5EF4-FFF2-40B4-BE49-F238E27FC236}">
                <a16:creationId xmlns:a16="http://schemas.microsoft.com/office/drawing/2014/main" id="{17307F7B-8AF6-4A28-1C29-4600D3A00C2B}"/>
              </a:ext>
            </a:extLst>
          </p:cNvPr>
          <p:cNvGrpSpPr>
            <a:grpSpLocks/>
          </p:cNvGrpSpPr>
          <p:nvPr/>
        </p:nvGrpSpPr>
        <p:grpSpPr bwMode="auto">
          <a:xfrm flipH="1">
            <a:off x="5226671" y="3539278"/>
            <a:ext cx="2973387" cy="2046287"/>
            <a:chOff x="2296" y="2168"/>
            <a:chExt cx="2029" cy="1289"/>
          </a:xfrm>
          <a:gradFill flip="none" rotWithShape="1">
            <a:gsLst>
              <a:gs pos="0">
                <a:schemeClr val="bg1"/>
              </a:gs>
              <a:gs pos="29000">
                <a:srgbClr val="6DD9FF"/>
              </a:gs>
              <a:gs pos="69000">
                <a:srgbClr val="15C2FF"/>
              </a:gs>
              <a:gs pos="100000">
                <a:srgbClr val="0091FE"/>
              </a:gs>
            </a:gsLst>
            <a:lin ang="0" scaled="1"/>
            <a:tileRect/>
          </a:gradFill>
        </p:grpSpPr>
        <p:sp>
          <p:nvSpPr>
            <p:cNvPr id="9" name="Freeform 7">
              <a:extLst>
                <a:ext uri="{FF2B5EF4-FFF2-40B4-BE49-F238E27FC236}">
                  <a16:creationId xmlns:a16="http://schemas.microsoft.com/office/drawing/2014/main" id="{3E2D848F-8759-949B-C7FC-DD079C271234}"/>
                </a:ext>
              </a:extLst>
            </p:cNvPr>
            <p:cNvSpPr>
              <a:spLocks/>
            </p:cNvSpPr>
            <p:nvPr/>
          </p:nvSpPr>
          <p:spPr bwMode="auto">
            <a:xfrm>
              <a:off x="4034" y="2168"/>
              <a:ext cx="291" cy="1289"/>
            </a:xfrm>
            <a:custGeom>
              <a:avLst/>
              <a:gdLst>
                <a:gd name="T0" fmla="*/ 145 w 291"/>
                <a:gd name="T1" fmla="*/ 0 h 1289"/>
                <a:gd name="T2" fmla="*/ 157 w 291"/>
                <a:gd name="T3" fmla="*/ 30 h 1289"/>
                <a:gd name="T4" fmla="*/ 181 w 291"/>
                <a:gd name="T5" fmla="*/ 78 h 1289"/>
                <a:gd name="T6" fmla="*/ 200 w 291"/>
                <a:gd name="T7" fmla="*/ 121 h 1289"/>
                <a:gd name="T8" fmla="*/ 216 w 291"/>
                <a:gd name="T9" fmla="*/ 166 h 1289"/>
                <a:gd name="T10" fmla="*/ 233 w 291"/>
                <a:gd name="T11" fmla="*/ 211 h 1289"/>
                <a:gd name="T12" fmla="*/ 246 w 291"/>
                <a:gd name="T13" fmla="*/ 261 h 1289"/>
                <a:gd name="T14" fmla="*/ 259 w 291"/>
                <a:gd name="T15" fmla="*/ 313 h 1289"/>
                <a:gd name="T16" fmla="*/ 271 w 291"/>
                <a:gd name="T17" fmla="*/ 373 h 1289"/>
                <a:gd name="T18" fmla="*/ 278 w 291"/>
                <a:gd name="T19" fmla="*/ 423 h 1289"/>
                <a:gd name="T20" fmla="*/ 282 w 291"/>
                <a:gd name="T21" fmla="*/ 481 h 1289"/>
                <a:gd name="T22" fmla="*/ 287 w 291"/>
                <a:gd name="T23" fmla="*/ 529 h 1289"/>
                <a:gd name="T24" fmla="*/ 290 w 291"/>
                <a:gd name="T25" fmla="*/ 592 h 1289"/>
                <a:gd name="T26" fmla="*/ 288 w 291"/>
                <a:gd name="T27" fmla="*/ 655 h 1289"/>
                <a:gd name="T28" fmla="*/ 286 w 291"/>
                <a:gd name="T29" fmla="*/ 720 h 1289"/>
                <a:gd name="T30" fmla="*/ 281 w 291"/>
                <a:gd name="T31" fmla="*/ 769 h 1289"/>
                <a:gd name="T32" fmla="*/ 276 w 291"/>
                <a:gd name="T33" fmla="*/ 814 h 1289"/>
                <a:gd name="T34" fmla="*/ 266 w 291"/>
                <a:gd name="T35" fmla="*/ 871 h 1289"/>
                <a:gd name="T36" fmla="*/ 256 w 291"/>
                <a:gd name="T37" fmla="*/ 922 h 1289"/>
                <a:gd name="T38" fmla="*/ 242 w 291"/>
                <a:gd name="T39" fmla="*/ 979 h 1289"/>
                <a:gd name="T40" fmla="*/ 226 w 291"/>
                <a:gd name="T41" fmla="*/ 1032 h 1289"/>
                <a:gd name="T42" fmla="*/ 208 w 291"/>
                <a:gd name="T43" fmla="*/ 1084 h 1289"/>
                <a:gd name="T44" fmla="*/ 190 w 291"/>
                <a:gd name="T45" fmla="*/ 1132 h 1289"/>
                <a:gd name="T46" fmla="*/ 166 w 291"/>
                <a:gd name="T47" fmla="*/ 1181 h 1289"/>
                <a:gd name="T48" fmla="*/ 139 w 291"/>
                <a:gd name="T49" fmla="*/ 1227 h 1289"/>
                <a:gd name="T50" fmla="*/ 108 w 291"/>
                <a:gd name="T51" fmla="*/ 1275 h 1289"/>
                <a:gd name="T52" fmla="*/ 102 w 291"/>
                <a:gd name="T53" fmla="*/ 1288 h 1289"/>
                <a:gd name="T54" fmla="*/ 0 w 291"/>
                <a:gd name="T55" fmla="*/ 1257 h 1289"/>
                <a:gd name="T56" fmla="*/ 28 w 291"/>
                <a:gd name="T57" fmla="*/ 1221 h 1289"/>
                <a:gd name="T58" fmla="*/ 58 w 291"/>
                <a:gd name="T59" fmla="*/ 1176 h 1289"/>
                <a:gd name="T60" fmla="*/ 82 w 291"/>
                <a:gd name="T61" fmla="*/ 1129 h 1289"/>
                <a:gd name="T62" fmla="*/ 102 w 291"/>
                <a:gd name="T63" fmla="*/ 1079 h 1289"/>
                <a:gd name="T64" fmla="*/ 126 w 291"/>
                <a:gd name="T65" fmla="*/ 1021 h 1289"/>
                <a:gd name="T66" fmla="*/ 141 w 291"/>
                <a:gd name="T67" fmla="*/ 967 h 1289"/>
                <a:gd name="T68" fmla="*/ 154 w 291"/>
                <a:gd name="T69" fmla="*/ 915 h 1289"/>
                <a:gd name="T70" fmla="*/ 166 w 291"/>
                <a:gd name="T71" fmla="*/ 854 h 1289"/>
                <a:gd name="T72" fmla="*/ 173 w 291"/>
                <a:gd name="T73" fmla="*/ 798 h 1289"/>
                <a:gd name="T74" fmla="*/ 181 w 291"/>
                <a:gd name="T75" fmla="*/ 743 h 1289"/>
                <a:gd name="T76" fmla="*/ 183 w 291"/>
                <a:gd name="T77" fmla="*/ 686 h 1289"/>
                <a:gd name="T78" fmla="*/ 187 w 291"/>
                <a:gd name="T79" fmla="*/ 642 h 1289"/>
                <a:gd name="T80" fmla="*/ 185 w 291"/>
                <a:gd name="T81" fmla="*/ 583 h 1289"/>
                <a:gd name="T82" fmla="*/ 182 w 291"/>
                <a:gd name="T83" fmla="*/ 522 h 1289"/>
                <a:gd name="T84" fmla="*/ 176 w 291"/>
                <a:gd name="T85" fmla="*/ 466 h 1289"/>
                <a:gd name="T86" fmla="*/ 171 w 291"/>
                <a:gd name="T87" fmla="*/ 408 h 1289"/>
                <a:gd name="T88" fmla="*/ 158 w 291"/>
                <a:gd name="T89" fmla="*/ 348 h 1289"/>
                <a:gd name="T90" fmla="*/ 145 w 291"/>
                <a:gd name="T91" fmla="*/ 293 h 1289"/>
                <a:gd name="T92" fmla="*/ 131 w 291"/>
                <a:gd name="T93" fmla="*/ 236 h 1289"/>
                <a:gd name="T94" fmla="*/ 113 w 291"/>
                <a:gd name="T95" fmla="*/ 184 h 1289"/>
                <a:gd name="T96" fmla="*/ 89 w 291"/>
                <a:gd name="T97" fmla="*/ 128 h 1289"/>
                <a:gd name="T98" fmla="*/ 66 w 291"/>
                <a:gd name="T99" fmla="*/ 78 h 1289"/>
                <a:gd name="T100" fmla="*/ 40 w 291"/>
                <a:gd name="T101" fmla="*/ 34 h 1289"/>
                <a:gd name="T102" fmla="*/ 145 w 291"/>
                <a:gd name="T103" fmla="*/ 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1" h="1289">
                  <a:moveTo>
                    <a:pt x="145" y="0"/>
                  </a:moveTo>
                  <a:lnTo>
                    <a:pt x="157" y="30"/>
                  </a:lnTo>
                  <a:lnTo>
                    <a:pt x="181" y="78"/>
                  </a:lnTo>
                  <a:lnTo>
                    <a:pt x="200" y="121"/>
                  </a:lnTo>
                  <a:lnTo>
                    <a:pt x="216" y="166"/>
                  </a:lnTo>
                  <a:lnTo>
                    <a:pt x="233" y="211"/>
                  </a:lnTo>
                  <a:lnTo>
                    <a:pt x="246" y="261"/>
                  </a:lnTo>
                  <a:lnTo>
                    <a:pt x="259" y="313"/>
                  </a:lnTo>
                  <a:lnTo>
                    <a:pt x="271" y="373"/>
                  </a:lnTo>
                  <a:lnTo>
                    <a:pt x="278" y="423"/>
                  </a:lnTo>
                  <a:lnTo>
                    <a:pt x="282" y="481"/>
                  </a:lnTo>
                  <a:lnTo>
                    <a:pt x="287" y="529"/>
                  </a:lnTo>
                  <a:lnTo>
                    <a:pt x="290" y="592"/>
                  </a:lnTo>
                  <a:lnTo>
                    <a:pt x="288" y="655"/>
                  </a:lnTo>
                  <a:lnTo>
                    <a:pt x="286" y="720"/>
                  </a:lnTo>
                  <a:lnTo>
                    <a:pt x="281" y="769"/>
                  </a:lnTo>
                  <a:lnTo>
                    <a:pt x="276" y="814"/>
                  </a:lnTo>
                  <a:lnTo>
                    <a:pt x="266" y="871"/>
                  </a:lnTo>
                  <a:lnTo>
                    <a:pt x="256" y="922"/>
                  </a:lnTo>
                  <a:lnTo>
                    <a:pt x="242" y="979"/>
                  </a:lnTo>
                  <a:lnTo>
                    <a:pt x="226" y="1032"/>
                  </a:lnTo>
                  <a:lnTo>
                    <a:pt x="208" y="1084"/>
                  </a:lnTo>
                  <a:lnTo>
                    <a:pt x="190" y="1132"/>
                  </a:lnTo>
                  <a:lnTo>
                    <a:pt x="166" y="1181"/>
                  </a:lnTo>
                  <a:lnTo>
                    <a:pt x="139" y="1227"/>
                  </a:lnTo>
                  <a:lnTo>
                    <a:pt x="108" y="1275"/>
                  </a:lnTo>
                  <a:lnTo>
                    <a:pt x="102" y="1288"/>
                  </a:lnTo>
                  <a:lnTo>
                    <a:pt x="0" y="1257"/>
                  </a:lnTo>
                  <a:lnTo>
                    <a:pt x="28" y="1221"/>
                  </a:lnTo>
                  <a:lnTo>
                    <a:pt x="58" y="1176"/>
                  </a:lnTo>
                  <a:lnTo>
                    <a:pt x="82" y="1129"/>
                  </a:lnTo>
                  <a:lnTo>
                    <a:pt x="102" y="1079"/>
                  </a:lnTo>
                  <a:lnTo>
                    <a:pt x="126" y="1021"/>
                  </a:lnTo>
                  <a:lnTo>
                    <a:pt x="141" y="967"/>
                  </a:lnTo>
                  <a:lnTo>
                    <a:pt x="154" y="915"/>
                  </a:lnTo>
                  <a:lnTo>
                    <a:pt x="166" y="854"/>
                  </a:lnTo>
                  <a:lnTo>
                    <a:pt x="173" y="798"/>
                  </a:lnTo>
                  <a:lnTo>
                    <a:pt x="181" y="743"/>
                  </a:lnTo>
                  <a:lnTo>
                    <a:pt x="183" y="686"/>
                  </a:lnTo>
                  <a:lnTo>
                    <a:pt x="187" y="642"/>
                  </a:lnTo>
                  <a:lnTo>
                    <a:pt x="185" y="583"/>
                  </a:lnTo>
                  <a:lnTo>
                    <a:pt x="182" y="522"/>
                  </a:lnTo>
                  <a:lnTo>
                    <a:pt x="176" y="466"/>
                  </a:lnTo>
                  <a:lnTo>
                    <a:pt x="171" y="408"/>
                  </a:lnTo>
                  <a:lnTo>
                    <a:pt x="158" y="348"/>
                  </a:lnTo>
                  <a:lnTo>
                    <a:pt x="145" y="293"/>
                  </a:lnTo>
                  <a:lnTo>
                    <a:pt x="131" y="236"/>
                  </a:lnTo>
                  <a:lnTo>
                    <a:pt x="113" y="184"/>
                  </a:lnTo>
                  <a:lnTo>
                    <a:pt x="89" y="128"/>
                  </a:lnTo>
                  <a:lnTo>
                    <a:pt x="66" y="78"/>
                  </a:lnTo>
                  <a:lnTo>
                    <a:pt x="40" y="34"/>
                  </a:lnTo>
                  <a:lnTo>
                    <a:pt x="145"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14" name="Freeform 8">
              <a:extLst>
                <a:ext uri="{FF2B5EF4-FFF2-40B4-BE49-F238E27FC236}">
                  <a16:creationId xmlns:a16="http://schemas.microsoft.com/office/drawing/2014/main" id="{831F2BD2-5199-4442-AE31-FFDFE11BCF89}"/>
                </a:ext>
              </a:extLst>
            </p:cNvPr>
            <p:cNvSpPr>
              <a:spLocks/>
            </p:cNvSpPr>
            <p:nvPr/>
          </p:nvSpPr>
          <p:spPr bwMode="auto">
            <a:xfrm>
              <a:off x="3811" y="2241"/>
              <a:ext cx="244" cy="1149"/>
            </a:xfrm>
            <a:custGeom>
              <a:avLst/>
              <a:gdLst>
                <a:gd name="T0" fmla="*/ 131 w 244"/>
                <a:gd name="T1" fmla="*/ 0 h 1149"/>
                <a:gd name="T2" fmla="*/ 152 w 244"/>
                <a:gd name="T3" fmla="*/ 48 h 1149"/>
                <a:gd name="T4" fmla="*/ 170 w 244"/>
                <a:gd name="T5" fmla="*/ 93 h 1149"/>
                <a:gd name="T6" fmla="*/ 186 w 244"/>
                <a:gd name="T7" fmla="*/ 138 h 1149"/>
                <a:gd name="T8" fmla="*/ 199 w 244"/>
                <a:gd name="T9" fmla="*/ 189 h 1149"/>
                <a:gd name="T10" fmla="*/ 212 w 244"/>
                <a:gd name="T11" fmla="*/ 241 h 1149"/>
                <a:gd name="T12" fmla="*/ 224 w 244"/>
                <a:gd name="T13" fmla="*/ 301 h 1149"/>
                <a:gd name="T14" fmla="*/ 231 w 244"/>
                <a:gd name="T15" fmla="*/ 350 h 1149"/>
                <a:gd name="T16" fmla="*/ 235 w 244"/>
                <a:gd name="T17" fmla="*/ 408 h 1149"/>
                <a:gd name="T18" fmla="*/ 240 w 244"/>
                <a:gd name="T19" fmla="*/ 456 h 1149"/>
                <a:gd name="T20" fmla="*/ 243 w 244"/>
                <a:gd name="T21" fmla="*/ 520 h 1149"/>
                <a:gd name="T22" fmla="*/ 241 w 244"/>
                <a:gd name="T23" fmla="*/ 582 h 1149"/>
                <a:gd name="T24" fmla="*/ 239 w 244"/>
                <a:gd name="T25" fmla="*/ 647 h 1149"/>
                <a:gd name="T26" fmla="*/ 234 w 244"/>
                <a:gd name="T27" fmla="*/ 698 h 1149"/>
                <a:gd name="T28" fmla="*/ 230 w 244"/>
                <a:gd name="T29" fmla="*/ 743 h 1149"/>
                <a:gd name="T30" fmla="*/ 219 w 244"/>
                <a:gd name="T31" fmla="*/ 798 h 1149"/>
                <a:gd name="T32" fmla="*/ 210 w 244"/>
                <a:gd name="T33" fmla="*/ 850 h 1149"/>
                <a:gd name="T34" fmla="*/ 195 w 244"/>
                <a:gd name="T35" fmla="*/ 906 h 1149"/>
                <a:gd name="T36" fmla="*/ 179 w 244"/>
                <a:gd name="T37" fmla="*/ 961 h 1149"/>
                <a:gd name="T38" fmla="*/ 161 w 244"/>
                <a:gd name="T39" fmla="*/ 1011 h 1149"/>
                <a:gd name="T40" fmla="*/ 143 w 244"/>
                <a:gd name="T41" fmla="*/ 1059 h 1149"/>
                <a:gd name="T42" fmla="*/ 118 w 244"/>
                <a:gd name="T43" fmla="*/ 1109 h 1149"/>
                <a:gd name="T44" fmla="*/ 97 w 244"/>
                <a:gd name="T45" fmla="*/ 1148 h 1149"/>
                <a:gd name="T46" fmla="*/ 0 w 244"/>
                <a:gd name="T47" fmla="*/ 1115 h 1149"/>
                <a:gd name="T48" fmla="*/ 12 w 244"/>
                <a:gd name="T49" fmla="*/ 1104 h 1149"/>
                <a:gd name="T50" fmla="*/ 37 w 244"/>
                <a:gd name="T51" fmla="*/ 1056 h 1149"/>
                <a:gd name="T52" fmla="*/ 56 w 244"/>
                <a:gd name="T53" fmla="*/ 1006 h 1149"/>
                <a:gd name="T54" fmla="*/ 80 w 244"/>
                <a:gd name="T55" fmla="*/ 948 h 1149"/>
                <a:gd name="T56" fmla="*/ 95 w 244"/>
                <a:gd name="T57" fmla="*/ 895 h 1149"/>
                <a:gd name="T58" fmla="*/ 107 w 244"/>
                <a:gd name="T59" fmla="*/ 843 h 1149"/>
                <a:gd name="T60" fmla="*/ 118 w 244"/>
                <a:gd name="T61" fmla="*/ 781 h 1149"/>
                <a:gd name="T62" fmla="*/ 126 w 244"/>
                <a:gd name="T63" fmla="*/ 725 h 1149"/>
                <a:gd name="T64" fmla="*/ 134 w 244"/>
                <a:gd name="T65" fmla="*/ 670 h 1149"/>
                <a:gd name="T66" fmla="*/ 136 w 244"/>
                <a:gd name="T67" fmla="*/ 613 h 1149"/>
                <a:gd name="T68" fmla="*/ 140 w 244"/>
                <a:gd name="T69" fmla="*/ 569 h 1149"/>
                <a:gd name="T70" fmla="*/ 137 w 244"/>
                <a:gd name="T71" fmla="*/ 511 h 1149"/>
                <a:gd name="T72" fmla="*/ 136 w 244"/>
                <a:gd name="T73" fmla="*/ 449 h 1149"/>
                <a:gd name="T74" fmla="*/ 131 w 244"/>
                <a:gd name="T75" fmla="*/ 393 h 1149"/>
                <a:gd name="T76" fmla="*/ 124 w 244"/>
                <a:gd name="T77" fmla="*/ 335 h 1149"/>
                <a:gd name="T78" fmla="*/ 111 w 244"/>
                <a:gd name="T79" fmla="*/ 275 h 1149"/>
                <a:gd name="T80" fmla="*/ 99 w 244"/>
                <a:gd name="T81" fmla="*/ 220 h 1149"/>
                <a:gd name="T82" fmla="*/ 85 w 244"/>
                <a:gd name="T83" fmla="*/ 163 h 1149"/>
                <a:gd name="T84" fmla="*/ 66 w 244"/>
                <a:gd name="T85" fmla="*/ 111 h 1149"/>
                <a:gd name="T86" fmla="*/ 43 w 244"/>
                <a:gd name="T87" fmla="*/ 55 h 1149"/>
                <a:gd name="T88" fmla="*/ 26 w 244"/>
                <a:gd name="T89" fmla="*/ 27 h 1149"/>
                <a:gd name="T90" fmla="*/ 131 w 244"/>
                <a:gd name="T91"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4" h="1149">
                  <a:moveTo>
                    <a:pt x="131" y="0"/>
                  </a:moveTo>
                  <a:lnTo>
                    <a:pt x="152" y="48"/>
                  </a:lnTo>
                  <a:lnTo>
                    <a:pt x="170" y="93"/>
                  </a:lnTo>
                  <a:lnTo>
                    <a:pt x="186" y="138"/>
                  </a:lnTo>
                  <a:lnTo>
                    <a:pt x="199" y="189"/>
                  </a:lnTo>
                  <a:lnTo>
                    <a:pt x="212" y="241"/>
                  </a:lnTo>
                  <a:lnTo>
                    <a:pt x="224" y="301"/>
                  </a:lnTo>
                  <a:lnTo>
                    <a:pt x="231" y="350"/>
                  </a:lnTo>
                  <a:lnTo>
                    <a:pt x="235" y="408"/>
                  </a:lnTo>
                  <a:lnTo>
                    <a:pt x="240" y="456"/>
                  </a:lnTo>
                  <a:lnTo>
                    <a:pt x="243" y="520"/>
                  </a:lnTo>
                  <a:lnTo>
                    <a:pt x="241" y="582"/>
                  </a:lnTo>
                  <a:lnTo>
                    <a:pt x="239" y="647"/>
                  </a:lnTo>
                  <a:lnTo>
                    <a:pt x="234" y="698"/>
                  </a:lnTo>
                  <a:lnTo>
                    <a:pt x="230" y="743"/>
                  </a:lnTo>
                  <a:lnTo>
                    <a:pt x="219" y="798"/>
                  </a:lnTo>
                  <a:lnTo>
                    <a:pt x="210" y="850"/>
                  </a:lnTo>
                  <a:lnTo>
                    <a:pt x="195" y="906"/>
                  </a:lnTo>
                  <a:lnTo>
                    <a:pt x="179" y="961"/>
                  </a:lnTo>
                  <a:lnTo>
                    <a:pt x="161" y="1011"/>
                  </a:lnTo>
                  <a:lnTo>
                    <a:pt x="143" y="1059"/>
                  </a:lnTo>
                  <a:lnTo>
                    <a:pt x="118" y="1109"/>
                  </a:lnTo>
                  <a:lnTo>
                    <a:pt x="97" y="1148"/>
                  </a:lnTo>
                  <a:lnTo>
                    <a:pt x="0" y="1115"/>
                  </a:lnTo>
                  <a:lnTo>
                    <a:pt x="12" y="1104"/>
                  </a:lnTo>
                  <a:lnTo>
                    <a:pt x="37" y="1056"/>
                  </a:lnTo>
                  <a:lnTo>
                    <a:pt x="56" y="1006"/>
                  </a:lnTo>
                  <a:lnTo>
                    <a:pt x="80" y="948"/>
                  </a:lnTo>
                  <a:lnTo>
                    <a:pt x="95" y="895"/>
                  </a:lnTo>
                  <a:lnTo>
                    <a:pt x="107" y="843"/>
                  </a:lnTo>
                  <a:lnTo>
                    <a:pt x="118" y="781"/>
                  </a:lnTo>
                  <a:lnTo>
                    <a:pt x="126" y="725"/>
                  </a:lnTo>
                  <a:lnTo>
                    <a:pt x="134" y="670"/>
                  </a:lnTo>
                  <a:lnTo>
                    <a:pt x="136" y="613"/>
                  </a:lnTo>
                  <a:lnTo>
                    <a:pt x="140" y="569"/>
                  </a:lnTo>
                  <a:lnTo>
                    <a:pt x="137" y="511"/>
                  </a:lnTo>
                  <a:lnTo>
                    <a:pt x="136" y="449"/>
                  </a:lnTo>
                  <a:lnTo>
                    <a:pt x="131" y="393"/>
                  </a:lnTo>
                  <a:lnTo>
                    <a:pt x="124" y="335"/>
                  </a:lnTo>
                  <a:lnTo>
                    <a:pt x="111" y="275"/>
                  </a:lnTo>
                  <a:lnTo>
                    <a:pt x="99" y="220"/>
                  </a:lnTo>
                  <a:lnTo>
                    <a:pt x="85" y="163"/>
                  </a:lnTo>
                  <a:lnTo>
                    <a:pt x="66" y="111"/>
                  </a:lnTo>
                  <a:lnTo>
                    <a:pt x="43" y="55"/>
                  </a:lnTo>
                  <a:lnTo>
                    <a:pt x="26" y="27"/>
                  </a:lnTo>
                  <a:lnTo>
                    <a:pt x="131"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28" name="Freeform 9">
              <a:extLst>
                <a:ext uri="{FF2B5EF4-FFF2-40B4-BE49-F238E27FC236}">
                  <a16:creationId xmlns:a16="http://schemas.microsoft.com/office/drawing/2014/main" id="{50F81D1F-6300-64CB-D189-873D07EC11E1}"/>
                </a:ext>
              </a:extLst>
            </p:cNvPr>
            <p:cNvSpPr>
              <a:spLocks/>
            </p:cNvSpPr>
            <p:nvPr/>
          </p:nvSpPr>
          <p:spPr bwMode="auto">
            <a:xfrm>
              <a:off x="3575" y="2309"/>
              <a:ext cx="208" cy="1006"/>
            </a:xfrm>
            <a:custGeom>
              <a:avLst/>
              <a:gdLst>
                <a:gd name="T0" fmla="*/ 133 w 208"/>
                <a:gd name="T1" fmla="*/ 26 h 1006"/>
                <a:gd name="T2" fmla="*/ 150 w 208"/>
                <a:gd name="T3" fmla="*/ 71 h 1006"/>
                <a:gd name="T4" fmla="*/ 164 w 208"/>
                <a:gd name="T5" fmla="*/ 122 h 1006"/>
                <a:gd name="T6" fmla="*/ 176 w 208"/>
                <a:gd name="T7" fmla="*/ 174 h 1006"/>
                <a:gd name="T8" fmla="*/ 187 w 208"/>
                <a:gd name="T9" fmla="*/ 234 h 1006"/>
                <a:gd name="T10" fmla="*/ 195 w 208"/>
                <a:gd name="T11" fmla="*/ 283 h 1006"/>
                <a:gd name="T12" fmla="*/ 199 w 208"/>
                <a:gd name="T13" fmla="*/ 341 h 1006"/>
                <a:gd name="T14" fmla="*/ 204 w 208"/>
                <a:gd name="T15" fmla="*/ 390 h 1006"/>
                <a:gd name="T16" fmla="*/ 207 w 208"/>
                <a:gd name="T17" fmla="*/ 452 h 1006"/>
                <a:gd name="T18" fmla="*/ 205 w 208"/>
                <a:gd name="T19" fmla="*/ 522 h 1006"/>
                <a:gd name="T20" fmla="*/ 203 w 208"/>
                <a:gd name="T21" fmla="*/ 579 h 1006"/>
                <a:gd name="T22" fmla="*/ 199 w 208"/>
                <a:gd name="T23" fmla="*/ 630 h 1006"/>
                <a:gd name="T24" fmla="*/ 194 w 208"/>
                <a:gd name="T25" fmla="*/ 675 h 1006"/>
                <a:gd name="T26" fmla="*/ 184 w 208"/>
                <a:gd name="T27" fmla="*/ 730 h 1006"/>
                <a:gd name="T28" fmla="*/ 173 w 208"/>
                <a:gd name="T29" fmla="*/ 781 h 1006"/>
                <a:gd name="T30" fmla="*/ 159 w 208"/>
                <a:gd name="T31" fmla="*/ 838 h 1006"/>
                <a:gd name="T32" fmla="*/ 144 w 208"/>
                <a:gd name="T33" fmla="*/ 891 h 1006"/>
                <a:gd name="T34" fmla="*/ 125 w 208"/>
                <a:gd name="T35" fmla="*/ 942 h 1006"/>
                <a:gd name="T36" fmla="*/ 107 w 208"/>
                <a:gd name="T37" fmla="*/ 990 h 1006"/>
                <a:gd name="T38" fmla="*/ 99 w 208"/>
                <a:gd name="T39" fmla="*/ 1005 h 1006"/>
                <a:gd name="T40" fmla="*/ 0 w 208"/>
                <a:gd name="T41" fmla="*/ 975 h 1006"/>
                <a:gd name="T42" fmla="*/ 21 w 208"/>
                <a:gd name="T43" fmla="*/ 936 h 1006"/>
                <a:gd name="T44" fmla="*/ 42 w 208"/>
                <a:gd name="T45" fmla="*/ 879 h 1006"/>
                <a:gd name="T46" fmla="*/ 57 w 208"/>
                <a:gd name="T47" fmla="*/ 826 h 1006"/>
                <a:gd name="T48" fmla="*/ 72 w 208"/>
                <a:gd name="T49" fmla="*/ 774 h 1006"/>
                <a:gd name="T50" fmla="*/ 82 w 208"/>
                <a:gd name="T51" fmla="*/ 713 h 1006"/>
                <a:gd name="T52" fmla="*/ 91 w 208"/>
                <a:gd name="T53" fmla="*/ 657 h 1006"/>
                <a:gd name="T54" fmla="*/ 99 w 208"/>
                <a:gd name="T55" fmla="*/ 602 h 1006"/>
                <a:gd name="T56" fmla="*/ 101 w 208"/>
                <a:gd name="T57" fmla="*/ 545 h 1006"/>
                <a:gd name="T58" fmla="*/ 104 w 208"/>
                <a:gd name="T59" fmla="*/ 501 h 1006"/>
                <a:gd name="T60" fmla="*/ 102 w 208"/>
                <a:gd name="T61" fmla="*/ 444 h 1006"/>
                <a:gd name="T62" fmla="*/ 100 w 208"/>
                <a:gd name="T63" fmla="*/ 381 h 1006"/>
                <a:gd name="T64" fmla="*/ 94 w 208"/>
                <a:gd name="T65" fmla="*/ 326 h 1006"/>
                <a:gd name="T66" fmla="*/ 89 w 208"/>
                <a:gd name="T67" fmla="*/ 268 h 1006"/>
                <a:gd name="T68" fmla="*/ 76 w 208"/>
                <a:gd name="T69" fmla="*/ 208 h 1006"/>
                <a:gd name="T70" fmla="*/ 62 w 208"/>
                <a:gd name="T71" fmla="*/ 153 h 1006"/>
                <a:gd name="T72" fmla="*/ 48 w 208"/>
                <a:gd name="T73" fmla="*/ 96 h 1006"/>
                <a:gd name="T74" fmla="*/ 30 w 208"/>
                <a:gd name="T75" fmla="*/ 46 h 1006"/>
                <a:gd name="T76" fmla="*/ 23 w 208"/>
                <a:gd name="T77" fmla="*/ 32 h 1006"/>
                <a:gd name="T78" fmla="*/ 124 w 208"/>
                <a:gd name="T79" fmla="*/ 0 h 1006"/>
                <a:gd name="T80" fmla="*/ 133 w 208"/>
                <a:gd name="T81" fmla="*/ 2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1006">
                  <a:moveTo>
                    <a:pt x="133" y="26"/>
                  </a:moveTo>
                  <a:lnTo>
                    <a:pt x="150" y="71"/>
                  </a:lnTo>
                  <a:lnTo>
                    <a:pt x="164" y="122"/>
                  </a:lnTo>
                  <a:lnTo>
                    <a:pt x="176" y="174"/>
                  </a:lnTo>
                  <a:lnTo>
                    <a:pt x="187" y="234"/>
                  </a:lnTo>
                  <a:lnTo>
                    <a:pt x="195" y="283"/>
                  </a:lnTo>
                  <a:lnTo>
                    <a:pt x="199" y="341"/>
                  </a:lnTo>
                  <a:lnTo>
                    <a:pt x="204" y="390"/>
                  </a:lnTo>
                  <a:lnTo>
                    <a:pt x="207" y="452"/>
                  </a:lnTo>
                  <a:lnTo>
                    <a:pt x="205" y="522"/>
                  </a:lnTo>
                  <a:lnTo>
                    <a:pt x="203" y="579"/>
                  </a:lnTo>
                  <a:lnTo>
                    <a:pt x="199" y="630"/>
                  </a:lnTo>
                  <a:lnTo>
                    <a:pt x="194" y="675"/>
                  </a:lnTo>
                  <a:lnTo>
                    <a:pt x="184" y="730"/>
                  </a:lnTo>
                  <a:lnTo>
                    <a:pt x="173" y="781"/>
                  </a:lnTo>
                  <a:lnTo>
                    <a:pt x="159" y="838"/>
                  </a:lnTo>
                  <a:lnTo>
                    <a:pt x="144" y="891"/>
                  </a:lnTo>
                  <a:lnTo>
                    <a:pt x="125" y="942"/>
                  </a:lnTo>
                  <a:lnTo>
                    <a:pt x="107" y="990"/>
                  </a:lnTo>
                  <a:lnTo>
                    <a:pt x="99" y="1005"/>
                  </a:lnTo>
                  <a:lnTo>
                    <a:pt x="0" y="975"/>
                  </a:lnTo>
                  <a:lnTo>
                    <a:pt x="21" y="936"/>
                  </a:lnTo>
                  <a:lnTo>
                    <a:pt x="42" y="879"/>
                  </a:lnTo>
                  <a:lnTo>
                    <a:pt x="57" y="826"/>
                  </a:lnTo>
                  <a:lnTo>
                    <a:pt x="72" y="774"/>
                  </a:lnTo>
                  <a:lnTo>
                    <a:pt x="82" y="713"/>
                  </a:lnTo>
                  <a:lnTo>
                    <a:pt x="91" y="657"/>
                  </a:lnTo>
                  <a:lnTo>
                    <a:pt x="99" y="602"/>
                  </a:lnTo>
                  <a:lnTo>
                    <a:pt x="101" y="545"/>
                  </a:lnTo>
                  <a:lnTo>
                    <a:pt x="104" y="501"/>
                  </a:lnTo>
                  <a:lnTo>
                    <a:pt x="102" y="444"/>
                  </a:lnTo>
                  <a:lnTo>
                    <a:pt x="100" y="381"/>
                  </a:lnTo>
                  <a:lnTo>
                    <a:pt x="94" y="326"/>
                  </a:lnTo>
                  <a:lnTo>
                    <a:pt x="89" y="268"/>
                  </a:lnTo>
                  <a:lnTo>
                    <a:pt x="76" y="208"/>
                  </a:lnTo>
                  <a:lnTo>
                    <a:pt x="62" y="153"/>
                  </a:lnTo>
                  <a:lnTo>
                    <a:pt x="48" y="96"/>
                  </a:lnTo>
                  <a:lnTo>
                    <a:pt x="30" y="46"/>
                  </a:lnTo>
                  <a:lnTo>
                    <a:pt x="23" y="32"/>
                  </a:lnTo>
                  <a:lnTo>
                    <a:pt x="124" y="0"/>
                  </a:lnTo>
                  <a:lnTo>
                    <a:pt x="133" y="26"/>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29" name="Freeform 10">
              <a:extLst>
                <a:ext uri="{FF2B5EF4-FFF2-40B4-BE49-F238E27FC236}">
                  <a16:creationId xmlns:a16="http://schemas.microsoft.com/office/drawing/2014/main" id="{B475530E-DCE6-8BE1-B0C8-452ADA822D85}"/>
                </a:ext>
              </a:extLst>
            </p:cNvPr>
            <p:cNvSpPr>
              <a:spLocks/>
            </p:cNvSpPr>
            <p:nvPr/>
          </p:nvSpPr>
          <p:spPr bwMode="auto">
            <a:xfrm>
              <a:off x="3360" y="2376"/>
              <a:ext cx="180" cy="873"/>
            </a:xfrm>
            <a:custGeom>
              <a:avLst/>
              <a:gdLst>
                <a:gd name="T0" fmla="*/ 123 w 180"/>
                <a:gd name="T1" fmla="*/ 0 h 873"/>
                <a:gd name="T2" fmla="*/ 136 w 180"/>
                <a:gd name="T3" fmla="*/ 50 h 873"/>
                <a:gd name="T4" fmla="*/ 148 w 180"/>
                <a:gd name="T5" fmla="*/ 102 h 873"/>
                <a:gd name="T6" fmla="*/ 159 w 180"/>
                <a:gd name="T7" fmla="*/ 162 h 873"/>
                <a:gd name="T8" fmla="*/ 167 w 180"/>
                <a:gd name="T9" fmla="*/ 212 h 873"/>
                <a:gd name="T10" fmla="*/ 171 w 180"/>
                <a:gd name="T11" fmla="*/ 269 h 873"/>
                <a:gd name="T12" fmla="*/ 176 w 180"/>
                <a:gd name="T13" fmla="*/ 318 h 873"/>
                <a:gd name="T14" fmla="*/ 179 w 180"/>
                <a:gd name="T15" fmla="*/ 380 h 873"/>
                <a:gd name="T16" fmla="*/ 177 w 180"/>
                <a:gd name="T17" fmla="*/ 442 h 873"/>
                <a:gd name="T18" fmla="*/ 175 w 180"/>
                <a:gd name="T19" fmla="*/ 507 h 873"/>
                <a:gd name="T20" fmla="*/ 171 w 180"/>
                <a:gd name="T21" fmla="*/ 558 h 873"/>
                <a:gd name="T22" fmla="*/ 166 w 180"/>
                <a:gd name="T23" fmla="*/ 603 h 873"/>
                <a:gd name="T24" fmla="*/ 156 w 180"/>
                <a:gd name="T25" fmla="*/ 658 h 873"/>
                <a:gd name="T26" fmla="*/ 146 w 180"/>
                <a:gd name="T27" fmla="*/ 710 h 873"/>
                <a:gd name="T28" fmla="*/ 132 w 180"/>
                <a:gd name="T29" fmla="*/ 767 h 873"/>
                <a:gd name="T30" fmla="*/ 116 w 180"/>
                <a:gd name="T31" fmla="*/ 820 h 873"/>
                <a:gd name="T32" fmla="*/ 98 w 180"/>
                <a:gd name="T33" fmla="*/ 872 h 873"/>
                <a:gd name="T34" fmla="*/ 0 w 180"/>
                <a:gd name="T35" fmla="*/ 842 h 873"/>
                <a:gd name="T36" fmla="*/ 16 w 180"/>
                <a:gd name="T37" fmla="*/ 808 h 873"/>
                <a:gd name="T38" fmla="*/ 31 w 180"/>
                <a:gd name="T39" fmla="*/ 755 h 873"/>
                <a:gd name="T40" fmla="*/ 46 w 180"/>
                <a:gd name="T41" fmla="*/ 702 h 873"/>
                <a:gd name="T42" fmla="*/ 55 w 180"/>
                <a:gd name="T43" fmla="*/ 641 h 873"/>
                <a:gd name="T44" fmla="*/ 65 w 180"/>
                <a:gd name="T45" fmla="*/ 585 h 873"/>
                <a:gd name="T46" fmla="*/ 71 w 180"/>
                <a:gd name="T47" fmla="*/ 531 h 873"/>
                <a:gd name="T48" fmla="*/ 75 w 180"/>
                <a:gd name="T49" fmla="*/ 475 h 873"/>
                <a:gd name="T50" fmla="*/ 77 w 180"/>
                <a:gd name="T51" fmla="*/ 430 h 873"/>
                <a:gd name="T52" fmla="*/ 75 w 180"/>
                <a:gd name="T53" fmla="*/ 372 h 873"/>
                <a:gd name="T54" fmla="*/ 73 w 180"/>
                <a:gd name="T55" fmla="*/ 311 h 873"/>
                <a:gd name="T56" fmla="*/ 67 w 180"/>
                <a:gd name="T57" fmla="*/ 254 h 873"/>
                <a:gd name="T58" fmla="*/ 61 w 180"/>
                <a:gd name="T59" fmla="*/ 197 h 873"/>
                <a:gd name="T60" fmla="*/ 50 w 180"/>
                <a:gd name="T61" fmla="*/ 137 h 873"/>
                <a:gd name="T62" fmla="*/ 36 w 180"/>
                <a:gd name="T63" fmla="*/ 80 h 873"/>
                <a:gd name="T64" fmla="*/ 21 w 180"/>
                <a:gd name="T65" fmla="*/ 31 h 873"/>
                <a:gd name="T66" fmla="*/ 123 w 180"/>
                <a:gd name="T67"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 h="873">
                  <a:moveTo>
                    <a:pt x="123" y="0"/>
                  </a:moveTo>
                  <a:lnTo>
                    <a:pt x="136" y="50"/>
                  </a:lnTo>
                  <a:lnTo>
                    <a:pt x="148" y="102"/>
                  </a:lnTo>
                  <a:lnTo>
                    <a:pt x="159" y="162"/>
                  </a:lnTo>
                  <a:lnTo>
                    <a:pt x="167" y="212"/>
                  </a:lnTo>
                  <a:lnTo>
                    <a:pt x="171" y="269"/>
                  </a:lnTo>
                  <a:lnTo>
                    <a:pt x="176" y="318"/>
                  </a:lnTo>
                  <a:lnTo>
                    <a:pt x="179" y="380"/>
                  </a:lnTo>
                  <a:lnTo>
                    <a:pt x="177" y="442"/>
                  </a:lnTo>
                  <a:lnTo>
                    <a:pt x="175" y="507"/>
                  </a:lnTo>
                  <a:lnTo>
                    <a:pt x="171" y="558"/>
                  </a:lnTo>
                  <a:lnTo>
                    <a:pt x="166" y="603"/>
                  </a:lnTo>
                  <a:lnTo>
                    <a:pt x="156" y="658"/>
                  </a:lnTo>
                  <a:lnTo>
                    <a:pt x="146" y="710"/>
                  </a:lnTo>
                  <a:lnTo>
                    <a:pt x="132" y="767"/>
                  </a:lnTo>
                  <a:lnTo>
                    <a:pt x="116" y="820"/>
                  </a:lnTo>
                  <a:lnTo>
                    <a:pt x="98" y="872"/>
                  </a:lnTo>
                  <a:lnTo>
                    <a:pt x="0" y="842"/>
                  </a:lnTo>
                  <a:lnTo>
                    <a:pt x="16" y="808"/>
                  </a:lnTo>
                  <a:lnTo>
                    <a:pt x="31" y="755"/>
                  </a:lnTo>
                  <a:lnTo>
                    <a:pt x="46" y="702"/>
                  </a:lnTo>
                  <a:lnTo>
                    <a:pt x="55" y="641"/>
                  </a:lnTo>
                  <a:lnTo>
                    <a:pt x="65" y="585"/>
                  </a:lnTo>
                  <a:lnTo>
                    <a:pt x="71" y="531"/>
                  </a:lnTo>
                  <a:lnTo>
                    <a:pt x="75" y="475"/>
                  </a:lnTo>
                  <a:lnTo>
                    <a:pt x="77" y="430"/>
                  </a:lnTo>
                  <a:lnTo>
                    <a:pt x="75" y="372"/>
                  </a:lnTo>
                  <a:lnTo>
                    <a:pt x="73" y="311"/>
                  </a:lnTo>
                  <a:lnTo>
                    <a:pt x="67" y="254"/>
                  </a:lnTo>
                  <a:lnTo>
                    <a:pt x="61" y="197"/>
                  </a:lnTo>
                  <a:lnTo>
                    <a:pt x="50" y="137"/>
                  </a:lnTo>
                  <a:lnTo>
                    <a:pt x="36" y="80"/>
                  </a:lnTo>
                  <a:lnTo>
                    <a:pt x="21" y="31"/>
                  </a:lnTo>
                  <a:lnTo>
                    <a:pt x="123"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1" name="Freeform 11">
              <a:extLst>
                <a:ext uri="{FF2B5EF4-FFF2-40B4-BE49-F238E27FC236}">
                  <a16:creationId xmlns:a16="http://schemas.microsoft.com/office/drawing/2014/main" id="{74B16CA2-DBBA-6AFA-3107-6D80DAD87C7E}"/>
                </a:ext>
              </a:extLst>
            </p:cNvPr>
            <p:cNvSpPr>
              <a:spLocks/>
            </p:cNvSpPr>
            <p:nvPr/>
          </p:nvSpPr>
          <p:spPr bwMode="auto">
            <a:xfrm>
              <a:off x="3141" y="2443"/>
              <a:ext cx="157" cy="739"/>
            </a:xfrm>
            <a:custGeom>
              <a:avLst/>
              <a:gdLst>
                <a:gd name="T0" fmla="*/ 109 w 157"/>
                <a:gd name="T1" fmla="*/ 0 h 739"/>
                <a:gd name="T2" fmla="*/ 125 w 157"/>
                <a:gd name="T3" fmla="*/ 40 h 739"/>
                <a:gd name="T4" fmla="*/ 137 w 157"/>
                <a:gd name="T5" fmla="*/ 99 h 739"/>
                <a:gd name="T6" fmla="*/ 144 w 157"/>
                <a:gd name="T7" fmla="*/ 148 h 739"/>
                <a:gd name="T8" fmla="*/ 148 w 157"/>
                <a:gd name="T9" fmla="*/ 206 h 739"/>
                <a:gd name="T10" fmla="*/ 153 w 157"/>
                <a:gd name="T11" fmla="*/ 254 h 739"/>
                <a:gd name="T12" fmla="*/ 156 w 157"/>
                <a:gd name="T13" fmla="*/ 318 h 739"/>
                <a:gd name="T14" fmla="*/ 154 w 157"/>
                <a:gd name="T15" fmla="*/ 380 h 739"/>
                <a:gd name="T16" fmla="*/ 152 w 157"/>
                <a:gd name="T17" fmla="*/ 443 h 739"/>
                <a:gd name="T18" fmla="*/ 147 w 157"/>
                <a:gd name="T19" fmla="*/ 494 h 739"/>
                <a:gd name="T20" fmla="*/ 143 w 157"/>
                <a:gd name="T21" fmla="*/ 539 h 739"/>
                <a:gd name="T22" fmla="*/ 132 w 157"/>
                <a:gd name="T23" fmla="*/ 595 h 739"/>
                <a:gd name="T24" fmla="*/ 122 w 157"/>
                <a:gd name="T25" fmla="*/ 646 h 739"/>
                <a:gd name="T26" fmla="*/ 108 w 157"/>
                <a:gd name="T27" fmla="*/ 703 h 739"/>
                <a:gd name="T28" fmla="*/ 101 w 157"/>
                <a:gd name="T29" fmla="*/ 738 h 739"/>
                <a:gd name="T30" fmla="*/ 0 w 157"/>
                <a:gd name="T31" fmla="*/ 708 h 739"/>
                <a:gd name="T32" fmla="*/ 7 w 157"/>
                <a:gd name="T33" fmla="*/ 691 h 739"/>
                <a:gd name="T34" fmla="*/ 20 w 157"/>
                <a:gd name="T35" fmla="*/ 639 h 739"/>
                <a:gd name="T36" fmla="*/ 30 w 157"/>
                <a:gd name="T37" fmla="*/ 578 h 739"/>
                <a:gd name="T38" fmla="*/ 39 w 157"/>
                <a:gd name="T39" fmla="*/ 522 h 739"/>
                <a:gd name="T40" fmla="*/ 46 w 157"/>
                <a:gd name="T41" fmla="*/ 468 h 739"/>
                <a:gd name="T42" fmla="*/ 49 w 157"/>
                <a:gd name="T43" fmla="*/ 411 h 739"/>
                <a:gd name="T44" fmla="*/ 52 w 157"/>
                <a:gd name="T45" fmla="*/ 367 h 739"/>
                <a:gd name="T46" fmla="*/ 50 w 157"/>
                <a:gd name="T47" fmla="*/ 309 h 739"/>
                <a:gd name="T48" fmla="*/ 49 w 157"/>
                <a:gd name="T49" fmla="*/ 247 h 739"/>
                <a:gd name="T50" fmla="*/ 42 w 157"/>
                <a:gd name="T51" fmla="*/ 191 h 739"/>
                <a:gd name="T52" fmla="*/ 36 w 157"/>
                <a:gd name="T53" fmla="*/ 133 h 739"/>
                <a:gd name="T54" fmla="*/ 23 w 157"/>
                <a:gd name="T55" fmla="*/ 73 h 739"/>
                <a:gd name="T56" fmla="*/ 3 w 157"/>
                <a:gd name="T57" fmla="*/ 27 h 739"/>
                <a:gd name="T58" fmla="*/ 109 w 157"/>
                <a:gd name="T59"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739">
                  <a:moveTo>
                    <a:pt x="109" y="0"/>
                  </a:moveTo>
                  <a:lnTo>
                    <a:pt x="125" y="40"/>
                  </a:lnTo>
                  <a:lnTo>
                    <a:pt x="137" y="99"/>
                  </a:lnTo>
                  <a:lnTo>
                    <a:pt x="144" y="148"/>
                  </a:lnTo>
                  <a:lnTo>
                    <a:pt x="148" y="206"/>
                  </a:lnTo>
                  <a:lnTo>
                    <a:pt x="153" y="254"/>
                  </a:lnTo>
                  <a:lnTo>
                    <a:pt x="156" y="318"/>
                  </a:lnTo>
                  <a:lnTo>
                    <a:pt x="154" y="380"/>
                  </a:lnTo>
                  <a:lnTo>
                    <a:pt x="152" y="443"/>
                  </a:lnTo>
                  <a:lnTo>
                    <a:pt x="147" y="494"/>
                  </a:lnTo>
                  <a:lnTo>
                    <a:pt x="143" y="539"/>
                  </a:lnTo>
                  <a:lnTo>
                    <a:pt x="132" y="595"/>
                  </a:lnTo>
                  <a:lnTo>
                    <a:pt x="122" y="646"/>
                  </a:lnTo>
                  <a:lnTo>
                    <a:pt x="108" y="703"/>
                  </a:lnTo>
                  <a:lnTo>
                    <a:pt x="101" y="738"/>
                  </a:lnTo>
                  <a:lnTo>
                    <a:pt x="0" y="708"/>
                  </a:lnTo>
                  <a:lnTo>
                    <a:pt x="7" y="691"/>
                  </a:lnTo>
                  <a:lnTo>
                    <a:pt x="20" y="639"/>
                  </a:lnTo>
                  <a:lnTo>
                    <a:pt x="30" y="578"/>
                  </a:lnTo>
                  <a:lnTo>
                    <a:pt x="39" y="522"/>
                  </a:lnTo>
                  <a:lnTo>
                    <a:pt x="46" y="468"/>
                  </a:lnTo>
                  <a:lnTo>
                    <a:pt x="49" y="411"/>
                  </a:lnTo>
                  <a:lnTo>
                    <a:pt x="52" y="367"/>
                  </a:lnTo>
                  <a:lnTo>
                    <a:pt x="50" y="309"/>
                  </a:lnTo>
                  <a:lnTo>
                    <a:pt x="49" y="247"/>
                  </a:lnTo>
                  <a:lnTo>
                    <a:pt x="42" y="191"/>
                  </a:lnTo>
                  <a:lnTo>
                    <a:pt x="36" y="133"/>
                  </a:lnTo>
                  <a:lnTo>
                    <a:pt x="23" y="73"/>
                  </a:lnTo>
                  <a:lnTo>
                    <a:pt x="3" y="27"/>
                  </a:lnTo>
                  <a:lnTo>
                    <a:pt x="109"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83" name="Freeform 12">
              <a:extLst>
                <a:ext uri="{FF2B5EF4-FFF2-40B4-BE49-F238E27FC236}">
                  <a16:creationId xmlns:a16="http://schemas.microsoft.com/office/drawing/2014/main" id="{5D3DB222-ED5E-2F05-D162-6BF53BD6D4B0}"/>
                </a:ext>
              </a:extLst>
            </p:cNvPr>
            <p:cNvSpPr>
              <a:spLocks/>
            </p:cNvSpPr>
            <p:nvPr/>
          </p:nvSpPr>
          <p:spPr bwMode="auto">
            <a:xfrm>
              <a:off x="2934" y="2493"/>
              <a:ext cx="148" cy="630"/>
            </a:xfrm>
            <a:custGeom>
              <a:avLst/>
              <a:gdLst>
                <a:gd name="T0" fmla="*/ 120 w 148"/>
                <a:gd name="T1" fmla="*/ 0 h 630"/>
                <a:gd name="T2" fmla="*/ 130 w 148"/>
                <a:gd name="T3" fmla="*/ 35 h 630"/>
                <a:gd name="T4" fmla="*/ 135 w 148"/>
                <a:gd name="T5" fmla="*/ 78 h 630"/>
                <a:gd name="T6" fmla="*/ 144 w 148"/>
                <a:gd name="T7" fmla="*/ 138 h 630"/>
                <a:gd name="T8" fmla="*/ 144 w 148"/>
                <a:gd name="T9" fmla="*/ 184 h 630"/>
                <a:gd name="T10" fmla="*/ 147 w 148"/>
                <a:gd name="T11" fmla="*/ 246 h 630"/>
                <a:gd name="T12" fmla="*/ 145 w 148"/>
                <a:gd name="T13" fmla="*/ 309 h 630"/>
                <a:gd name="T14" fmla="*/ 143 w 148"/>
                <a:gd name="T15" fmla="*/ 373 h 630"/>
                <a:gd name="T16" fmla="*/ 139 w 148"/>
                <a:gd name="T17" fmla="*/ 423 h 630"/>
                <a:gd name="T18" fmla="*/ 134 w 148"/>
                <a:gd name="T19" fmla="*/ 468 h 630"/>
                <a:gd name="T20" fmla="*/ 124 w 148"/>
                <a:gd name="T21" fmla="*/ 523 h 630"/>
                <a:gd name="T22" fmla="*/ 115 w 148"/>
                <a:gd name="T23" fmla="*/ 575 h 630"/>
                <a:gd name="T24" fmla="*/ 99 w 148"/>
                <a:gd name="T25" fmla="*/ 629 h 630"/>
                <a:gd name="T26" fmla="*/ 0 w 148"/>
                <a:gd name="T27" fmla="*/ 596 h 630"/>
                <a:gd name="T28" fmla="*/ 12 w 148"/>
                <a:gd name="T29" fmla="*/ 568 h 630"/>
                <a:gd name="T30" fmla="*/ 23 w 148"/>
                <a:gd name="T31" fmla="*/ 507 h 630"/>
                <a:gd name="T32" fmla="*/ 31 w 148"/>
                <a:gd name="T33" fmla="*/ 451 h 630"/>
                <a:gd name="T34" fmla="*/ 38 w 148"/>
                <a:gd name="T35" fmla="*/ 397 h 630"/>
                <a:gd name="T36" fmla="*/ 41 w 148"/>
                <a:gd name="T37" fmla="*/ 340 h 630"/>
                <a:gd name="T38" fmla="*/ 45 w 148"/>
                <a:gd name="T39" fmla="*/ 296 h 630"/>
                <a:gd name="T40" fmla="*/ 42 w 148"/>
                <a:gd name="T41" fmla="*/ 238 h 630"/>
                <a:gd name="T42" fmla="*/ 42 w 148"/>
                <a:gd name="T43" fmla="*/ 177 h 630"/>
                <a:gd name="T44" fmla="*/ 40 w 148"/>
                <a:gd name="T45" fmla="*/ 120 h 630"/>
                <a:gd name="T46" fmla="*/ 28 w 148"/>
                <a:gd name="T47" fmla="*/ 63 h 630"/>
                <a:gd name="T48" fmla="*/ 16 w 148"/>
                <a:gd name="T49" fmla="*/ 32 h 630"/>
                <a:gd name="T50" fmla="*/ 120 w 148"/>
                <a:gd name="T51"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630">
                  <a:moveTo>
                    <a:pt x="120" y="0"/>
                  </a:moveTo>
                  <a:lnTo>
                    <a:pt x="130" y="35"/>
                  </a:lnTo>
                  <a:lnTo>
                    <a:pt x="135" y="78"/>
                  </a:lnTo>
                  <a:lnTo>
                    <a:pt x="144" y="138"/>
                  </a:lnTo>
                  <a:lnTo>
                    <a:pt x="144" y="184"/>
                  </a:lnTo>
                  <a:lnTo>
                    <a:pt x="147" y="246"/>
                  </a:lnTo>
                  <a:lnTo>
                    <a:pt x="145" y="309"/>
                  </a:lnTo>
                  <a:lnTo>
                    <a:pt x="143" y="373"/>
                  </a:lnTo>
                  <a:lnTo>
                    <a:pt x="139" y="423"/>
                  </a:lnTo>
                  <a:lnTo>
                    <a:pt x="134" y="468"/>
                  </a:lnTo>
                  <a:lnTo>
                    <a:pt x="124" y="523"/>
                  </a:lnTo>
                  <a:lnTo>
                    <a:pt x="115" y="575"/>
                  </a:lnTo>
                  <a:lnTo>
                    <a:pt x="99" y="629"/>
                  </a:lnTo>
                  <a:lnTo>
                    <a:pt x="0" y="596"/>
                  </a:lnTo>
                  <a:lnTo>
                    <a:pt x="12" y="568"/>
                  </a:lnTo>
                  <a:lnTo>
                    <a:pt x="23" y="507"/>
                  </a:lnTo>
                  <a:lnTo>
                    <a:pt x="31" y="451"/>
                  </a:lnTo>
                  <a:lnTo>
                    <a:pt x="38" y="397"/>
                  </a:lnTo>
                  <a:lnTo>
                    <a:pt x="41" y="340"/>
                  </a:lnTo>
                  <a:lnTo>
                    <a:pt x="45" y="296"/>
                  </a:lnTo>
                  <a:lnTo>
                    <a:pt x="42" y="238"/>
                  </a:lnTo>
                  <a:lnTo>
                    <a:pt x="42" y="177"/>
                  </a:lnTo>
                  <a:lnTo>
                    <a:pt x="40" y="120"/>
                  </a:lnTo>
                  <a:lnTo>
                    <a:pt x="28" y="63"/>
                  </a:lnTo>
                  <a:lnTo>
                    <a:pt x="16" y="32"/>
                  </a:lnTo>
                  <a:lnTo>
                    <a:pt x="120"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85" name="Freeform 13">
              <a:extLst>
                <a:ext uri="{FF2B5EF4-FFF2-40B4-BE49-F238E27FC236}">
                  <a16:creationId xmlns:a16="http://schemas.microsoft.com/office/drawing/2014/main" id="{98648EAD-AA7F-7469-57D1-97EC91F98CF8}"/>
                </a:ext>
              </a:extLst>
            </p:cNvPr>
            <p:cNvSpPr>
              <a:spLocks/>
            </p:cNvSpPr>
            <p:nvPr/>
          </p:nvSpPr>
          <p:spPr bwMode="auto">
            <a:xfrm>
              <a:off x="2723" y="2566"/>
              <a:ext cx="121" cy="492"/>
            </a:xfrm>
            <a:custGeom>
              <a:avLst/>
              <a:gdLst>
                <a:gd name="T0" fmla="*/ 101 w 121"/>
                <a:gd name="T1" fmla="*/ 0 h 492"/>
                <a:gd name="T2" fmla="*/ 110 w 121"/>
                <a:gd name="T3" fmla="*/ 42 h 492"/>
                <a:gd name="T4" fmla="*/ 112 w 121"/>
                <a:gd name="T5" fmla="*/ 88 h 492"/>
                <a:gd name="T6" fmla="*/ 117 w 121"/>
                <a:gd name="T7" fmla="*/ 137 h 492"/>
                <a:gd name="T8" fmla="*/ 120 w 121"/>
                <a:gd name="T9" fmla="*/ 199 h 492"/>
                <a:gd name="T10" fmla="*/ 118 w 121"/>
                <a:gd name="T11" fmla="*/ 262 h 492"/>
                <a:gd name="T12" fmla="*/ 116 w 121"/>
                <a:gd name="T13" fmla="*/ 325 h 492"/>
                <a:gd name="T14" fmla="*/ 112 w 121"/>
                <a:gd name="T15" fmla="*/ 376 h 492"/>
                <a:gd name="T16" fmla="*/ 107 w 121"/>
                <a:gd name="T17" fmla="*/ 421 h 492"/>
                <a:gd name="T18" fmla="*/ 106 w 121"/>
                <a:gd name="T19" fmla="*/ 465 h 492"/>
                <a:gd name="T20" fmla="*/ 103 w 121"/>
                <a:gd name="T21" fmla="*/ 491 h 492"/>
                <a:gd name="T22" fmla="*/ 0 w 121"/>
                <a:gd name="T23" fmla="*/ 455 h 492"/>
                <a:gd name="T24" fmla="*/ 9 w 121"/>
                <a:gd name="T25" fmla="*/ 404 h 492"/>
                <a:gd name="T26" fmla="*/ 15 w 121"/>
                <a:gd name="T27" fmla="*/ 350 h 492"/>
                <a:gd name="T28" fmla="*/ 18 w 121"/>
                <a:gd name="T29" fmla="*/ 293 h 492"/>
                <a:gd name="T30" fmla="*/ 22 w 121"/>
                <a:gd name="T31" fmla="*/ 249 h 492"/>
                <a:gd name="T32" fmla="*/ 23 w 121"/>
                <a:gd name="T33" fmla="*/ 184 h 492"/>
                <a:gd name="T34" fmla="*/ 18 w 121"/>
                <a:gd name="T35" fmla="*/ 129 h 492"/>
                <a:gd name="T36" fmla="*/ 12 w 121"/>
                <a:gd name="T37" fmla="*/ 73 h 492"/>
                <a:gd name="T38" fmla="*/ 3 w 121"/>
                <a:gd name="T39" fmla="*/ 30 h 492"/>
                <a:gd name="T40" fmla="*/ 101 w 121"/>
                <a:gd name="T41"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492">
                  <a:moveTo>
                    <a:pt x="101" y="0"/>
                  </a:moveTo>
                  <a:lnTo>
                    <a:pt x="110" y="42"/>
                  </a:lnTo>
                  <a:lnTo>
                    <a:pt x="112" y="88"/>
                  </a:lnTo>
                  <a:lnTo>
                    <a:pt x="117" y="137"/>
                  </a:lnTo>
                  <a:lnTo>
                    <a:pt x="120" y="199"/>
                  </a:lnTo>
                  <a:lnTo>
                    <a:pt x="118" y="262"/>
                  </a:lnTo>
                  <a:lnTo>
                    <a:pt x="116" y="325"/>
                  </a:lnTo>
                  <a:lnTo>
                    <a:pt x="112" y="376"/>
                  </a:lnTo>
                  <a:lnTo>
                    <a:pt x="107" y="421"/>
                  </a:lnTo>
                  <a:lnTo>
                    <a:pt x="106" y="465"/>
                  </a:lnTo>
                  <a:lnTo>
                    <a:pt x="103" y="491"/>
                  </a:lnTo>
                  <a:lnTo>
                    <a:pt x="0" y="455"/>
                  </a:lnTo>
                  <a:lnTo>
                    <a:pt x="9" y="404"/>
                  </a:lnTo>
                  <a:lnTo>
                    <a:pt x="15" y="350"/>
                  </a:lnTo>
                  <a:lnTo>
                    <a:pt x="18" y="293"/>
                  </a:lnTo>
                  <a:lnTo>
                    <a:pt x="22" y="249"/>
                  </a:lnTo>
                  <a:lnTo>
                    <a:pt x="23" y="184"/>
                  </a:lnTo>
                  <a:lnTo>
                    <a:pt x="18" y="129"/>
                  </a:lnTo>
                  <a:lnTo>
                    <a:pt x="12" y="73"/>
                  </a:lnTo>
                  <a:lnTo>
                    <a:pt x="3" y="30"/>
                  </a:lnTo>
                  <a:lnTo>
                    <a:pt x="101"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86" name="Freeform 14">
              <a:extLst>
                <a:ext uri="{FF2B5EF4-FFF2-40B4-BE49-F238E27FC236}">
                  <a16:creationId xmlns:a16="http://schemas.microsoft.com/office/drawing/2014/main" id="{99DAE023-16DA-2BD4-7895-1F3F7A9AF155}"/>
                </a:ext>
              </a:extLst>
            </p:cNvPr>
            <p:cNvSpPr>
              <a:spLocks/>
            </p:cNvSpPr>
            <p:nvPr/>
          </p:nvSpPr>
          <p:spPr bwMode="auto">
            <a:xfrm>
              <a:off x="2503" y="2631"/>
              <a:ext cx="116" cy="356"/>
            </a:xfrm>
            <a:custGeom>
              <a:avLst/>
              <a:gdLst>
                <a:gd name="T0" fmla="*/ 102 w 116"/>
                <a:gd name="T1" fmla="*/ 0 h 356"/>
                <a:gd name="T2" fmla="*/ 112 w 116"/>
                <a:gd name="T3" fmla="*/ 64 h 356"/>
                <a:gd name="T4" fmla="*/ 115 w 116"/>
                <a:gd name="T5" fmla="*/ 126 h 356"/>
                <a:gd name="T6" fmla="*/ 113 w 116"/>
                <a:gd name="T7" fmla="*/ 189 h 356"/>
                <a:gd name="T8" fmla="*/ 111 w 116"/>
                <a:gd name="T9" fmla="*/ 252 h 356"/>
                <a:gd name="T10" fmla="*/ 107 w 116"/>
                <a:gd name="T11" fmla="*/ 303 h 356"/>
                <a:gd name="T12" fmla="*/ 93 w 116"/>
                <a:gd name="T13" fmla="*/ 355 h 356"/>
                <a:gd name="T14" fmla="*/ 0 w 116"/>
                <a:gd name="T15" fmla="*/ 325 h 356"/>
                <a:gd name="T16" fmla="*/ 9 w 116"/>
                <a:gd name="T17" fmla="*/ 275 h 356"/>
                <a:gd name="T18" fmla="*/ 11 w 116"/>
                <a:gd name="T19" fmla="*/ 220 h 356"/>
                <a:gd name="T20" fmla="*/ 15 w 116"/>
                <a:gd name="T21" fmla="*/ 176 h 356"/>
                <a:gd name="T22" fmla="*/ 12 w 116"/>
                <a:gd name="T23" fmla="*/ 111 h 356"/>
                <a:gd name="T24" fmla="*/ 11 w 116"/>
                <a:gd name="T25" fmla="*/ 57 h 356"/>
                <a:gd name="T26" fmla="*/ 3 w 116"/>
                <a:gd name="T27" fmla="*/ 29 h 356"/>
                <a:gd name="T28" fmla="*/ 102 w 116"/>
                <a:gd name="T2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356">
                  <a:moveTo>
                    <a:pt x="102" y="0"/>
                  </a:moveTo>
                  <a:lnTo>
                    <a:pt x="112" y="64"/>
                  </a:lnTo>
                  <a:lnTo>
                    <a:pt x="115" y="126"/>
                  </a:lnTo>
                  <a:lnTo>
                    <a:pt x="113" y="189"/>
                  </a:lnTo>
                  <a:lnTo>
                    <a:pt x="111" y="252"/>
                  </a:lnTo>
                  <a:lnTo>
                    <a:pt x="107" y="303"/>
                  </a:lnTo>
                  <a:lnTo>
                    <a:pt x="93" y="355"/>
                  </a:lnTo>
                  <a:lnTo>
                    <a:pt x="0" y="325"/>
                  </a:lnTo>
                  <a:lnTo>
                    <a:pt x="9" y="275"/>
                  </a:lnTo>
                  <a:lnTo>
                    <a:pt x="11" y="220"/>
                  </a:lnTo>
                  <a:lnTo>
                    <a:pt x="15" y="176"/>
                  </a:lnTo>
                  <a:lnTo>
                    <a:pt x="12" y="111"/>
                  </a:lnTo>
                  <a:lnTo>
                    <a:pt x="11" y="57"/>
                  </a:lnTo>
                  <a:lnTo>
                    <a:pt x="3" y="29"/>
                  </a:lnTo>
                  <a:lnTo>
                    <a:pt x="102" y="0"/>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sp>
          <p:nvSpPr>
            <p:cNvPr id="387" name="Freeform 15">
              <a:extLst>
                <a:ext uri="{FF2B5EF4-FFF2-40B4-BE49-F238E27FC236}">
                  <a16:creationId xmlns:a16="http://schemas.microsoft.com/office/drawing/2014/main" id="{ED60B1C6-25CA-50BD-C619-56FC1333626F}"/>
                </a:ext>
              </a:extLst>
            </p:cNvPr>
            <p:cNvSpPr>
              <a:spLocks/>
            </p:cNvSpPr>
            <p:nvPr/>
          </p:nvSpPr>
          <p:spPr bwMode="auto">
            <a:xfrm>
              <a:off x="2296" y="2686"/>
              <a:ext cx="110" cy="237"/>
            </a:xfrm>
            <a:custGeom>
              <a:avLst/>
              <a:gdLst>
                <a:gd name="T0" fmla="*/ 106 w 110"/>
                <a:gd name="T1" fmla="*/ 33 h 237"/>
                <a:gd name="T2" fmla="*/ 109 w 110"/>
                <a:gd name="T3" fmla="*/ 94 h 237"/>
                <a:gd name="T4" fmla="*/ 107 w 110"/>
                <a:gd name="T5" fmla="*/ 153 h 237"/>
                <a:gd name="T6" fmla="*/ 101 w 110"/>
                <a:gd name="T7" fmla="*/ 205 h 237"/>
                <a:gd name="T8" fmla="*/ 96 w 110"/>
                <a:gd name="T9" fmla="*/ 236 h 237"/>
                <a:gd name="T10" fmla="*/ 0 w 110"/>
                <a:gd name="T11" fmla="*/ 208 h 237"/>
                <a:gd name="T12" fmla="*/ 6 w 110"/>
                <a:gd name="T13" fmla="*/ 144 h 237"/>
                <a:gd name="T14" fmla="*/ 6 w 110"/>
                <a:gd name="T15" fmla="*/ 86 h 237"/>
                <a:gd name="T16" fmla="*/ 6 w 110"/>
                <a:gd name="T17" fmla="*/ 31 h 237"/>
                <a:gd name="T18" fmla="*/ 101 w 110"/>
                <a:gd name="T19" fmla="*/ 0 h 237"/>
                <a:gd name="T20" fmla="*/ 106 w 110"/>
                <a:gd name="T21" fmla="*/ 3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237">
                  <a:moveTo>
                    <a:pt x="106" y="33"/>
                  </a:moveTo>
                  <a:lnTo>
                    <a:pt x="109" y="94"/>
                  </a:lnTo>
                  <a:lnTo>
                    <a:pt x="107" y="153"/>
                  </a:lnTo>
                  <a:lnTo>
                    <a:pt x="101" y="205"/>
                  </a:lnTo>
                  <a:lnTo>
                    <a:pt x="96" y="236"/>
                  </a:lnTo>
                  <a:lnTo>
                    <a:pt x="0" y="208"/>
                  </a:lnTo>
                  <a:lnTo>
                    <a:pt x="6" y="144"/>
                  </a:lnTo>
                  <a:lnTo>
                    <a:pt x="6" y="86"/>
                  </a:lnTo>
                  <a:lnTo>
                    <a:pt x="6" y="31"/>
                  </a:lnTo>
                  <a:lnTo>
                    <a:pt x="101" y="0"/>
                  </a:lnTo>
                  <a:lnTo>
                    <a:pt x="106" y="33"/>
                  </a:lnTo>
                </a:path>
              </a:pathLst>
            </a:custGeom>
            <a:grp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B0F0"/>
                </a:solidFill>
              </a:endParaRPr>
            </a:p>
          </p:txBody>
        </p:sp>
      </p:grpSp>
      <p:sp>
        <p:nvSpPr>
          <p:cNvPr id="399" name="Rectangle 28">
            <a:extLst>
              <a:ext uri="{FF2B5EF4-FFF2-40B4-BE49-F238E27FC236}">
                <a16:creationId xmlns:a16="http://schemas.microsoft.com/office/drawing/2014/main" id="{351513BE-EFE7-52BC-9A0B-621F50D977C8}"/>
              </a:ext>
            </a:extLst>
          </p:cNvPr>
          <p:cNvSpPr>
            <a:spLocks noChangeArrowheads="1"/>
          </p:cNvSpPr>
          <p:nvPr/>
        </p:nvSpPr>
        <p:spPr bwMode="auto">
          <a:xfrm>
            <a:off x="4860774" y="4263463"/>
            <a:ext cx="28051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r>
              <a:rPr lang="it-IT" altLang="it-IT" sz="2800" b="1" dirty="0"/>
              <a:t>INTERAZIONE</a:t>
            </a:r>
          </a:p>
        </p:txBody>
      </p:sp>
      <p:grpSp>
        <p:nvGrpSpPr>
          <p:cNvPr id="8" name="Gruppo 7">
            <a:extLst>
              <a:ext uri="{FF2B5EF4-FFF2-40B4-BE49-F238E27FC236}">
                <a16:creationId xmlns:a16="http://schemas.microsoft.com/office/drawing/2014/main" id="{6E436F51-7FC1-BD89-49C8-AB3F81E02D77}"/>
              </a:ext>
            </a:extLst>
          </p:cNvPr>
          <p:cNvGrpSpPr/>
          <p:nvPr/>
        </p:nvGrpSpPr>
        <p:grpSpPr>
          <a:xfrm>
            <a:off x="9760857" y="90350"/>
            <a:ext cx="2329543" cy="1364628"/>
            <a:chOff x="9862457" y="138045"/>
            <a:chExt cx="2329543" cy="1364628"/>
          </a:xfrm>
        </p:grpSpPr>
        <p:pic>
          <p:nvPicPr>
            <p:cNvPr id="10" name="Google Shape;168;g1020d4e4f60_1_302">
              <a:extLst>
                <a:ext uri="{FF2B5EF4-FFF2-40B4-BE49-F238E27FC236}">
                  <a16:creationId xmlns:a16="http://schemas.microsoft.com/office/drawing/2014/main" id="{FD927BE2-9DF2-DB69-683A-AF58835DE484}"/>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sp>
          <p:nvSpPr>
            <p:cNvPr id="11" name="Segnaposto testo 2">
              <a:extLst>
                <a:ext uri="{FF2B5EF4-FFF2-40B4-BE49-F238E27FC236}">
                  <a16:creationId xmlns:a16="http://schemas.microsoft.com/office/drawing/2014/main" id="{2B542A5E-EAC0-5482-CFA1-F96B35BF1D02}"/>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99907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2"/>
                                        </p:tgtEl>
                                        <p:attrNameLst>
                                          <p:attrName>style.visibility</p:attrName>
                                        </p:attrNameLst>
                                      </p:cBhvr>
                                      <p:to>
                                        <p:strVal val="visible"/>
                                      </p:to>
                                    </p:set>
                                    <p:animEffect transition="in" filter="fade">
                                      <p:cBhvr>
                                        <p:cTn id="11" dur="500"/>
                                        <p:tgtEl>
                                          <p:spTgt spid="40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01"/>
                                        </p:tgtEl>
                                        <p:attrNameLst>
                                          <p:attrName>style.visibility</p:attrName>
                                        </p:attrNameLst>
                                      </p:cBhvr>
                                      <p:to>
                                        <p:strVal val="visible"/>
                                      </p:to>
                                    </p:set>
                                    <p:animEffect transition="in" filter="wipe(left)">
                                      <p:cBhvr>
                                        <p:cTn id="15" dur="500"/>
                                        <p:tgtEl>
                                          <p:spTgt spid="40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3"/>
                                        </p:tgtEl>
                                        <p:attrNameLst>
                                          <p:attrName>style.visibility</p:attrName>
                                        </p:attrNameLst>
                                      </p:cBhvr>
                                      <p:to>
                                        <p:strVal val="visible"/>
                                      </p:to>
                                    </p:set>
                                    <p:animEffect transition="in" filter="fade">
                                      <p:cBhvr>
                                        <p:cTn id="20" dur="500"/>
                                        <p:tgtEl>
                                          <p:spTgt spid="353"/>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35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01"/>
                                        </p:tgtEl>
                                        <p:attrNameLst>
                                          <p:attrName>style.visibility</p:attrName>
                                        </p:attrNameLst>
                                      </p:cBhvr>
                                      <p:to>
                                        <p:strVal val="hidden"/>
                                      </p:to>
                                    </p:se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81"/>
                                        </p:tgtEl>
                                        <p:attrNameLst>
                                          <p:attrName>style.visibility</p:attrName>
                                        </p:attrNameLst>
                                      </p:cBhvr>
                                      <p:to>
                                        <p:strVal val="visible"/>
                                      </p:to>
                                    </p:set>
                                    <p:animEffect transition="in" filter="wipe(left)">
                                      <p:cBhvr>
                                        <p:cTn id="28" dur="500"/>
                                        <p:tgtEl>
                                          <p:spTgt spid="381"/>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382"/>
                                        </p:tgtEl>
                                        <p:attrNameLst>
                                          <p:attrName>style.visibility</p:attrName>
                                        </p:attrNameLst>
                                      </p:cBhvr>
                                      <p:to>
                                        <p:strVal val="visible"/>
                                      </p:to>
                                    </p:set>
                                    <p:animEffect transition="in" filter="wipe(right)">
                                      <p:cBhvr>
                                        <p:cTn id="35" dur="500"/>
                                        <p:tgtEl>
                                          <p:spTgt spid="38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4"/>
                                        </p:tgtEl>
                                        <p:attrNameLst>
                                          <p:attrName>style.visibility</p:attrName>
                                        </p:attrNameLst>
                                      </p:cBhvr>
                                      <p:to>
                                        <p:strVal val="visible"/>
                                      </p:to>
                                    </p:set>
                                    <p:animEffect transition="in" filter="fade">
                                      <p:cBhvr>
                                        <p:cTn id="38" dur="500"/>
                                        <p:tgtEl>
                                          <p:spTgt spid="38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9"/>
                                        </p:tgtEl>
                                        <p:attrNameLst>
                                          <p:attrName>style.visibility</p:attrName>
                                        </p:attrNameLst>
                                      </p:cBhvr>
                                      <p:to>
                                        <p:strVal val="visible"/>
                                      </p:to>
                                    </p:set>
                                    <p:animEffect transition="in" filter="fade">
                                      <p:cBhvr>
                                        <p:cTn id="41"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p:bldP spid="352" grpId="1"/>
      <p:bldP spid="353" grpId="0"/>
      <p:bldP spid="381" grpId="0" animBg="1"/>
      <p:bldP spid="382" grpId="0" animBg="1"/>
      <p:bldP spid="384" grpId="0"/>
      <p:bldP spid="401" grpId="0" animBg="1"/>
      <p:bldP spid="401" grpId="1" animBg="1"/>
      <p:bldP spid="3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466172" cy="400110"/>
          </a:xfrm>
          <a:prstGeom prst="rect">
            <a:avLst/>
          </a:prstGeom>
          <a:noFill/>
        </p:spPr>
        <p:txBody>
          <a:bodyPr wrap="square">
            <a:spAutoFit/>
          </a:bodyPr>
          <a:lstStyle>
            <a:defPPr>
              <a:defRPr lang="it-IT"/>
            </a:defPPr>
            <a:lvl1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sz="2000" b="1" dirty="0">
                <a:solidFill>
                  <a:srgbClr val="48AEE2"/>
                </a:solidFill>
                <a:latin typeface="Open Sans" panose="020B0606030504020204"/>
                <a:ea typeface="SimSun" panose="02010600030101010101" pitchFamily="2" charset="-122"/>
              </a:rPr>
              <a:t>IL PROCESSO DI COMUNICAZIONE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352" name="CasellaDiTesto 351">
            <a:extLst>
              <a:ext uri="{FF2B5EF4-FFF2-40B4-BE49-F238E27FC236}">
                <a16:creationId xmlns:a16="http://schemas.microsoft.com/office/drawing/2014/main" id="{4EA3536D-C17B-D08B-BB64-90E3216EF8D1}"/>
              </a:ext>
            </a:extLst>
          </p:cNvPr>
          <p:cNvSpPr txBox="1"/>
          <p:nvPr/>
        </p:nvSpPr>
        <p:spPr>
          <a:xfrm>
            <a:off x="421028" y="2110711"/>
            <a:ext cx="6106772" cy="2308324"/>
          </a:xfrm>
          <a:prstGeom prst="rect">
            <a:avLst/>
          </a:prstGeom>
          <a:noFill/>
        </p:spPr>
        <p:txBody>
          <a:bodyPr wrap="square">
            <a:spAutoFit/>
          </a:bodyPr>
          <a:lstStyle>
            <a:defPPr>
              <a:defRPr lang="it-IT"/>
            </a:defPPr>
            <a:lvl1pPr marL="342900" indent="-342900">
              <a:buFont typeface="+mj-lt"/>
              <a:buAutoNum type="arabicPeriod"/>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buNone/>
            </a:pPr>
            <a:r>
              <a:rPr lang="it-IT" altLang="it-IT" dirty="0"/>
              <a:t>In ogni comunicazione il rischio di </a:t>
            </a:r>
            <a:r>
              <a:rPr lang="it-IT" altLang="it-IT" b="1" dirty="0"/>
              <a:t>fraintendimento</a:t>
            </a:r>
            <a:r>
              <a:rPr lang="it-IT" altLang="it-IT" dirty="0"/>
              <a:t> è elevato.</a:t>
            </a:r>
          </a:p>
          <a:p>
            <a:pPr marL="0" indent="0">
              <a:buNone/>
            </a:pPr>
            <a:endParaRPr lang="it-IT" altLang="it-IT" dirty="0"/>
          </a:p>
          <a:p>
            <a:pPr marL="0" indent="0">
              <a:buNone/>
            </a:pPr>
            <a:r>
              <a:rPr lang="it-IT" dirty="0"/>
              <a:t>Quando si parla con un’altra persona stiamo traducendo i nostri pensieri in parole per mandare un messaggio. </a:t>
            </a:r>
          </a:p>
          <a:p>
            <a:pPr marL="0" indent="0">
              <a:buNone/>
            </a:pPr>
            <a:r>
              <a:rPr lang="it-IT" dirty="0"/>
              <a:t>La persona a sua volta sentirà il messaggio e lo interpreterà in base alle sue conoscenze, alle sue esperienze, alle sue aspettative e al suo umore.</a:t>
            </a:r>
          </a:p>
          <a:p>
            <a:pPr marL="0" indent="0">
              <a:buNone/>
            </a:pPr>
            <a:r>
              <a:rPr lang="it-IT" dirty="0"/>
              <a:t>Dobbiamo perciò tener conto delle possibili </a:t>
            </a:r>
            <a:r>
              <a:rPr lang="it-IT" b="1" dirty="0"/>
              <a:t>fonti di distorsione </a:t>
            </a:r>
            <a:r>
              <a:rPr lang="it-IT" dirty="0"/>
              <a:t>delle informazioni.</a:t>
            </a:r>
          </a:p>
        </p:txBody>
      </p:sp>
      <p:pic>
        <p:nvPicPr>
          <p:cNvPr id="8" name="Immagine 7">
            <a:extLst>
              <a:ext uri="{FF2B5EF4-FFF2-40B4-BE49-F238E27FC236}">
                <a16:creationId xmlns:a16="http://schemas.microsoft.com/office/drawing/2014/main" id="{13E24944-88DE-9D28-AECF-991C4374119E}"/>
              </a:ext>
            </a:extLst>
          </p:cNvPr>
          <p:cNvPicPr>
            <a:picLocks noChangeAspect="1"/>
          </p:cNvPicPr>
          <p:nvPr/>
        </p:nvPicPr>
        <p:blipFill>
          <a:blip r:embed="rId4"/>
          <a:stretch>
            <a:fillRect/>
          </a:stretch>
        </p:blipFill>
        <p:spPr>
          <a:xfrm>
            <a:off x="6845883" y="2015714"/>
            <a:ext cx="5041317" cy="4241660"/>
          </a:xfrm>
          <a:prstGeom prst="rect">
            <a:avLst/>
          </a:prstGeom>
          <a:ln>
            <a:solidFill>
              <a:schemeClr val="tx1"/>
            </a:solidFill>
          </a:ln>
        </p:spPr>
      </p:pic>
      <p:sp>
        <p:nvSpPr>
          <p:cNvPr id="4" name="CasellaDiTesto 3">
            <a:extLst>
              <a:ext uri="{FF2B5EF4-FFF2-40B4-BE49-F238E27FC236}">
                <a16:creationId xmlns:a16="http://schemas.microsoft.com/office/drawing/2014/main" id="{A290CEA2-FFE4-094F-E04F-289E06BEC100}"/>
              </a:ext>
            </a:extLst>
          </p:cNvPr>
          <p:cNvSpPr txBox="1"/>
          <p:nvPr/>
        </p:nvSpPr>
        <p:spPr>
          <a:xfrm>
            <a:off x="7432217" y="6286302"/>
            <a:ext cx="4454983" cy="215444"/>
          </a:xfrm>
          <a:prstGeom prst="rect">
            <a:avLst/>
          </a:prstGeom>
          <a:noFill/>
        </p:spPr>
        <p:txBody>
          <a:bodyPr wrap="square">
            <a:spAutoFit/>
          </a:bodyPr>
          <a:lstStyle/>
          <a:p>
            <a:pPr algn="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grpSp>
        <p:nvGrpSpPr>
          <p:cNvPr id="9" name="Gruppo 8">
            <a:extLst>
              <a:ext uri="{FF2B5EF4-FFF2-40B4-BE49-F238E27FC236}">
                <a16:creationId xmlns:a16="http://schemas.microsoft.com/office/drawing/2014/main" id="{B81E7BFC-4B93-49B1-049B-7A5C6EB04C46}"/>
              </a:ext>
            </a:extLst>
          </p:cNvPr>
          <p:cNvGrpSpPr/>
          <p:nvPr/>
        </p:nvGrpSpPr>
        <p:grpSpPr>
          <a:xfrm>
            <a:off x="9760857" y="90350"/>
            <a:ext cx="2329543" cy="1364628"/>
            <a:chOff x="9862457" y="138045"/>
            <a:chExt cx="2329543" cy="1364628"/>
          </a:xfrm>
        </p:grpSpPr>
        <p:pic>
          <p:nvPicPr>
            <p:cNvPr id="10" name="Google Shape;168;g1020d4e4f60_1_302">
              <a:extLst>
                <a:ext uri="{FF2B5EF4-FFF2-40B4-BE49-F238E27FC236}">
                  <a16:creationId xmlns:a16="http://schemas.microsoft.com/office/drawing/2014/main" id="{EB062927-763B-D035-9048-403952CBA06B}"/>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1" name="Segnaposto testo 2">
              <a:extLst>
                <a:ext uri="{FF2B5EF4-FFF2-40B4-BE49-F238E27FC236}">
                  <a16:creationId xmlns:a16="http://schemas.microsoft.com/office/drawing/2014/main" id="{6DD1702B-E36A-37ED-BD39-C906A5E728A6}"/>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63160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466172" cy="400110"/>
          </a:xfrm>
          <a:prstGeom prst="rect">
            <a:avLst/>
          </a:prstGeom>
          <a:noFill/>
        </p:spPr>
        <p:txBody>
          <a:bodyPr wrap="square">
            <a:spAutoFit/>
          </a:bodyPr>
          <a:lstStyle>
            <a:defPPr>
              <a:defRPr lang="it-IT"/>
            </a:defPPr>
            <a:lvl1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sz="2000" b="1" dirty="0">
                <a:solidFill>
                  <a:srgbClr val="48AEE2"/>
                </a:solidFill>
                <a:latin typeface="Open Sans" panose="020B0606030504020204"/>
                <a:ea typeface="SimSun" panose="02010600030101010101" pitchFamily="2" charset="-122"/>
              </a:rPr>
              <a:t>LA DISTORSIONE DELLE INFORMAZIONI</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352" name="CasellaDiTesto 351">
            <a:extLst>
              <a:ext uri="{FF2B5EF4-FFF2-40B4-BE49-F238E27FC236}">
                <a16:creationId xmlns:a16="http://schemas.microsoft.com/office/drawing/2014/main" id="{4EA3536D-C17B-D08B-BB64-90E3216EF8D1}"/>
              </a:ext>
            </a:extLst>
          </p:cNvPr>
          <p:cNvSpPr txBox="1"/>
          <p:nvPr/>
        </p:nvSpPr>
        <p:spPr>
          <a:xfrm>
            <a:off x="421028" y="2110711"/>
            <a:ext cx="11186772" cy="338554"/>
          </a:xfrm>
          <a:prstGeom prst="rect">
            <a:avLst/>
          </a:prstGeom>
          <a:noFill/>
        </p:spPr>
        <p:txBody>
          <a:bodyPr wrap="square">
            <a:spAutoFit/>
          </a:bodyPr>
          <a:lstStyle>
            <a:defPPr>
              <a:defRPr lang="it-IT"/>
            </a:defPPr>
            <a:lvl1pPr marL="342900" indent="-342900">
              <a:buFont typeface="+mj-lt"/>
              <a:buAutoNum type="arabicPeriod"/>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buNone/>
            </a:pPr>
            <a:r>
              <a:rPr lang="it-IT" altLang="it-IT" dirty="0"/>
              <a:t>La distorsione si riferisce alla </a:t>
            </a:r>
            <a:r>
              <a:rPr lang="it-IT" altLang="it-IT" b="1" dirty="0"/>
              <a:t>perdita di efficacia </a:t>
            </a:r>
            <a:r>
              <a:rPr lang="it-IT" altLang="it-IT" dirty="0"/>
              <a:t>del messaggio rispetto alla possibilità di farsi capire.</a:t>
            </a:r>
            <a:endParaRPr lang="it-IT" altLang="it-IT" sz="1800" dirty="0"/>
          </a:p>
        </p:txBody>
      </p:sp>
      <p:grpSp>
        <p:nvGrpSpPr>
          <p:cNvPr id="10" name="Gruppo 9">
            <a:extLst>
              <a:ext uri="{FF2B5EF4-FFF2-40B4-BE49-F238E27FC236}">
                <a16:creationId xmlns:a16="http://schemas.microsoft.com/office/drawing/2014/main" id="{DCC71CA8-FF6F-61CC-6EC1-736978D8AAE0}"/>
              </a:ext>
            </a:extLst>
          </p:cNvPr>
          <p:cNvGrpSpPr/>
          <p:nvPr/>
        </p:nvGrpSpPr>
        <p:grpSpPr>
          <a:xfrm>
            <a:off x="3848100" y="2709438"/>
            <a:ext cx="7651551" cy="3528273"/>
            <a:chOff x="3848100" y="3174999"/>
            <a:chExt cx="7651551" cy="3528273"/>
          </a:xfrm>
        </p:grpSpPr>
        <p:pic>
          <p:nvPicPr>
            <p:cNvPr id="4" name="Immagine 3">
              <a:extLst>
                <a:ext uri="{FF2B5EF4-FFF2-40B4-BE49-F238E27FC236}">
                  <a16:creationId xmlns:a16="http://schemas.microsoft.com/office/drawing/2014/main" id="{1748E381-9CA4-83B9-A80C-39E968AF3C75}"/>
                </a:ext>
              </a:extLst>
            </p:cNvPr>
            <p:cNvPicPr>
              <a:picLocks noChangeAspect="1"/>
            </p:cNvPicPr>
            <p:nvPr/>
          </p:nvPicPr>
          <p:blipFill>
            <a:blip r:embed="rId4"/>
            <a:stretch>
              <a:fillRect/>
            </a:stretch>
          </p:blipFill>
          <p:spPr>
            <a:xfrm>
              <a:off x="3848100" y="3174999"/>
              <a:ext cx="7651551" cy="3528273"/>
            </a:xfrm>
            <a:prstGeom prst="rect">
              <a:avLst/>
            </a:prstGeom>
          </p:spPr>
        </p:pic>
        <p:pic>
          <p:nvPicPr>
            <p:cNvPr id="9" name="Immagine 8">
              <a:extLst>
                <a:ext uri="{FF2B5EF4-FFF2-40B4-BE49-F238E27FC236}">
                  <a16:creationId xmlns:a16="http://schemas.microsoft.com/office/drawing/2014/main" id="{23A5E930-524B-D12A-9217-46534EFD84C6}"/>
                </a:ext>
              </a:extLst>
            </p:cNvPr>
            <p:cNvPicPr>
              <a:picLocks noChangeAspect="1"/>
            </p:cNvPicPr>
            <p:nvPr/>
          </p:nvPicPr>
          <p:blipFill rotWithShape="1">
            <a:blip r:embed="rId5"/>
            <a:srcRect l="766" t="7291" r="5537"/>
            <a:stretch/>
          </p:blipFill>
          <p:spPr>
            <a:xfrm>
              <a:off x="6561036" y="5827997"/>
              <a:ext cx="1736876" cy="818585"/>
            </a:xfrm>
            <a:prstGeom prst="flowChartManualOperation">
              <a:avLst/>
            </a:prstGeom>
          </p:spPr>
        </p:pic>
      </p:grpSp>
      <p:grpSp>
        <p:nvGrpSpPr>
          <p:cNvPr id="8" name="Gruppo 7">
            <a:extLst>
              <a:ext uri="{FF2B5EF4-FFF2-40B4-BE49-F238E27FC236}">
                <a16:creationId xmlns:a16="http://schemas.microsoft.com/office/drawing/2014/main" id="{9BF9BC3C-0EB1-2364-6753-BC9A3A91B605}"/>
              </a:ext>
            </a:extLst>
          </p:cNvPr>
          <p:cNvGrpSpPr/>
          <p:nvPr/>
        </p:nvGrpSpPr>
        <p:grpSpPr>
          <a:xfrm>
            <a:off x="9760857" y="90350"/>
            <a:ext cx="2329543" cy="1364628"/>
            <a:chOff x="9862457" y="138045"/>
            <a:chExt cx="2329543" cy="1364628"/>
          </a:xfrm>
        </p:grpSpPr>
        <p:pic>
          <p:nvPicPr>
            <p:cNvPr id="11" name="Google Shape;168;g1020d4e4f60_1_302">
              <a:extLst>
                <a:ext uri="{FF2B5EF4-FFF2-40B4-BE49-F238E27FC236}">
                  <a16:creationId xmlns:a16="http://schemas.microsoft.com/office/drawing/2014/main" id="{64845684-12E6-1A2F-EF9E-F857C1B95F75}"/>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2" name="Segnaposto testo 2">
              <a:extLst>
                <a:ext uri="{FF2B5EF4-FFF2-40B4-BE49-F238E27FC236}">
                  <a16:creationId xmlns:a16="http://schemas.microsoft.com/office/drawing/2014/main" id="{999BE75F-6079-A682-C461-43A8C7B73FFB}"/>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4445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466172" cy="400110"/>
          </a:xfrm>
          <a:prstGeom prst="rect">
            <a:avLst/>
          </a:prstGeom>
          <a:noFill/>
        </p:spPr>
        <p:txBody>
          <a:bodyPr wrap="square">
            <a:spAutoFit/>
          </a:bodyPr>
          <a:lstStyle>
            <a:defPPr>
              <a:defRPr lang="it-IT"/>
            </a:defPPr>
            <a:lvl1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sz="2000" b="1" dirty="0">
                <a:solidFill>
                  <a:srgbClr val="48AEE2"/>
                </a:solidFill>
                <a:latin typeface="Open Sans" panose="020B0606030504020204"/>
                <a:ea typeface="SimSun" panose="02010600030101010101" pitchFamily="2" charset="-122"/>
              </a:rPr>
              <a:t>LA DISTORSIONE DELLE INFORMAZIONI</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352" name="CasellaDiTesto 351">
            <a:extLst>
              <a:ext uri="{FF2B5EF4-FFF2-40B4-BE49-F238E27FC236}">
                <a16:creationId xmlns:a16="http://schemas.microsoft.com/office/drawing/2014/main" id="{4EA3536D-C17B-D08B-BB64-90E3216EF8D1}"/>
              </a:ext>
            </a:extLst>
          </p:cNvPr>
          <p:cNvSpPr txBox="1"/>
          <p:nvPr/>
        </p:nvSpPr>
        <p:spPr>
          <a:xfrm>
            <a:off x="421028" y="2110711"/>
            <a:ext cx="11186772" cy="338554"/>
          </a:xfrm>
          <a:prstGeom prst="rect">
            <a:avLst/>
          </a:prstGeom>
          <a:noFill/>
        </p:spPr>
        <p:txBody>
          <a:bodyPr wrap="square">
            <a:spAutoFit/>
          </a:bodyPr>
          <a:lstStyle>
            <a:defPPr>
              <a:defRPr lang="it-IT"/>
            </a:defPPr>
            <a:lvl1pPr marL="342900" indent="-342900">
              <a:buFont typeface="+mj-lt"/>
              <a:buAutoNum type="arabicPeriod"/>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buNone/>
            </a:pPr>
            <a:r>
              <a:rPr lang="it-IT" altLang="it-IT" dirty="0"/>
              <a:t>La distorsione si riferisce alla </a:t>
            </a:r>
            <a:r>
              <a:rPr lang="it-IT" altLang="it-IT" b="1" dirty="0"/>
              <a:t>perdita di efficacia </a:t>
            </a:r>
            <a:r>
              <a:rPr lang="it-IT" altLang="it-IT" dirty="0"/>
              <a:t>del messaggio rispetto alla possibilità di farsi capire.</a:t>
            </a:r>
            <a:endParaRPr lang="it-IT" altLang="it-IT" sz="1800" dirty="0"/>
          </a:p>
        </p:txBody>
      </p:sp>
      <p:grpSp>
        <p:nvGrpSpPr>
          <p:cNvPr id="20" name="Gruppo 19">
            <a:extLst>
              <a:ext uri="{FF2B5EF4-FFF2-40B4-BE49-F238E27FC236}">
                <a16:creationId xmlns:a16="http://schemas.microsoft.com/office/drawing/2014/main" id="{78A1D6E0-A859-C0D9-5861-787CE44AF102}"/>
              </a:ext>
            </a:extLst>
          </p:cNvPr>
          <p:cNvGrpSpPr/>
          <p:nvPr/>
        </p:nvGrpSpPr>
        <p:grpSpPr>
          <a:xfrm>
            <a:off x="1095092" y="2582083"/>
            <a:ext cx="7027353" cy="3743112"/>
            <a:chOff x="2111092" y="2454503"/>
            <a:chExt cx="7027353" cy="3743112"/>
          </a:xfrm>
        </p:grpSpPr>
        <p:graphicFrame>
          <p:nvGraphicFramePr>
            <p:cNvPr id="8" name="Object 3">
              <a:extLst>
                <a:ext uri="{FF2B5EF4-FFF2-40B4-BE49-F238E27FC236}">
                  <a16:creationId xmlns:a16="http://schemas.microsoft.com/office/drawing/2014/main" id="{0ACE5EC9-79A3-BBDD-BBA0-085F4135CEA0}"/>
                </a:ext>
              </a:extLst>
            </p:cNvPr>
            <p:cNvGraphicFramePr>
              <a:graphicFrameLocks noChangeAspect="1"/>
            </p:cNvGraphicFramePr>
            <p:nvPr>
              <p:extLst>
                <p:ext uri="{D42A27DB-BD31-4B8C-83A1-F6EECF244321}">
                  <p14:modId xmlns:p14="http://schemas.microsoft.com/office/powerpoint/2010/main" val="257163673"/>
                </p:ext>
              </p:extLst>
            </p:nvPr>
          </p:nvGraphicFramePr>
          <p:xfrm>
            <a:off x="8268495" y="2454503"/>
            <a:ext cx="869950" cy="854075"/>
          </p:xfrm>
          <a:graphic>
            <a:graphicData uri="http://schemas.openxmlformats.org/presentationml/2006/ole">
              <mc:AlternateContent xmlns:mc="http://schemas.openxmlformats.org/markup-compatibility/2006">
                <mc:Choice xmlns:v="urn:schemas-microsoft-com:vml" Requires="v">
                  <p:oleObj name="Grafico" r:id="rId4" imgW="2501900" imgH="2667000" progId="Excel.Chart.8">
                    <p:embed/>
                  </p:oleObj>
                </mc:Choice>
                <mc:Fallback>
                  <p:oleObj name="Grafico" r:id="rId4" imgW="2501900" imgH="2667000" progId="Excel.Chart.8">
                    <p:embed/>
                    <p:pic>
                      <p:nvPicPr>
                        <p:cNvPr id="61443" name="Object 3">
                          <a:extLst>
                            <a:ext uri="{FF2B5EF4-FFF2-40B4-BE49-F238E27FC236}">
                              <a16:creationId xmlns:a16="http://schemas.microsoft.com/office/drawing/2014/main" id="{5AB4E4E2-A242-6448-A78C-EDFD16F471C5}"/>
                            </a:ext>
                          </a:extLst>
                        </p:cNvPr>
                        <p:cNvPicPr>
                          <a:picLocks noRot="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8495" y="2454503"/>
                          <a:ext cx="869950" cy="8540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Lst>
                      </p:spPr>
                    </p:pic>
                  </p:oleObj>
                </mc:Fallback>
              </mc:AlternateContent>
            </a:graphicData>
          </a:graphic>
        </p:graphicFrame>
        <p:graphicFrame>
          <p:nvGraphicFramePr>
            <p:cNvPr id="11" name="Object 4">
              <a:extLst>
                <a:ext uri="{FF2B5EF4-FFF2-40B4-BE49-F238E27FC236}">
                  <a16:creationId xmlns:a16="http://schemas.microsoft.com/office/drawing/2014/main" id="{FC0FFB30-9401-A4D6-F5D1-471DB0F74BF5}"/>
                </a:ext>
              </a:extLst>
            </p:cNvPr>
            <p:cNvGraphicFramePr>
              <a:graphicFrameLocks noChangeAspect="1"/>
            </p:cNvGraphicFramePr>
            <p:nvPr>
              <p:extLst>
                <p:ext uri="{D42A27DB-BD31-4B8C-83A1-F6EECF244321}">
                  <p14:modId xmlns:p14="http://schemas.microsoft.com/office/powerpoint/2010/main" val="491583434"/>
                </p:ext>
              </p:extLst>
            </p:nvPr>
          </p:nvGraphicFramePr>
          <p:xfrm>
            <a:off x="8254208" y="3167634"/>
            <a:ext cx="873125" cy="857250"/>
          </p:xfrm>
          <a:graphic>
            <a:graphicData uri="http://schemas.openxmlformats.org/presentationml/2006/ole">
              <mc:AlternateContent xmlns:mc="http://schemas.openxmlformats.org/markup-compatibility/2006">
                <mc:Choice xmlns:v="urn:schemas-microsoft-com:vml" Requires="v">
                  <p:oleObj name="Grafico" r:id="rId6" imgW="2514600" imgH="2679700" progId="Excel.Chart.8">
                    <p:embed/>
                  </p:oleObj>
                </mc:Choice>
                <mc:Fallback>
                  <p:oleObj name="Grafico" r:id="rId6" imgW="2514600" imgH="2679700" progId="Excel.Chart.8">
                    <p:embed/>
                    <p:pic>
                      <p:nvPicPr>
                        <p:cNvPr id="61444" name="Object 4">
                          <a:extLst>
                            <a:ext uri="{FF2B5EF4-FFF2-40B4-BE49-F238E27FC236}">
                              <a16:creationId xmlns:a16="http://schemas.microsoft.com/office/drawing/2014/main" id="{D0B8EDB0-3220-F645-9915-96F59B836628}"/>
                            </a:ext>
                          </a:extLst>
                        </p:cNvPr>
                        <p:cNvPicPr>
                          <a:picLocks noRot="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4208" y="3167634"/>
                          <a:ext cx="873125" cy="8572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Lst>
                      </p:spPr>
                    </p:pic>
                  </p:oleObj>
                </mc:Fallback>
              </mc:AlternateContent>
            </a:graphicData>
          </a:graphic>
        </p:graphicFrame>
        <p:graphicFrame>
          <p:nvGraphicFramePr>
            <p:cNvPr id="12" name="Object 5">
              <a:extLst>
                <a:ext uri="{FF2B5EF4-FFF2-40B4-BE49-F238E27FC236}">
                  <a16:creationId xmlns:a16="http://schemas.microsoft.com/office/drawing/2014/main" id="{4943713D-D3CD-AB26-7A01-FBF588A1E2F9}"/>
                </a:ext>
              </a:extLst>
            </p:cNvPr>
            <p:cNvGraphicFramePr>
              <a:graphicFrameLocks noChangeAspect="1"/>
            </p:cNvGraphicFramePr>
            <p:nvPr>
              <p:extLst>
                <p:ext uri="{D42A27DB-BD31-4B8C-83A1-F6EECF244321}">
                  <p14:modId xmlns:p14="http://schemas.microsoft.com/office/powerpoint/2010/main" val="2533051700"/>
                </p:ext>
              </p:extLst>
            </p:nvPr>
          </p:nvGraphicFramePr>
          <p:xfrm>
            <a:off x="8254208" y="3883940"/>
            <a:ext cx="876300" cy="862013"/>
          </p:xfrm>
          <a:graphic>
            <a:graphicData uri="http://schemas.openxmlformats.org/presentationml/2006/ole">
              <mc:AlternateContent xmlns:mc="http://schemas.openxmlformats.org/markup-compatibility/2006">
                <mc:Choice xmlns:v="urn:schemas-microsoft-com:vml" Requires="v">
                  <p:oleObj name="Grafico" r:id="rId8" imgW="2514600" imgH="2692400" progId="Excel.Chart.8">
                    <p:embed/>
                  </p:oleObj>
                </mc:Choice>
                <mc:Fallback>
                  <p:oleObj name="Grafico" r:id="rId8" imgW="2514600" imgH="2692400" progId="Excel.Chart.8">
                    <p:embed/>
                    <p:pic>
                      <p:nvPicPr>
                        <p:cNvPr id="61445" name="Object 5">
                          <a:extLst>
                            <a:ext uri="{FF2B5EF4-FFF2-40B4-BE49-F238E27FC236}">
                              <a16:creationId xmlns:a16="http://schemas.microsoft.com/office/drawing/2014/main" id="{46A755B4-D196-CF47-8B19-4B2891179ABD}"/>
                            </a:ext>
                          </a:extLst>
                        </p:cNvPr>
                        <p:cNvPicPr>
                          <a:picLocks noRot="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4208" y="3883940"/>
                          <a:ext cx="876300" cy="8620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Lst>
                      </p:spPr>
                    </p:pic>
                  </p:oleObj>
                </mc:Fallback>
              </mc:AlternateContent>
            </a:graphicData>
          </a:graphic>
        </p:graphicFrame>
        <p:graphicFrame>
          <p:nvGraphicFramePr>
            <p:cNvPr id="13" name="Object 6">
              <a:extLst>
                <a:ext uri="{FF2B5EF4-FFF2-40B4-BE49-F238E27FC236}">
                  <a16:creationId xmlns:a16="http://schemas.microsoft.com/office/drawing/2014/main" id="{70FA5EDC-9809-E93C-0836-4242EADD7161}"/>
                </a:ext>
              </a:extLst>
            </p:cNvPr>
            <p:cNvGraphicFramePr>
              <a:graphicFrameLocks noChangeAspect="1"/>
            </p:cNvGraphicFramePr>
            <p:nvPr>
              <p:extLst>
                <p:ext uri="{D42A27DB-BD31-4B8C-83A1-F6EECF244321}">
                  <p14:modId xmlns:p14="http://schemas.microsoft.com/office/powerpoint/2010/main" val="3790150720"/>
                </p:ext>
              </p:extLst>
            </p:nvPr>
          </p:nvGraphicFramePr>
          <p:xfrm>
            <a:off x="8257382" y="4605009"/>
            <a:ext cx="881063" cy="865188"/>
          </p:xfrm>
          <a:graphic>
            <a:graphicData uri="http://schemas.openxmlformats.org/presentationml/2006/ole">
              <mc:AlternateContent xmlns:mc="http://schemas.openxmlformats.org/markup-compatibility/2006">
                <mc:Choice xmlns:v="urn:schemas-microsoft-com:vml" Requires="v">
                  <p:oleObj name="Grafico" r:id="rId10" imgW="2527300" imgH="2705100" progId="Excel.Chart.8">
                    <p:embed/>
                  </p:oleObj>
                </mc:Choice>
                <mc:Fallback>
                  <p:oleObj name="Grafico" r:id="rId10" imgW="2527300" imgH="2705100" progId="Excel.Chart.8">
                    <p:embed/>
                    <p:pic>
                      <p:nvPicPr>
                        <p:cNvPr id="61446" name="Object 6">
                          <a:extLst>
                            <a:ext uri="{FF2B5EF4-FFF2-40B4-BE49-F238E27FC236}">
                              <a16:creationId xmlns:a16="http://schemas.microsoft.com/office/drawing/2014/main" id="{02F29DBE-1D2B-7F4F-A6D8-47755FCEB05A}"/>
                            </a:ext>
                          </a:extLst>
                        </p:cNvPr>
                        <p:cNvPicPr>
                          <a:picLocks noRot="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7382" y="4605009"/>
                          <a:ext cx="881063" cy="86518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Lst>
                      </p:spPr>
                    </p:pic>
                  </p:oleObj>
                </mc:Fallback>
              </mc:AlternateContent>
            </a:graphicData>
          </a:graphic>
        </p:graphicFrame>
        <p:graphicFrame>
          <p:nvGraphicFramePr>
            <p:cNvPr id="14" name="Object 7">
              <a:extLst>
                <a:ext uri="{FF2B5EF4-FFF2-40B4-BE49-F238E27FC236}">
                  <a16:creationId xmlns:a16="http://schemas.microsoft.com/office/drawing/2014/main" id="{0AECE10B-8EC3-2523-699F-A6C57F238EC8}"/>
                </a:ext>
              </a:extLst>
            </p:cNvPr>
            <p:cNvGraphicFramePr>
              <a:graphicFrameLocks noChangeAspect="1"/>
            </p:cNvGraphicFramePr>
            <p:nvPr>
              <p:extLst>
                <p:ext uri="{D42A27DB-BD31-4B8C-83A1-F6EECF244321}">
                  <p14:modId xmlns:p14="http://schemas.microsoft.com/office/powerpoint/2010/main" val="3716308011"/>
                </p:ext>
              </p:extLst>
            </p:nvPr>
          </p:nvGraphicFramePr>
          <p:xfrm>
            <a:off x="8254208" y="5329253"/>
            <a:ext cx="884237" cy="868362"/>
          </p:xfrm>
          <a:graphic>
            <a:graphicData uri="http://schemas.openxmlformats.org/presentationml/2006/ole">
              <mc:AlternateContent xmlns:mc="http://schemas.openxmlformats.org/markup-compatibility/2006">
                <mc:Choice xmlns:v="urn:schemas-microsoft-com:vml" Requires="v">
                  <p:oleObj name="Grafico" r:id="rId12" imgW="2540000" imgH="2705100" progId="Excel.Chart.8">
                    <p:embed/>
                  </p:oleObj>
                </mc:Choice>
                <mc:Fallback>
                  <p:oleObj name="Grafico" r:id="rId12" imgW="2540000" imgH="2705100" progId="Excel.Chart.8">
                    <p:embed/>
                    <p:pic>
                      <p:nvPicPr>
                        <p:cNvPr id="61447" name="Object 7">
                          <a:extLst>
                            <a:ext uri="{FF2B5EF4-FFF2-40B4-BE49-F238E27FC236}">
                              <a16:creationId xmlns:a16="http://schemas.microsoft.com/office/drawing/2014/main" id="{BCE889FD-5DF7-194D-A82F-D29E3E5391DD}"/>
                            </a:ext>
                          </a:extLst>
                        </p:cNvPr>
                        <p:cNvPicPr>
                          <a:picLocks noRot="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54208" y="5329253"/>
                          <a:ext cx="884237" cy="86836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Lst>
                      </p:spPr>
                    </p:pic>
                  </p:oleObj>
                </mc:Fallback>
              </mc:AlternateContent>
            </a:graphicData>
          </a:graphic>
        </p:graphicFrame>
        <p:sp>
          <p:nvSpPr>
            <p:cNvPr id="15" name="Text Box 8">
              <a:extLst>
                <a:ext uri="{FF2B5EF4-FFF2-40B4-BE49-F238E27FC236}">
                  <a16:creationId xmlns:a16="http://schemas.microsoft.com/office/drawing/2014/main" id="{B79D5DB3-2DF7-181E-F661-7FF178DF873B}"/>
                </a:ext>
              </a:extLst>
            </p:cNvPr>
            <p:cNvSpPr txBox="1">
              <a:spLocks noChangeArrowheads="1"/>
            </p:cNvSpPr>
            <p:nvPr/>
          </p:nvSpPr>
          <p:spPr bwMode="auto">
            <a:xfrm>
              <a:off x="2111092" y="2712263"/>
              <a:ext cx="61904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algn="r">
                <a:spcBef>
                  <a:spcPct val="50000"/>
                </a:spcBef>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Ciò che ho </a:t>
              </a: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INTENZIONE</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dire = 100</a:t>
              </a:r>
            </a:p>
          </p:txBody>
        </p:sp>
        <p:sp>
          <p:nvSpPr>
            <p:cNvPr id="16" name="Text Box 9">
              <a:extLst>
                <a:ext uri="{FF2B5EF4-FFF2-40B4-BE49-F238E27FC236}">
                  <a16:creationId xmlns:a16="http://schemas.microsoft.com/office/drawing/2014/main" id="{2E6B1B75-9C9F-469E-3357-1358E63C3ADF}"/>
                </a:ext>
              </a:extLst>
            </p:cNvPr>
            <p:cNvSpPr txBox="1">
              <a:spLocks noChangeArrowheads="1"/>
            </p:cNvSpPr>
            <p:nvPr/>
          </p:nvSpPr>
          <p:spPr bwMode="auto">
            <a:xfrm>
              <a:off x="2912779" y="3426982"/>
              <a:ext cx="53887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algn="r">
                <a:spcBef>
                  <a:spcPct val="50000"/>
                </a:spcBef>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Ciò che </a:t>
              </a: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DICO VERAMENTE </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70</a:t>
              </a:r>
            </a:p>
          </p:txBody>
        </p:sp>
        <p:sp>
          <p:nvSpPr>
            <p:cNvPr id="17" name="Text Box 10">
              <a:extLst>
                <a:ext uri="{FF2B5EF4-FFF2-40B4-BE49-F238E27FC236}">
                  <a16:creationId xmlns:a16="http://schemas.microsoft.com/office/drawing/2014/main" id="{3DA563D2-CA03-B48A-1D62-09C787904BCE}"/>
                </a:ext>
              </a:extLst>
            </p:cNvPr>
            <p:cNvSpPr txBox="1">
              <a:spLocks noChangeArrowheads="1"/>
            </p:cNvSpPr>
            <p:nvPr/>
          </p:nvSpPr>
          <p:spPr bwMode="auto">
            <a:xfrm>
              <a:off x="3949417" y="4145669"/>
              <a:ext cx="43521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algn="r">
                <a:spcBef>
                  <a:spcPct val="50000"/>
                </a:spcBef>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Ciò che l’altro </a:t>
              </a: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SENTE</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 40</a:t>
              </a:r>
            </a:p>
          </p:txBody>
        </p:sp>
        <p:sp>
          <p:nvSpPr>
            <p:cNvPr id="18" name="Text Box 11">
              <a:extLst>
                <a:ext uri="{FF2B5EF4-FFF2-40B4-BE49-F238E27FC236}">
                  <a16:creationId xmlns:a16="http://schemas.microsoft.com/office/drawing/2014/main" id="{5F6A320F-D6CF-45AD-41EB-DC2274CA6179}"/>
                </a:ext>
              </a:extLst>
            </p:cNvPr>
            <p:cNvSpPr txBox="1">
              <a:spLocks noChangeArrowheads="1"/>
            </p:cNvSpPr>
            <p:nvPr/>
          </p:nvSpPr>
          <p:spPr bwMode="auto">
            <a:xfrm>
              <a:off x="3443797" y="4868326"/>
              <a:ext cx="48577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algn="r">
                <a:spcBef>
                  <a:spcPct val="50000"/>
                </a:spcBef>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Ciò che l’altro </a:t>
              </a: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CAPISCE</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 20</a:t>
              </a:r>
            </a:p>
          </p:txBody>
        </p:sp>
        <p:sp>
          <p:nvSpPr>
            <p:cNvPr id="19" name="Text Box 12">
              <a:extLst>
                <a:ext uri="{FF2B5EF4-FFF2-40B4-BE49-F238E27FC236}">
                  <a16:creationId xmlns:a16="http://schemas.microsoft.com/office/drawing/2014/main" id="{68E260B3-630F-7C4A-D871-43E4C5EE8288}"/>
                </a:ext>
              </a:extLst>
            </p:cNvPr>
            <p:cNvSpPr txBox="1">
              <a:spLocks noChangeArrowheads="1"/>
            </p:cNvSpPr>
            <p:nvPr/>
          </p:nvSpPr>
          <p:spPr bwMode="auto">
            <a:xfrm>
              <a:off x="3585879" y="5589492"/>
              <a:ext cx="4715669" cy="34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algn="r">
                <a:spcBef>
                  <a:spcPct val="50000"/>
                </a:spcBef>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Ciò che l’altro </a:t>
              </a: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RICORDA</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 10</a:t>
              </a:r>
            </a:p>
          </p:txBody>
        </p:sp>
      </p:grpSp>
      <p:grpSp>
        <p:nvGrpSpPr>
          <p:cNvPr id="4" name="Gruppo 3">
            <a:extLst>
              <a:ext uri="{FF2B5EF4-FFF2-40B4-BE49-F238E27FC236}">
                <a16:creationId xmlns:a16="http://schemas.microsoft.com/office/drawing/2014/main" id="{5A1BE9FB-F29F-5DE4-8E77-4272728D8431}"/>
              </a:ext>
            </a:extLst>
          </p:cNvPr>
          <p:cNvGrpSpPr/>
          <p:nvPr/>
        </p:nvGrpSpPr>
        <p:grpSpPr>
          <a:xfrm>
            <a:off x="9760857" y="90350"/>
            <a:ext cx="2329543" cy="1364628"/>
            <a:chOff x="9862457" y="138045"/>
            <a:chExt cx="2329543" cy="1364628"/>
          </a:xfrm>
        </p:grpSpPr>
        <p:pic>
          <p:nvPicPr>
            <p:cNvPr id="9" name="Google Shape;168;g1020d4e4f60_1_302">
              <a:extLst>
                <a:ext uri="{FF2B5EF4-FFF2-40B4-BE49-F238E27FC236}">
                  <a16:creationId xmlns:a16="http://schemas.microsoft.com/office/drawing/2014/main" id="{C5543557-389D-B67B-6C1F-580F1FB10D48}"/>
                </a:ext>
              </a:extLst>
            </p:cNvPr>
            <p:cNvPicPr preferRelativeResize="0"/>
            <p:nvPr/>
          </p:nvPicPr>
          <p:blipFill>
            <a:blip r:embed="rId14">
              <a:alphaModFix/>
            </a:blip>
            <a:stretch>
              <a:fillRect/>
            </a:stretch>
          </p:blipFill>
          <p:spPr>
            <a:xfrm>
              <a:off x="11220896" y="638673"/>
              <a:ext cx="792000" cy="864000"/>
            </a:xfrm>
            <a:prstGeom prst="rect">
              <a:avLst/>
            </a:prstGeom>
            <a:noFill/>
            <a:ln>
              <a:noFill/>
            </a:ln>
          </p:spPr>
        </p:pic>
        <p:sp>
          <p:nvSpPr>
            <p:cNvPr id="10" name="Segnaposto testo 2">
              <a:extLst>
                <a:ext uri="{FF2B5EF4-FFF2-40B4-BE49-F238E27FC236}">
                  <a16:creationId xmlns:a16="http://schemas.microsoft.com/office/drawing/2014/main" id="{DE70ABF4-6164-BEAF-A1C2-7EE7F1FEA0FC}"/>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5537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g1020d4e4f60_1_311"/>
          <p:cNvSpPr txBox="1">
            <a:spLocks noGrp="1"/>
          </p:cNvSpPr>
          <p:nvPr>
            <p:ph type="title"/>
          </p:nvPr>
        </p:nvSpPr>
        <p:spPr>
          <a:xfrm>
            <a:off x="450300" y="262000"/>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sz="3200" dirty="0"/>
              <a:t>UNA COSTELLAZIONE LUMINOSA</a:t>
            </a:r>
            <a:endParaRPr dirty="0">
              <a:latin typeface="Open Sans"/>
              <a:ea typeface="Open Sans"/>
              <a:cs typeface="Open Sans"/>
              <a:sym typeface="Open Sans"/>
            </a:endParaRPr>
          </a:p>
        </p:txBody>
      </p:sp>
      <p:pic>
        <p:nvPicPr>
          <p:cNvPr id="147" name="Google Shape;147;g1020d4e4f60_1_311"/>
          <p:cNvPicPr preferRelativeResize="0"/>
          <p:nvPr/>
        </p:nvPicPr>
        <p:blipFill>
          <a:blip r:embed="rId3">
            <a:alphaModFix/>
          </a:blip>
          <a:stretch>
            <a:fillRect/>
          </a:stretch>
        </p:blipFill>
        <p:spPr>
          <a:xfrm>
            <a:off x="1513113" y="5922615"/>
            <a:ext cx="1135025" cy="561569"/>
          </a:xfrm>
          <a:prstGeom prst="rect">
            <a:avLst/>
          </a:prstGeom>
          <a:noFill/>
          <a:ln>
            <a:noFill/>
          </a:ln>
        </p:spPr>
      </p:pic>
      <p:pic>
        <p:nvPicPr>
          <p:cNvPr id="150" name="Google Shape;150;g1020d4e4f60_1_311"/>
          <p:cNvPicPr preferRelativeResize="0"/>
          <p:nvPr/>
        </p:nvPicPr>
        <p:blipFill>
          <a:blip r:embed="rId4">
            <a:alphaModFix/>
          </a:blip>
          <a:stretch>
            <a:fillRect/>
          </a:stretch>
        </p:blipFill>
        <p:spPr>
          <a:xfrm>
            <a:off x="7177425" y="1561175"/>
            <a:ext cx="3899848" cy="4509824"/>
          </a:xfrm>
          <a:prstGeom prst="rect">
            <a:avLst/>
          </a:prstGeom>
          <a:noFill/>
          <a:ln>
            <a:noFill/>
          </a:ln>
        </p:spPr>
      </p:pic>
      <p:sp>
        <p:nvSpPr>
          <p:cNvPr id="151" name="Google Shape;151;g1020d4e4f60_1_311"/>
          <p:cNvSpPr txBox="1"/>
          <p:nvPr/>
        </p:nvSpPr>
        <p:spPr>
          <a:xfrm>
            <a:off x="2398259" y="4862129"/>
            <a:ext cx="40824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1">
                <a:solidFill>
                  <a:srgbClr val="376092"/>
                </a:solidFill>
                <a:latin typeface="Open Sans"/>
                <a:ea typeface="Open Sans"/>
                <a:cs typeface="Open Sans"/>
                <a:sym typeface="Open Sans"/>
              </a:rPr>
              <a:t>kit educativo</a:t>
            </a:r>
            <a:endParaRPr/>
          </a:p>
          <a:p>
            <a:pPr marL="0" marR="0" lvl="0" indent="0" algn="just" rtl="0">
              <a:spcBef>
                <a:spcPts val="0"/>
              </a:spcBef>
              <a:spcAft>
                <a:spcPts val="0"/>
              </a:spcAft>
              <a:buNone/>
            </a:pPr>
            <a:endParaRPr sz="1600" b="0" i="0" u="none" strike="noStrike" cap="none">
              <a:solidFill>
                <a:schemeClr val="dk1"/>
              </a:solidFill>
              <a:latin typeface="Open Sans"/>
              <a:ea typeface="Open Sans"/>
              <a:cs typeface="Open Sans"/>
              <a:sym typeface="Open Sans"/>
            </a:endParaRPr>
          </a:p>
        </p:txBody>
      </p:sp>
      <p:sp>
        <p:nvSpPr>
          <p:cNvPr id="152" name="Google Shape;152;g1020d4e4f60_1_311"/>
          <p:cNvSpPr txBox="1"/>
          <p:nvPr/>
        </p:nvSpPr>
        <p:spPr>
          <a:xfrm>
            <a:off x="7539075" y="6282100"/>
            <a:ext cx="3899700" cy="338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1">
                <a:solidFill>
                  <a:srgbClr val="376092"/>
                </a:solidFill>
                <a:latin typeface="Open Sans"/>
                <a:ea typeface="Open Sans"/>
                <a:cs typeface="Open Sans"/>
                <a:sym typeface="Open Sans"/>
              </a:rPr>
              <a:t>sito web costellazione.airc.it</a:t>
            </a:r>
            <a:endParaRPr sz="1600" b="0" i="0" u="none" strike="noStrike" cap="none">
              <a:solidFill>
                <a:schemeClr val="dk1"/>
              </a:solidFill>
              <a:latin typeface="Open Sans"/>
              <a:ea typeface="Open Sans"/>
              <a:cs typeface="Open Sans"/>
              <a:sym typeface="Open Sans"/>
            </a:endParaRPr>
          </a:p>
        </p:txBody>
      </p:sp>
      <p:pic>
        <p:nvPicPr>
          <p:cNvPr id="3" name="Immagine 2" descr="Immagine che contiene testo, nero, schermo, screenshot&#10;&#10;Descrizione generata automaticamente">
            <a:extLst>
              <a:ext uri="{FF2B5EF4-FFF2-40B4-BE49-F238E27FC236}">
                <a16:creationId xmlns:a16="http://schemas.microsoft.com/office/drawing/2014/main" id="{724F4460-1668-4ABE-1AD2-DD8D7F217694}"/>
              </a:ext>
            </a:extLst>
          </p:cNvPr>
          <p:cNvPicPr>
            <a:picLocks noChangeAspect="1"/>
          </p:cNvPicPr>
          <p:nvPr/>
        </p:nvPicPr>
        <p:blipFill>
          <a:blip r:embed="rId5"/>
          <a:stretch>
            <a:fillRect/>
          </a:stretch>
        </p:blipFill>
        <p:spPr>
          <a:xfrm>
            <a:off x="653999" y="1525081"/>
            <a:ext cx="2616200" cy="3187700"/>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A182D8DF-AC32-E7DB-CBFE-C8C4E9962B7C}"/>
              </a:ext>
            </a:extLst>
          </p:cNvPr>
          <p:cNvPicPr>
            <a:picLocks noChangeAspect="1"/>
          </p:cNvPicPr>
          <p:nvPr/>
        </p:nvPicPr>
        <p:blipFill>
          <a:blip r:embed="rId6"/>
          <a:stretch>
            <a:fillRect/>
          </a:stretch>
        </p:blipFill>
        <p:spPr>
          <a:xfrm>
            <a:off x="3881600" y="1691880"/>
            <a:ext cx="2540000" cy="3187700"/>
          </a:xfrm>
          <a:prstGeom prst="rect">
            <a:avLst/>
          </a:prstGeom>
        </p:spPr>
      </p:pic>
      <p:pic>
        <p:nvPicPr>
          <p:cNvPr id="2" name="Google Shape;168;g1020d4e4f60_1_302">
            <a:extLst>
              <a:ext uri="{FF2B5EF4-FFF2-40B4-BE49-F238E27FC236}">
                <a16:creationId xmlns:a16="http://schemas.microsoft.com/office/drawing/2014/main" id="{E1440DAD-329A-3A9D-8FF3-446B5581ADBB}"/>
              </a:ext>
            </a:extLst>
          </p:cNvPr>
          <p:cNvPicPr preferRelativeResize="0"/>
          <p:nvPr/>
        </p:nvPicPr>
        <p:blipFill>
          <a:blip r:embed="rId7">
            <a:alphaModFix/>
          </a:blip>
          <a:stretch>
            <a:fillRect/>
          </a:stretch>
        </p:blipFill>
        <p:spPr>
          <a:xfrm>
            <a:off x="11285152" y="45200"/>
            <a:ext cx="827775" cy="892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935"/>
    </mc:Choice>
    <mc:Fallback xmlns="">
      <p:transition spd="slow" advTm="293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466172" cy="400110"/>
          </a:xfrm>
          <a:prstGeom prst="rect">
            <a:avLst/>
          </a:prstGeom>
          <a:noFill/>
        </p:spPr>
        <p:txBody>
          <a:bodyPr wrap="square">
            <a:spAutoFit/>
          </a:bodyPr>
          <a:lstStyle>
            <a:defPPr>
              <a:defRPr lang="it-IT"/>
            </a:defPPr>
            <a:lvl1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sz="2000" b="1" dirty="0">
                <a:solidFill>
                  <a:srgbClr val="48AEE2"/>
                </a:solidFill>
                <a:latin typeface="Open Sans" panose="020B0606030504020204"/>
                <a:ea typeface="SimSun" panose="02010600030101010101" pitchFamily="2" charset="-122"/>
              </a:rPr>
              <a:t>LA DISTORSIONE DELLE INFORMAZIONI</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352" name="CasellaDiTesto 351">
            <a:extLst>
              <a:ext uri="{FF2B5EF4-FFF2-40B4-BE49-F238E27FC236}">
                <a16:creationId xmlns:a16="http://schemas.microsoft.com/office/drawing/2014/main" id="{4EA3536D-C17B-D08B-BB64-90E3216EF8D1}"/>
              </a:ext>
            </a:extLst>
          </p:cNvPr>
          <p:cNvSpPr txBox="1"/>
          <p:nvPr/>
        </p:nvSpPr>
        <p:spPr>
          <a:xfrm>
            <a:off x="450296" y="3393474"/>
            <a:ext cx="11436904" cy="584775"/>
          </a:xfrm>
          <a:prstGeom prst="rect">
            <a:avLst/>
          </a:prstGeom>
          <a:noFill/>
        </p:spPr>
        <p:txBody>
          <a:bodyPr wrap="square">
            <a:spAutoFit/>
          </a:bodyPr>
          <a:lstStyle>
            <a:defPPr>
              <a:defRPr lang="it-IT"/>
            </a:defPPr>
            <a:lvl1pPr marL="342900" indent="-342900">
              <a:buFont typeface="+mj-lt"/>
              <a:buAutoNum type="arabicPeriod"/>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buNone/>
            </a:pPr>
            <a:r>
              <a:rPr lang="it-IT" altLang="it-IT" dirty="0"/>
              <a:t>La decodifica delle informazioni, il contesto percettivo, il background culturale, l’età e le esperienze personali, la prospettiva assunta, l’umore… influenzano la comunicazione e la sua efficacia.</a:t>
            </a:r>
          </a:p>
        </p:txBody>
      </p:sp>
      <p:grpSp>
        <p:nvGrpSpPr>
          <p:cNvPr id="4" name="Gruppo 3">
            <a:extLst>
              <a:ext uri="{FF2B5EF4-FFF2-40B4-BE49-F238E27FC236}">
                <a16:creationId xmlns:a16="http://schemas.microsoft.com/office/drawing/2014/main" id="{392DC2E5-EE32-329D-947F-D264E1707091}"/>
              </a:ext>
            </a:extLst>
          </p:cNvPr>
          <p:cNvGrpSpPr/>
          <p:nvPr/>
        </p:nvGrpSpPr>
        <p:grpSpPr>
          <a:xfrm>
            <a:off x="6718300" y="4065004"/>
            <a:ext cx="5473700" cy="2568476"/>
            <a:chOff x="3848100" y="3174999"/>
            <a:chExt cx="7651551" cy="3528273"/>
          </a:xfrm>
        </p:grpSpPr>
        <p:pic>
          <p:nvPicPr>
            <p:cNvPr id="9" name="Immagine 8">
              <a:extLst>
                <a:ext uri="{FF2B5EF4-FFF2-40B4-BE49-F238E27FC236}">
                  <a16:creationId xmlns:a16="http://schemas.microsoft.com/office/drawing/2014/main" id="{9BE64C5C-6D8B-8FEC-E3C8-E26D3507F53A}"/>
                </a:ext>
              </a:extLst>
            </p:cNvPr>
            <p:cNvPicPr>
              <a:picLocks noChangeAspect="1"/>
            </p:cNvPicPr>
            <p:nvPr/>
          </p:nvPicPr>
          <p:blipFill>
            <a:blip r:embed="rId4"/>
            <a:stretch>
              <a:fillRect/>
            </a:stretch>
          </p:blipFill>
          <p:spPr>
            <a:xfrm>
              <a:off x="3848100" y="3174999"/>
              <a:ext cx="7651551" cy="3528273"/>
            </a:xfrm>
            <a:prstGeom prst="rect">
              <a:avLst/>
            </a:prstGeom>
          </p:spPr>
        </p:pic>
        <p:pic>
          <p:nvPicPr>
            <p:cNvPr id="10" name="Immagine 9">
              <a:extLst>
                <a:ext uri="{FF2B5EF4-FFF2-40B4-BE49-F238E27FC236}">
                  <a16:creationId xmlns:a16="http://schemas.microsoft.com/office/drawing/2014/main" id="{5D313036-AE31-403A-272A-626B417EFEA2}"/>
                </a:ext>
              </a:extLst>
            </p:cNvPr>
            <p:cNvPicPr>
              <a:picLocks noChangeAspect="1"/>
            </p:cNvPicPr>
            <p:nvPr/>
          </p:nvPicPr>
          <p:blipFill rotWithShape="1">
            <a:blip r:embed="rId5"/>
            <a:srcRect l="766" t="7291" r="5537"/>
            <a:stretch/>
          </p:blipFill>
          <p:spPr>
            <a:xfrm>
              <a:off x="6305947" y="5723329"/>
              <a:ext cx="2370974" cy="923253"/>
            </a:xfrm>
            <a:prstGeom prst="flowChartManualOperation">
              <a:avLst/>
            </a:prstGeom>
          </p:spPr>
        </p:pic>
      </p:grpSp>
      <p:sp>
        <p:nvSpPr>
          <p:cNvPr id="22" name="CasellaDiTesto 21">
            <a:extLst>
              <a:ext uri="{FF2B5EF4-FFF2-40B4-BE49-F238E27FC236}">
                <a16:creationId xmlns:a16="http://schemas.microsoft.com/office/drawing/2014/main" id="{31BC8617-4CFD-1CB2-6682-0928D9EAF290}"/>
              </a:ext>
            </a:extLst>
          </p:cNvPr>
          <p:cNvSpPr txBox="1"/>
          <p:nvPr/>
        </p:nvSpPr>
        <p:spPr>
          <a:xfrm>
            <a:off x="426824" y="2034754"/>
            <a:ext cx="11015875" cy="1323439"/>
          </a:xfrm>
          <a:prstGeom prst="rect">
            <a:avLst/>
          </a:prstGeom>
          <a:noFill/>
        </p:spPr>
        <p:txBody>
          <a:bodyPr wrap="square">
            <a:spAutoFit/>
          </a:bodyPr>
          <a:lstStyle/>
          <a:p>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 </a:t>
            </a: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distorsione</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a:p>
            <a:pPr marL="914400" lvl="1" indent="-457200">
              <a:buClr>
                <a:srgbClr val="7030A0"/>
              </a:buClr>
              <a:buFont typeface="Arial" panose="020B0604020202020204" pitchFamily="34" charset="0"/>
              <a:buChar char="•"/>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produce fraintendimenti, incomprensioni, ambiguità</a:t>
            </a:r>
          </a:p>
          <a:p>
            <a:pPr marL="914400" lvl="1" indent="-457200">
              <a:buClr>
                <a:srgbClr val="7030A0"/>
              </a:buClr>
              <a:buFont typeface="Arial" panose="020B0604020202020204" pitchFamily="34" charset="0"/>
              <a:buChar char="•"/>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crea difficoltà a comunicare efficacemente, a stabilire e condividere obiettivi e metodi di lavoro</a:t>
            </a:r>
          </a:p>
          <a:p>
            <a:pPr marL="914400" lvl="1" indent="-457200">
              <a:buClr>
                <a:srgbClr val="7030A0"/>
              </a:buClr>
              <a:buFont typeface="Arial" panose="020B0604020202020204" pitchFamily="34" charset="0"/>
              <a:buChar char="•"/>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produce tensioni, malumori, conflitti</a:t>
            </a:r>
          </a:p>
          <a:p>
            <a:pPr marL="914400" lvl="1" indent="-457200">
              <a:buClr>
                <a:srgbClr val="7030A0"/>
              </a:buClr>
              <a:buFont typeface="Arial" panose="020B0604020202020204" pitchFamily="34" charset="0"/>
              <a:buChar char="•"/>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genera un clima relazionale di ostacolo all’apprendimento</a:t>
            </a:r>
          </a:p>
        </p:txBody>
      </p:sp>
      <p:sp>
        <p:nvSpPr>
          <p:cNvPr id="24" name="CasellaDiTesto 23">
            <a:extLst>
              <a:ext uri="{FF2B5EF4-FFF2-40B4-BE49-F238E27FC236}">
                <a16:creationId xmlns:a16="http://schemas.microsoft.com/office/drawing/2014/main" id="{79B6DABF-CFEC-C8D0-632D-071E28C42F8A}"/>
              </a:ext>
            </a:extLst>
          </p:cNvPr>
          <p:cNvSpPr txBox="1"/>
          <p:nvPr/>
        </p:nvSpPr>
        <p:spPr>
          <a:xfrm>
            <a:off x="3216275" y="4269611"/>
            <a:ext cx="3502025" cy="2062103"/>
          </a:xfrm>
          <a:prstGeom prst="rect">
            <a:avLst/>
          </a:prstGeom>
          <a:noFill/>
        </p:spPr>
        <p:txBody>
          <a:bodyPr wrap="square">
            <a:spAutoFit/>
          </a:bodyPr>
          <a:lstStyle>
            <a:defPPr>
              <a:defRPr lang="it-IT"/>
            </a:defPPr>
            <a:lvl1pPr indent="0">
              <a:buFont typeface="+mj-lt"/>
              <a:buNone/>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dirty="0"/>
              <a:t>Se parliamo di «alberi» in modo generico, quale sia l’albero prototipico a cui ci riferiamo non è essenziale, ma se stiamo definendo le latifoglie, è necessario che il nostro interlocutore (il nostro allievo) possa comprenderlo.</a:t>
            </a:r>
          </a:p>
        </p:txBody>
      </p:sp>
      <p:grpSp>
        <p:nvGrpSpPr>
          <p:cNvPr id="8" name="Gruppo 7">
            <a:extLst>
              <a:ext uri="{FF2B5EF4-FFF2-40B4-BE49-F238E27FC236}">
                <a16:creationId xmlns:a16="http://schemas.microsoft.com/office/drawing/2014/main" id="{49282DD8-46ED-1101-7E56-23AA20F8C17B}"/>
              </a:ext>
            </a:extLst>
          </p:cNvPr>
          <p:cNvGrpSpPr/>
          <p:nvPr/>
        </p:nvGrpSpPr>
        <p:grpSpPr>
          <a:xfrm>
            <a:off x="9760857" y="90350"/>
            <a:ext cx="2329543" cy="1364628"/>
            <a:chOff x="9862457" y="138045"/>
            <a:chExt cx="2329543" cy="1364628"/>
          </a:xfrm>
        </p:grpSpPr>
        <p:pic>
          <p:nvPicPr>
            <p:cNvPr id="11" name="Google Shape;168;g1020d4e4f60_1_302">
              <a:extLst>
                <a:ext uri="{FF2B5EF4-FFF2-40B4-BE49-F238E27FC236}">
                  <a16:creationId xmlns:a16="http://schemas.microsoft.com/office/drawing/2014/main" id="{9C04152E-EDA1-2A3D-CCA1-3863A6895197}"/>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2" name="Segnaposto testo 2">
              <a:extLst>
                <a:ext uri="{FF2B5EF4-FFF2-40B4-BE49-F238E27FC236}">
                  <a16:creationId xmlns:a16="http://schemas.microsoft.com/office/drawing/2014/main" id="{FDA26A18-57C4-76F6-41B0-BA5C2E4B941F}"/>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27568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466172" cy="400110"/>
          </a:xfrm>
          <a:prstGeom prst="rect">
            <a:avLst/>
          </a:prstGeom>
          <a:noFill/>
        </p:spPr>
        <p:txBody>
          <a:bodyPr wrap="square">
            <a:spAutoFit/>
          </a:bodyPr>
          <a:lstStyle>
            <a:defPPr>
              <a:defRPr lang="it-IT"/>
            </a:defPPr>
            <a:lvl1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sz="2000" b="1" dirty="0">
                <a:solidFill>
                  <a:srgbClr val="48AEE2"/>
                </a:solidFill>
                <a:latin typeface="Open Sans" panose="020B0606030504020204"/>
                <a:ea typeface="SimSun" panose="02010600030101010101" pitchFamily="2" charset="-122"/>
              </a:rPr>
              <a:t>LA DISTORSIONE DELLE INFORMAZIONI</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352" name="CasellaDiTesto 351">
            <a:extLst>
              <a:ext uri="{FF2B5EF4-FFF2-40B4-BE49-F238E27FC236}">
                <a16:creationId xmlns:a16="http://schemas.microsoft.com/office/drawing/2014/main" id="{4EA3536D-C17B-D08B-BB64-90E3216EF8D1}"/>
              </a:ext>
            </a:extLst>
          </p:cNvPr>
          <p:cNvSpPr txBox="1"/>
          <p:nvPr/>
        </p:nvSpPr>
        <p:spPr>
          <a:xfrm>
            <a:off x="421028" y="2110711"/>
            <a:ext cx="11186772" cy="1354217"/>
          </a:xfrm>
          <a:prstGeom prst="rect">
            <a:avLst/>
          </a:prstGeom>
          <a:noFill/>
        </p:spPr>
        <p:txBody>
          <a:bodyPr wrap="square">
            <a:spAutoFit/>
          </a:bodyPr>
          <a:lstStyle>
            <a:defPPr>
              <a:defRPr lang="it-IT"/>
            </a:defPPr>
            <a:lvl1pPr marL="342900" indent="-342900">
              <a:buFont typeface="+mj-lt"/>
              <a:buAutoNum type="arabicPeriod"/>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buNone/>
            </a:pPr>
            <a:r>
              <a:rPr lang="it-IT" altLang="it-IT" dirty="0"/>
              <a:t>In ogni comunicazione è quindi presente un «arco di distorsione», che sarà più o meno ampio in base a quanto si discosta ciò che intendiamo comunicare e ciò che viene percepito dall’altro. </a:t>
            </a:r>
          </a:p>
          <a:p>
            <a:pPr marL="0" indent="0">
              <a:buNone/>
            </a:pPr>
            <a:endParaRPr lang="it-IT" altLang="it-IT" dirty="0"/>
          </a:p>
          <a:p>
            <a:pPr marL="0" indent="0">
              <a:buNone/>
            </a:pPr>
            <a:r>
              <a:rPr lang="it-IT" altLang="it-IT" dirty="0"/>
              <a:t>Per rendere la comunicazione più efficace è perciò necessario ridurre la distorsione.</a:t>
            </a:r>
          </a:p>
          <a:p>
            <a:pPr marL="0" indent="0">
              <a:buNone/>
            </a:pPr>
            <a:endParaRPr lang="it-IT" altLang="it-IT" sz="1800" dirty="0"/>
          </a:p>
        </p:txBody>
      </p:sp>
      <p:grpSp>
        <p:nvGrpSpPr>
          <p:cNvPr id="29" name="Gruppo 28">
            <a:extLst>
              <a:ext uri="{FF2B5EF4-FFF2-40B4-BE49-F238E27FC236}">
                <a16:creationId xmlns:a16="http://schemas.microsoft.com/office/drawing/2014/main" id="{341A341F-D43C-F25B-3F09-B19B3D9AB147}"/>
              </a:ext>
            </a:extLst>
          </p:cNvPr>
          <p:cNvGrpSpPr/>
          <p:nvPr/>
        </p:nvGrpSpPr>
        <p:grpSpPr>
          <a:xfrm>
            <a:off x="3808411" y="2791683"/>
            <a:ext cx="5212557" cy="3276600"/>
            <a:chOff x="3808411" y="2791683"/>
            <a:chExt cx="5212557" cy="3276600"/>
          </a:xfrm>
        </p:grpSpPr>
        <p:sp>
          <p:nvSpPr>
            <p:cNvPr id="4" name="Line 5">
              <a:extLst>
                <a:ext uri="{FF2B5EF4-FFF2-40B4-BE49-F238E27FC236}">
                  <a16:creationId xmlns:a16="http://schemas.microsoft.com/office/drawing/2014/main" id="{F420DC4D-E49A-96D8-B1AA-C0E2D1C14204}"/>
                </a:ext>
              </a:extLst>
            </p:cNvPr>
            <p:cNvSpPr>
              <a:spLocks noChangeShapeType="1"/>
            </p:cNvSpPr>
            <p:nvPr/>
          </p:nvSpPr>
          <p:spPr bwMode="auto">
            <a:xfrm>
              <a:off x="4037011" y="4305299"/>
              <a:ext cx="3886200" cy="0"/>
            </a:xfrm>
            <a:prstGeom prst="line">
              <a:avLst/>
            </a:prstGeom>
            <a:noFill/>
            <a:ln w="22225">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600">
                <a:latin typeface="Open Sans" panose="020B0606030504020204" pitchFamily="34" charset="0"/>
                <a:ea typeface="Open Sans" panose="020B0606030504020204" pitchFamily="34" charset="0"/>
                <a:cs typeface="Open Sans" panose="020B0606030504020204" pitchFamily="34" charset="0"/>
              </a:endParaRPr>
            </a:p>
          </p:txBody>
        </p:sp>
        <p:sp>
          <p:nvSpPr>
            <p:cNvPr id="9" name="Line 6">
              <a:extLst>
                <a:ext uri="{FF2B5EF4-FFF2-40B4-BE49-F238E27FC236}">
                  <a16:creationId xmlns:a16="http://schemas.microsoft.com/office/drawing/2014/main" id="{B1B2E01D-3E2E-7246-1D0F-17467051312E}"/>
                </a:ext>
              </a:extLst>
            </p:cNvPr>
            <p:cNvSpPr>
              <a:spLocks noChangeShapeType="1"/>
            </p:cNvSpPr>
            <p:nvPr/>
          </p:nvSpPr>
          <p:spPr bwMode="auto">
            <a:xfrm rot="-1014207">
              <a:off x="3949810" y="3703952"/>
              <a:ext cx="3960000" cy="1588"/>
            </a:xfrm>
            <a:prstGeom prst="line">
              <a:avLst/>
            </a:prstGeom>
            <a:noFill/>
            <a:ln w="22225">
              <a:solidFill>
                <a:srgbClr val="0091FE"/>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600">
                <a:latin typeface="Open Sans" panose="020B0606030504020204" pitchFamily="34" charset="0"/>
                <a:ea typeface="Open Sans" panose="020B0606030504020204" pitchFamily="34" charset="0"/>
                <a:cs typeface="Open Sans" panose="020B0606030504020204" pitchFamily="34" charset="0"/>
              </a:endParaRPr>
            </a:p>
          </p:txBody>
        </p:sp>
        <p:sp>
          <p:nvSpPr>
            <p:cNvPr id="10" name="Line 7">
              <a:extLst>
                <a:ext uri="{FF2B5EF4-FFF2-40B4-BE49-F238E27FC236}">
                  <a16:creationId xmlns:a16="http://schemas.microsoft.com/office/drawing/2014/main" id="{DD73224F-32FE-23D1-FD11-057C310E4F3F}"/>
                </a:ext>
              </a:extLst>
            </p:cNvPr>
            <p:cNvSpPr>
              <a:spLocks noChangeShapeType="1"/>
            </p:cNvSpPr>
            <p:nvPr/>
          </p:nvSpPr>
          <p:spPr bwMode="auto">
            <a:xfrm rot="1047001" flipV="1">
              <a:off x="3954533" y="4861274"/>
              <a:ext cx="3960000" cy="42863"/>
            </a:xfrm>
            <a:prstGeom prst="line">
              <a:avLst/>
            </a:prstGeom>
            <a:noFill/>
            <a:ln w="22225">
              <a:solidFill>
                <a:srgbClr val="7030A0"/>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6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Box 8">
              <a:extLst>
                <a:ext uri="{FF2B5EF4-FFF2-40B4-BE49-F238E27FC236}">
                  <a16:creationId xmlns:a16="http://schemas.microsoft.com/office/drawing/2014/main" id="{C86E6104-8391-6787-1641-29D6664DD2DD}"/>
                </a:ext>
              </a:extLst>
            </p:cNvPr>
            <p:cNvSpPr txBox="1">
              <a:spLocks noChangeArrowheads="1"/>
            </p:cNvSpPr>
            <p:nvPr/>
          </p:nvSpPr>
          <p:spPr bwMode="auto">
            <a:xfrm rot="5400000">
              <a:off x="7213391" y="4260706"/>
              <a:ext cx="3276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600" b="1" dirty="0">
                  <a:solidFill>
                    <a:srgbClr val="00A479"/>
                  </a:solidFill>
                  <a:latin typeface="Open Sans" panose="020B0606030504020204" pitchFamily="34" charset="0"/>
                  <a:ea typeface="Open Sans" panose="020B0606030504020204" pitchFamily="34" charset="0"/>
                  <a:cs typeface="Open Sans" panose="020B0606030504020204" pitchFamily="34" charset="0"/>
                </a:rPr>
                <a:t>Arco di distorsione</a:t>
              </a:r>
            </a:p>
          </p:txBody>
        </p:sp>
        <p:sp>
          <p:nvSpPr>
            <p:cNvPr id="22" name="Text Box 9">
              <a:extLst>
                <a:ext uri="{FF2B5EF4-FFF2-40B4-BE49-F238E27FC236}">
                  <a16:creationId xmlns:a16="http://schemas.microsoft.com/office/drawing/2014/main" id="{0BEB30D7-C3C8-F740-EDA7-0FFAA4F178B1}"/>
                </a:ext>
              </a:extLst>
            </p:cNvPr>
            <p:cNvSpPr txBox="1">
              <a:spLocks noChangeArrowheads="1"/>
            </p:cNvSpPr>
            <p:nvPr/>
          </p:nvSpPr>
          <p:spPr bwMode="auto">
            <a:xfrm rot="-1033661">
              <a:off x="3808411" y="3176378"/>
              <a:ext cx="4422775" cy="338554"/>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Ciò che si intende comunicare</a:t>
              </a:r>
            </a:p>
          </p:txBody>
        </p:sp>
        <p:sp>
          <p:nvSpPr>
            <p:cNvPr id="23" name="Text Box 10">
              <a:extLst>
                <a:ext uri="{FF2B5EF4-FFF2-40B4-BE49-F238E27FC236}">
                  <a16:creationId xmlns:a16="http://schemas.microsoft.com/office/drawing/2014/main" id="{739B4C4E-2C9C-BC7F-4777-2BCD0D10A72A}"/>
                </a:ext>
              </a:extLst>
            </p:cNvPr>
            <p:cNvSpPr txBox="1">
              <a:spLocks noChangeArrowheads="1"/>
            </p:cNvSpPr>
            <p:nvPr/>
          </p:nvSpPr>
          <p:spPr bwMode="auto">
            <a:xfrm rot="1026233">
              <a:off x="3808411" y="5005178"/>
              <a:ext cx="3962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dirty="0">
                  <a:solidFill>
                    <a:srgbClr val="990099"/>
                  </a:solidFill>
                  <a:latin typeface="Open Sans" panose="020B0606030504020204" pitchFamily="34" charset="0"/>
                  <a:ea typeface="Open Sans" panose="020B0606030504020204" pitchFamily="34" charset="0"/>
                  <a:cs typeface="Open Sans" panose="020B0606030504020204" pitchFamily="34" charset="0"/>
                </a:rPr>
                <a:t>Ciò che viene percepito</a:t>
              </a:r>
            </a:p>
          </p:txBody>
        </p:sp>
        <p:sp>
          <p:nvSpPr>
            <p:cNvPr id="24" name="AutoShape 11">
              <a:extLst>
                <a:ext uri="{FF2B5EF4-FFF2-40B4-BE49-F238E27FC236}">
                  <a16:creationId xmlns:a16="http://schemas.microsoft.com/office/drawing/2014/main" id="{F2750195-98C4-D80F-F789-E3468017EDAE}"/>
                </a:ext>
              </a:extLst>
            </p:cNvPr>
            <p:cNvSpPr>
              <a:spLocks noChangeArrowheads="1"/>
            </p:cNvSpPr>
            <p:nvPr/>
          </p:nvSpPr>
          <p:spPr bwMode="auto">
            <a:xfrm rot="5418662">
              <a:off x="6689724" y="3579812"/>
              <a:ext cx="2438400" cy="1447800"/>
            </a:xfrm>
            <a:custGeom>
              <a:avLst/>
              <a:gdLst>
                <a:gd name="G0" fmla="+- 9636 0 0"/>
                <a:gd name="G1" fmla="+- -11678398 0 0"/>
                <a:gd name="G2" fmla="+- 0 0 -11678398"/>
                <a:gd name="T0" fmla="*/ 0 256 1"/>
                <a:gd name="T1" fmla="*/ 180 256 1"/>
                <a:gd name="G3" fmla="+- -11678398 T0 T1"/>
                <a:gd name="T2" fmla="*/ 0 256 1"/>
                <a:gd name="T3" fmla="*/ 90 256 1"/>
                <a:gd name="G4" fmla="+- -11678398 T2 T3"/>
                <a:gd name="G5" fmla="*/ G4 2 1"/>
                <a:gd name="T4" fmla="*/ 90 256 1"/>
                <a:gd name="T5" fmla="*/ 0 256 1"/>
                <a:gd name="G6" fmla="+- -11678398 T4 T5"/>
                <a:gd name="G7" fmla="*/ G6 2 1"/>
                <a:gd name="G8" fmla="abs -1167839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636"/>
                <a:gd name="G18" fmla="*/ 9636 1 2"/>
                <a:gd name="G19" fmla="+- G18 5400 0"/>
                <a:gd name="G20" fmla="cos G19 -11678398"/>
                <a:gd name="G21" fmla="sin G19 -11678398"/>
                <a:gd name="G22" fmla="+- G20 10800 0"/>
                <a:gd name="G23" fmla="+- G21 10800 0"/>
                <a:gd name="G24" fmla="+- 10800 0 G20"/>
                <a:gd name="G25" fmla="+- 9636 10800 0"/>
                <a:gd name="G26" fmla="?: G9 G17 G25"/>
                <a:gd name="G27" fmla="?: G9 0 21600"/>
                <a:gd name="G28" fmla="cos 10800 -11678398"/>
                <a:gd name="G29" fmla="sin 10800 -11678398"/>
                <a:gd name="G30" fmla="sin 9636 -11678398"/>
                <a:gd name="G31" fmla="+- G28 10800 0"/>
                <a:gd name="G32" fmla="+- G29 10800 0"/>
                <a:gd name="G33" fmla="+- G30 10800 0"/>
                <a:gd name="G34" fmla="?: G4 0 G31"/>
                <a:gd name="G35" fmla="?: -11678398 G34 0"/>
                <a:gd name="G36" fmla="?: G6 G35 G31"/>
                <a:gd name="G37" fmla="+- 21600 0 G36"/>
                <a:gd name="G38" fmla="?: G4 0 G33"/>
                <a:gd name="G39" fmla="?: -11678398 G38 G32"/>
                <a:gd name="G40" fmla="?: G6 G39 0"/>
                <a:gd name="G41" fmla="?: G4 G32 21600"/>
                <a:gd name="G42" fmla="?: G6 G41 G33"/>
                <a:gd name="T12" fmla="*/ 10800 w 21600"/>
                <a:gd name="T13" fmla="*/ 0 h 21600"/>
                <a:gd name="T14" fmla="*/ 587 w 21600"/>
                <a:gd name="T15" fmla="*/ 10478 h 21600"/>
                <a:gd name="T16" fmla="*/ 10800 w 21600"/>
                <a:gd name="T17" fmla="*/ 1164 h 21600"/>
                <a:gd name="T18" fmla="*/ 21013 w 21600"/>
                <a:gd name="T19" fmla="*/ 1047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68" y="10497"/>
                  </a:moveTo>
                  <a:cubicBezTo>
                    <a:pt x="1332" y="5295"/>
                    <a:pt x="5596" y="1164"/>
                    <a:pt x="10800" y="1164"/>
                  </a:cubicBezTo>
                  <a:cubicBezTo>
                    <a:pt x="16003" y="1164"/>
                    <a:pt x="20267" y="5295"/>
                    <a:pt x="20431" y="10497"/>
                  </a:cubicBezTo>
                  <a:lnTo>
                    <a:pt x="21594" y="10460"/>
                  </a:lnTo>
                  <a:cubicBezTo>
                    <a:pt x="21411" y="4630"/>
                    <a:pt x="16632" y="0"/>
                    <a:pt x="10799" y="0"/>
                  </a:cubicBezTo>
                  <a:cubicBezTo>
                    <a:pt x="4967" y="0"/>
                    <a:pt x="188" y="4630"/>
                    <a:pt x="5" y="10460"/>
                  </a:cubicBezTo>
                  <a:close/>
                </a:path>
              </a:pathLst>
            </a:custGeom>
            <a:solidFill>
              <a:srgbClr val="00B050"/>
            </a:solidFill>
            <a:ln w="12700">
              <a:solidFill>
                <a:srgbClr val="00B050"/>
              </a:solidFill>
              <a:miter lim="800000"/>
              <a:headEnd type="none" w="sm" len="sm"/>
              <a:tailEnd type="none" w="sm" len="sm"/>
            </a:ln>
            <a:effectLst/>
          </p:spPr>
          <p:txBody>
            <a:bodyPr rot="10800000" vert="eaVert" wrap="none" anchor="ctr"/>
            <a:lstStyle/>
            <a:p>
              <a:pPr algn="ctr"/>
              <a:endParaRPr lang="it-IT" altLang="it-IT" sz="160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7" name="Rectangle 18">
            <a:extLst>
              <a:ext uri="{FF2B5EF4-FFF2-40B4-BE49-F238E27FC236}">
                <a16:creationId xmlns:a16="http://schemas.microsoft.com/office/drawing/2014/main" id="{7CEC4B5C-F74E-DF00-7F8A-51688402545B}"/>
              </a:ext>
            </a:extLst>
          </p:cNvPr>
          <p:cNvSpPr>
            <a:spLocks noChangeArrowheads="1"/>
          </p:cNvSpPr>
          <p:nvPr/>
        </p:nvSpPr>
        <p:spPr bwMode="auto">
          <a:xfrm>
            <a:off x="2153158" y="4141056"/>
            <a:ext cx="1471664"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emittente</a:t>
            </a:r>
          </a:p>
        </p:txBody>
      </p:sp>
      <p:sp>
        <p:nvSpPr>
          <p:cNvPr id="28" name="Rectangle 19">
            <a:extLst>
              <a:ext uri="{FF2B5EF4-FFF2-40B4-BE49-F238E27FC236}">
                <a16:creationId xmlns:a16="http://schemas.microsoft.com/office/drawing/2014/main" id="{48C71894-464F-E9E7-1157-919D303D9471}"/>
              </a:ext>
            </a:extLst>
          </p:cNvPr>
          <p:cNvSpPr>
            <a:spLocks noChangeArrowheads="1"/>
          </p:cNvSpPr>
          <p:nvPr/>
        </p:nvSpPr>
        <p:spPr bwMode="auto">
          <a:xfrm>
            <a:off x="9429157" y="4083609"/>
            <a:ext cx="130840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ricevente</a:t>
            </a:r>
          </a:p>
        </p:txBody>
      </p:sp>
      <p:grpSp>
        <p:nvGrpSpPr>
          <p:cNvPr id="359" name="Gruppo 358">
            <a:extLst>
              <a:ext uri="{FF2B5EF4-FFF2-40B4-BE49-F238E27FC236}">
                <a16:creationId xmlns:a16="http://schemas.microsoft.com/office/drawing/2014/main" id="{C2405BE4-E95F-6356-4367-F01607CE6B80}"/>
              </a:ext>
            </a:extLst>
          </p:cNvPr>
          <p:cNvGrpSpPr/>
          <p:nvPr/>
        </p:nvGrpSpPr>
        <p:grpSpPr>
          <a:xfrm>
            <a:off x="3899017" y="2794769"/>
            <a:ext cx="5125478" cy="3276600"/>
            <a:chOff x="3895490" y="2791683"/>
            <a:chExt cx="5125478" cy="3276600"/>
          </a:xfrm>
        </p:grpSpPr>
        <p:sp>
          <p:nvSpPr>
            <p:cNvPr id="360" name="Line 5">
              <a:extLst>
                <a:ext uri="{FF2B5EF4-FFF2-40B4-BE49-F238E27FC236}">
                  <a16:creationId xmlns:a16="http://schemas.microsoft.com/office/drawing/2014/main" id="{283277B7-5E88-95E7-22C9-36D429AD1C70}"/>
                </a:ext>
              </a:extLst>
            </p:cNvPr>
            <p:cNvSpPr>
              <a:spLocks noChangeShapeType="1"/>
            </p:cNvSpPr>
            <p:nvPr/>
          </p:nvSpPr>
          <p:spPr bwMode="auto">
            <a:xfrm>
              <a:off x="4037011" y="4305299"/>
              <a:ext cx="3886200" cy="0"/>
            </a:xfrm>
            <a:prstGeom prst="line">
              <a:avLst/>
            </a:prstGeom>
            <a:noFill/>
            <a:ln w="22225">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600">
                <a:latin typeface="Open Sans" panose="020B0606030504020204" pitchFamily="34" charset="0"/>
                <a:ea typeface="Open Sans" panose="020B0606030504020204" pitchFamily="34" charset="0"/>
                <a:cs typeface="Open Sans" panose="020B0606030504020204" pitchFamily="34" charset="0"/>
              </a:endParaRPr>
            </a:p>
          </p:txBody>
        </p:sp>
        <p:sp>
          <p:nvSpPr>
            <p:cNvPr id="361" name="Line 6">
              <a:extLst>
                <a:ext uri="{FF2B5EF4-FFF2-40B4-BE49-F238E27FC236}">
                  <a16:creationId xmlns:a16="http://schemas.microsoft.com/office/drawing/2014/main" id="{29A5AE7B-E218-8C3B-EC87-479E054CC695}"/>
                </a:ext>
              </a:extLst>
            </p:cNvPr>
            <p:cNvSpPr>
              <a:spLocks noChangeShapeType="1"/>
            </p:cNvSpPr>
            <p:nvPr/>
          </p:nvSpPr>
          <p:spPr bwMode="auto">
            <a:xfrm rot="20585793">
              <a:off x="4049896" y="3704435"/>
              <a:ext cx="3856655" cy="674673"/>
            </a:xfrm>
            <a:prstGeom prst="line">
              <a:avLst/>
            </a:prstGeom>
            <a:noFill/>
            <a:ln w="22225">
              <a:solidFill>
                <a:srgbClr val="0091FE"/>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600">
                <a:latin typeface="Open Sans" panose="020B0606030504020204" pitchFamily="34" charset="0"/>
                <a:ea typeface="Open Sans" panose="020B0606030504020204" pitchFamily="34" charset="0"/>
                <a:cs typeface="Open Sans" panose="020B0606030504020204" pitchFamily="34" charset="0"/>
              </a:endParaRPr>
            </a:p>
          </p:txBody>
        </p:sp>
        <p:sp>
          <p:nvSpPr>
            <p:cNvPr id="362" name="Line 7">
              <a:extLst>
                <a:ext uri="{FF2B5EF4-FFF2-40B4-BE49-F238E27FC236}">
                  <a16:creationId xmlns:a16="http://schemas.microsoft.com/office/drawing/2014/main" id="{F8CB45AB-F933-2906-0ED2-9E235211D2B3}"/>
                </a:ext>
              </a:extLst>
            </p:cNvPr>
            <p:cNvSpPr>
              <a:spLocks noChangeShapeType="1"/>
            </p:cNvSpPr>
            <p:nvPr/>
          </p:nvSpPr>
          <p:spPr bwMode="auto">
            <a:xfrm rot="1047001" flipV="1">
              <a:off x="4042724" y="4286617"/>
              <a:ext cx="3817273" cy="609150"/>
            </a:xfrm>
            <a:prstGeom prst="line">
              <a:avLst/>
            </a:prstGeom>
            <a:noFill/>
            <a:ln w="22225">
              <a:solidFill>
                <a:srgbClr val="7030A0"/>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600">
                <a:latin typeface="Open Sans" panose="020B0606030504020204" pitchFamily="34" charset="0"/>
                <a:ea typeface="Open Sans" panose="020B0606030504020204" pitchFamily="34" charset="0"/>
                <a:cs typeface="Open Sans" panose="020B0606030504020204" pitchFamily="34" charset="0"/>
              </a:endParaRPr>
            </a:p>
          </p:txBody>
        </p:sp>
        <p:sp>
          <p:nvSpPr>
            <p:cNvPr id="363" name="Text Box 8">
              <a:extLst>
                <a:ext uri="{FF2B5EF4-FFF2-40B4-BE49-F238E27FC236}">
                  <a16:creationId xmlns:a16="http://schemas.microsoft.com/office/drawing/2014/main" id="{529BC76B-A6D4-B1A2-0361-A1AD5A3C0713}"/>
                </a:ext>
              </a:extLst>
            </p:cNvPr>
            <p:cNvSpPr txBox="1">
              <a:spLocks noChangeArrowheads="1"/>
            </p:cNvSpPr>
            <p:nvPr/>
          </p:nvSpPr>
          <p:spPr bwMode="auto">
            <a:xfrm rot="5400000">
              <a:off x="7213391" y="4260706"/>
              <a:ext cx="3276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1600" b="1" dirty="0">
                  <a:solidFill>
                    <a:srgbClr val="00A479"/>
                  </a:solidFill>
                  <a:latin typeface="Open Sans" panose="020B0606030504020204" pitchFamily="34" charset="0"/>
                  <a:ea typeface="Open Sans" panose="020B0606030504020204" pitchFamily="34" charset="0"/>
                  <a:cs typeface="Open Sans" panose="020B0606030504020204" pitchFamily="34" charset="0"/>
                </a:rPr>
                <a:t>Arco di distorsione</a:t>
              </a:r>
            </a:p>
          </p:txBody>
        </p:sp>
        <p:sp>
          <p:nvSpPr>
            <p:cNvPr id="364" name="Text Box 9">
              <a:extLst>
                <a:ext uri="{FF2B5EF4-FFF2-40B4-BE49-F238E27FC236}">
                  <a16:creationId xmlns:a16="http://schemas.microsoft.com/office/drawing/2014/main" id="{F9C73320-18FE-B24A-17F5-E41CFF3ADF3F}"/>
                </a:ext>
              </a:extLst>
            </p:cNvPr>
            <p:cNvSpPr txBox="1">
              <a:spLocks noChangeArrowheads="1"/>
            </p:cNvSpPr>
            <p:nvPr/>
          </p:nvSpPr>
          <p:spPr bwMode="auto">
            <a:xfrm rot="21064449">
              <a:off x="3952312" y="3594639"/>
              <a:ext cx="4422775" cy="338554"/>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Ciò che si intende comunicare</a:t>
              </a:r>
            </a:p>
          </p:txBody>
        </p:sp>
        <p:sp>
          <p:nvSpPr>
            <p:cNvPr id="365" name="Text Box 10">
              <a:extLst>
                <a:ext uri="{FF2B5EF4-FFF2-40B4-BE49-F238E27FC236}">
                  <a16:creationId xmlns:a16="http://schemas.microsoft.com/office/drawing/2014/main" id="{936B00BA-6E1B-9DE7-1C94-F0E4450B0CA4}"/>
                </a:ext>
              </a:extLst>
            </p:cNvPr>
            <p:cNvSpPr txBox="1">
              <a:spLocks noChangeArrowheads="1"/>
            </p:cNvSpPr>
            <p:nvPr/>
          </p:nvSpPr>
          <p:spPr bwMode="auto">
            <a:xfrm rot="650583">
              <a:off x="3895490" y="4686571"/>
              <a:ext cx="3962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600" b="1" dirty="0">
                  <a:solidFill>
                    <a:srgbClr val="990099"/>
                  </a:solidFill>
                  <a:latin typeface="Open Sans" panose="020B0606030504020204" pitchFamily="34" charset="0"/>
                  <a:ea typeface="Open Sans" panose="020B0606030504020204" pitchFamily="34" charset="0"/>
                  <a:cs typeface="Open Sans" panose="020B0606030504020204" pitchFamily="34" charset="0"/>
                </a:rPr>
                <a:t>Ciò che viene percepito</a:t>
              </a:r>
            </a:p>
          </p:txBody>
        </p:sp>
        <p:sp>
          <p:nvSpPr>
            <p:cNvPr id="366" name="AutoShape 11">
              <a:extLst>
                <a:ext uri="{FF2B5EF4-FFF2-40B4-BE49-F238E27FC236}">
                  <a16:creationId xmlns:a16="http://schemas.microsoft.com/office/drawing/2014/main" id="{2B7A5A3D-D912-DBF1-81FC-9A1D9168CD06}"/>
                </a:ext>
              </a:extLst>
            </p:cNvPr>
            <p:cNvSpPr>
              <a:spLocks noChangeArrowheads="1"/>
            </p:cNvSpPr>
            <p:nvPr/>
          </p:nvSpPr>
          <p:spPr bwMode="auto">
            <a:xfrm rot="5418662">
              <a:off x="7393991" y="3775487"/>
              <a:ext cx="1196549" cy="1189614"/>
            </a:xfrm>
            <a:custGeom>
              <a:avLst/>
              <a:gdLst>
                <a:gd name="G0" fmla="+- 9636 0 0"/>
                <a:gd name="G1" fmla="+- -11678398 0 0"/>
                <a:gd name="G2" fmla="+- 0 0 -11678398"/>
                <a:gd name="T0" fmla="*/ 0 256 1"/>
                <a:gd name="T1" fmla="*/ 180 256 1"/>
                <a:gd name="G3" fmla="+- -11678398 T0 T1"/>
                <a:gd name="T2" fmla="*/ 0 256 1"/>
                <a:gd name="T3" fmla="*/ 90 256 1"/>
                <a:gd name="G4" fmla="+- -11678398 T2 T3"/>
                <a:gd name="G5" fmla="*/ G4 2 1"/>
                <a:gd name="T4" fmla="*/ 90 256 1"/>
                <a:gd name="T5" fmla="*/ 0 256 1"/>
                <a:gd name="G6" fmla="+- -11678398 T4 T5"/>
                <a:gd name="G7" fmla="*/ G6 2 1"/>
                <a:gd name="G8" fmla="abs -1167839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636"/>
                <a:gd name="G18" fmla="*/ 9636 1 2"/>
                <a:gd name="G19" fmla="+- G18 5400 0"/>
                <a:gd name="G20" fmla="cos G19 -11678398"/>
                <a:gd name="G21" fmla="sin G19 -11678398"/>
                <a:gd name="G22" fmla="+- G20 10800 0"/>
                <a:gd name="G23" fmla="+- G21 10800 0"/>
                <a:gd name="G24" fmla="+- 10800 0 G20"/>
                <a:gd name="G25" fmla="+- 9636 10800 0"/>
                <a:gd name="G26" fmla="?: G9 G17 G25"/>
                <a:gd name="G27" fmla="?: G9 0 21600"/>
                <a:gd name="G28" fmla="cos 10800 -11678398"/>
                <a:gd name="G29" fmla="sin 10800 -11678398"/>
                <a:gd name="G30" fmla="sin 9636 -11678398"/>
                <a:gd name="G31" fmla="+- G28 10800 0"/>
                <a:gd name="G32" fmla="+- G29 10800 0"/>
                <a:gd name="G33" fmla="+- G30 10800 0"/>
                <a:gd name="G34" fmla="?: G4 0 G31"/>
                <a:gd name="G35" fmla="?: -11678398 G34 0"/>
                <a:gd name="G36" fmla="?: G6 G35 G31"/>
                <a:gd name="G37" fmla="+- 21600 0 G36"/>
                <a:gd name="G38" fmla="?: G4 0 G33"/>
                <a:gd name="G39" fmla="?: -11678398 G38 G32"/>
                <a:gd name="G40" fmla="?: G6 G39 0"/>
                <a:gd name="G41" fmla="?: G4 G32 21600"/>
                <a:gd name="G42" fmla="?: G6 G41 G33"/>
                <a:gd name="T12" fmla="*/ 10800 w 21600"/>
                <a:gd name="T13" fmla="*/ 0 h 21600"/>
                <a:gd name="T14" fmla="*/ 587 w 21600"/>
                <a:gd name="T15" fmla="*/ 10478 h 21600"/>
                <a:gd name="T16" fmla="*/ 10800 w 21600"/>
                <a:gd name="T17" fmla="*/ 1164 h 21600"/>
                <a:gd name="T18" fmla="*/ 21013 w 21600"/>
                <a:gd name="T19" fmla="*/ 1047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68" y="10497"/>
                  </a:moveTo>
                  <a:cubicBezTo>
                    <a:pt x="1332" y="5295"/>
                    <a:pt x="5596" y="1164"/>
                    <a:pt x="10800" y="1164"/>
                  </a:cubicBezTo>
                  <a:cubicBezTo>
                    <a:pt x="16003" y="1164"/>
                    <a:pt x="20267" y="5295"/>
                    <a:pt x="20431" y="10497"/>
                  </a:cubicBezTo>
                  <a:lnTo>
                    <a:pt x="21594" y="10460"/>
                  </a:lnTo>
                  <a:cubicBezTo>
                    <a:pt x="21411" y="4630"/>
                    <a:pt x="16632" y="0"/>
                    <a:pt x="10799" y="0"/>
                  </a:cubicBezTo>
                  <a:cubicBezTo>
                    <a:pt x="4967" y="0"/>
                    <a:pt x="188" y="4630"/>
                    <a:pt x="5" y="10460"/>
                  </a:cubicBezTo>
                  <a:close/>
                </a:path>
              </a:pathLst>
            </a:custGeom>
            <a:solidFill>
              <a:srgbClr val="00B050"/>
            </a:solidFill>
            <a:ln w="12700">
              <a:solidFill>
                <a:srgbClr val="00B050"/>
              </a:solidFill>
              <a:miter lim="800000"/>
              <a:headEnd type="none" w="sm" len="sm"/>
              <a:tailEnd type="none" w="sm" len="sm"/>
            </a:ln>
            <a:effectLst/>
          </p:spPr>
          <p:txBody>
            <a:bodyPr rot="10800000" vert="eaVert" wrap="none" anchor="ctr"/>
            <a:lstStyle/>
            <a:p>
              <a:pPr algn="ctr"/>
              <a:endParaRPr lang="it-IT" altLang="it-IT" sz="160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Gruppo 7">
            <a:extLst>
              <a:ext uri="{FF2B5EF4-FFF2-40B4-BE49-F238E27FC236}">
                <a16:creationId xmlns:a16="http://schemas.microsoft.com/office/drawing/2014/main" id="{67C33098-D039-BC52-4883-47D40B291E37}"/>
              </a:ext>
            </a:extLst>
          </p:cNvPr>
          <p:cNvGrpSpPr/>
          <p:nvPr/>
        </p:nvGrpSpPr>
        <p:grpSpPr>
          <a:xfrm>
            <a:off x="9760857" y="90350"/>
            <a:ext cx="2329543" cy="1364628"/>
            <a:chOff x="9862457" y="138045"/>
            <a:chExt cx="2329543" cy="1364628"/>
          </a:xfrm>
        </p:grpSpPr>
        <p:pic>
          <p:nvPicPr>
            <p:cNvPr id="11" name="Google Shape;168;g1020d4e4f60_1_302">
              <a:extLst>
                <a:ext uri="{FF2B5EF4-FFF2-40B4-BE49-F238E27FC236}">
                  <a16:creationId xmlns:a16="http://schemas.microsoft.com/office/drawing/2014/main" id="{F484FE91-5880-4F45-C0BB-5F40BE5CE2E4}"/>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sp>
          <p:nvSpPr>
            <p:cNvPr id="12" name="Segnaposto testo 2">
              <a:extLst>
                <a:ext uri="{FF2B5EF4-FFF2-40B4-BE49-F238E27FC236}">
                  <a16:creationId xmlns:a16="http://schemas.microsoft.com/office/drawing/2014/main" id="{5EEA4309-BD1E-D8C7-E2EE-6A15BACE290B}"/>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7800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22" presetClass="entr" presetSubtype="8" fill="hold" nodeType="withEffect">
                                  <p:stCondLst>
                                    <p:cond delay="0"/>
                                  </p:stCondLst>
                                  <p:childTnLst>
                                    <p:set>
                                      <p:cBhvr>
                                        <p:cTn id="24" dur="1" fill="hold">
                                          <p:stCondLst>
                                            <p:cond delay="0"/>
                                          </p:stCondLst>
                                        </p:cTn>
                                        <p:tgtEl>
                                          <p:spTgt spid="352">
                                            <p:txEl>
                                              <p:pRg st="2" end="2"/>
                                            </p:txEl>
                                          </p:spTgt>
                                        </p:tgtEl>
                                        <p:attrNameLst>
                                          <p:attrName>style.visibility</p:attrName>
                                        </p:attrNameLst>
                                      </p:cBhvr>
                                      <p:to>
                                        <p:strVal val="visible"/>
                                      </p:to>
                                    </p:set>
                                    <p:animEffect transition="in" filter="wipe(left)">
                                      <p:cBhvr>
                                        <p:cTn id="25" dur="500"/>
                                        <p:tgtEl>
                                          <p:spTgt spid="35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59"/>
                                        </p:tgtEl>
                                        <p:attrNameLst>
                                          <p:attrName>style.visibility</p:attrName>
                                        </p:attrNameLst>
                                      </p:cBhvr>
                                      <p:to>
                                        <p:strVal val="visible"/>
                                      </p:to>
                                    </p:set>
                                    <p:animEffect transition="in" filter="fade">
                                      <p:cBhvr>
                                        <p:cTn id="28"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p:bldP spid="27"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466172" cy="400110"/>
          </a:xfrm>
          <a:prstGeom prst="rect">
            <a:avLst/>
          </a:prstGeom>
          <a:noFill/>
        </p:spPr>
        <p:txBody>
          <a:bodyPr wrap="square">
            <a:spAutoFit/>
          </a:bodyPr>
          <a:lstStyle>
            <a:defPPr>
              <a:defRPr lang="it-IT"/>
            </a:defPPr>
            <a:lvl1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sz="2000" b="1" dirty="0">
                <a:solidFill>
                  <a:srgbClr val="48AEE2"/>
                </a:solidFill>
                <a:latin typeface="Open Sans" panose="020B0606030504020204"/>
                <a:ea typeface="SimSun" panose="02010600030101010101" pitchFamily="2" charset="-122"/>
              </a:rPr>
              <a:t>COMUNICAZIONE EFFICACE E RIDUZIONE DELLA DISTORSIONE</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352" name="CasellaDiTesto 351">
            <a:extLst>
              <a:ext uri="{FF2B5EF4-FFF2-40B4-BE49-F238E27FC236}">
                <a16:creationId xmlns:a16="http://schemas.microsoft.com/office/drawing/2014/main" id="{4EA3536D-C17B-D08B-BB64-90E3216EF8D1}"/>
              </a:ext>
            </a:extLst>
          </p:cNvPr>
          <p:cNvSpPr txBox="1"/>
          <p:nvPr/>
        </p:nvSpPr>
        <p:spPr>
          <a:xfrm>
            <a:off x="421028" y="2110711"/>
            <a:ext cx="11186772" cy="338554"/>
          </a:xfrm>
          <a:prstGeom prst="rect">
            <a:avLst/>
          </a:prstGeom>
          <a:noFill/>
        </p:spPr>
        <p:txBody>
          <a:bodyPr wrap="square">
            <a:spAutoFit/>
          </a:bodyPr>
          <a:lstStyle>
            <a:defPPr>
              <a:defRPr lang="it-IT"/>
            </a:defPPr>
            <a:lvl1pPr marL="342900" indent="-342900">
              <a:buFont typeface="+mj-lt"/>
              <a:buAutoNum type="arabicPeriod"/>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ct val="25000"/>
              </a:spcBef>
              <a:buClr>
                <a:srgbClr val="0000CC"/>
              </a:buClr>
              <a:buNone/>
            </a:pPr>
            <a:r>
              <a:rPr lang="it-IT" altLang="it-IT" dirty="0"/>
              <a:t>Per ridurre la distorsione e rendere la comunicazione maggiormente efficace, dobbiamo porre attenzione a:</a:t>
            </a:r>
          </a:p>
        </p:txBody>
      </p:sp>
      <p:sp>
        <p:nvSpPr>
          <p:cNvPr id="11" name="CasellaDiTesto 10">
            <a:extLst>
              <a:ext uri="{FF2B5EF4-FFF2-40B4-BE49-F238E27FC236}">
                <a16:creationId xmlns:a16="http://schemas.microsoft.com/office/drawing/2014/main" id="{EA2A4CBF-7D72-9972-6FE9-E70397DC223D}"/>
              </a:ext>
            </a:extLst>
          </p:cNvPr>
          <p:cNvSpPr txBox="1"/>
          <p:nvPr/>
        </p:nvSpPr>
        <p:spPr>
          <a:xfrm>
            <a:off x="861318" y="2654860"/>
            <a:ext cx="11186772" cy="2308324"/>
          </a:xfrm>
          <a:prstGeom prst="rect">
            <a:avLst/>
          </a:prstGeom>
          <a:noFill/>
        </p:spPr>
        <p:txBody>
          <a:bodyPr wrap="square">
            <a:spAutoFit/>
          </a:bodyPr>
          <a:lstStyle/>
          <a:p>
            <a:pPr marL="285750" indent="-285750">
              <a:buClr>
                <a:srgbClr val="00B0F0"/>
              </a:buClr>
              <a:buFont typeface="Arial" panose="020B0604020202020204" pitchFamily="34" charset="0"/>
              <a:buChar char="•"/>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Coerenza nella comunicazione</a:t>
            </a:r>
          </a:p>
          <a:p>
            <a:pPr marL="285750" indent="-285750">
              <a:buClr>
                <a:srgbClr val="00B0F0"/>
              </a:buClr>
              <a:buFont typeface="Arial" panose="020B0604020202020204" pitchFamily="34" charset="0"/>
              <a:buChar char="•"/>
            </a:pPr>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0B0F0"/>
              </a:buClr>
              <a:buSzPct val="85000"/>
              <a:buFont typeface="Arial" panose="020B0604020202020204" pitchFamily="34" charset="0"/>
              <a:buChar char="•"/>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Chiarezza nell’esposizione</a:t>
            </a:r>
          </a:p>
          <a:p>
            <a:pPr marL="285750" indent="-285750">
              <a:buClr>
                <a:srgbClr val="00B0F0"/>
              </a:buClr>
              <a:buSzPct val="85000"/>
              <a:buFont typeface="Arial" panose="020B0604020202020204" pitchFamily="34" charset="0"/>
              <a:buChar char="•"/>
            </a:pPr>
            <a:endPar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0B0F0"/>
              </a:buClr>
              <a:buSzPct val="85000"/>
              <a:buFont typeface="Arial" panose="020B0604020202020204" pitchFamily="34" charset="0"/>
              <a:buChar char="•"/>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Completezza</a:t>
            </a:r>
          </a:p>
          <a:p>
            <a:pPr marL="285750" indent="-285750">
              <a:buClr>
                <a:srgbClr val="00B0F0"/>
              </a:buClr>
              <a:buSzPct val="85000"/>
              <a:buFont typeface="Arial" panose="020B0604020202020204" pitchFamily="34" charset="0"/>
              <a:buChar char="•"/>
            </a:pPr>
            <a:endPar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0B0F0"/>
              </a:buClr>
              <a:buSzPct val="85000"/>
              <a:buFont typeface="Arial" panose="020B0604020202020204" pitchFamily="34" charset="0"/>
              <a:buChar char="•"/>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Esposizione logica e ordinata</a:t>
            </a:r>
          </a:p>
          <a:p>
            <a:pPr marL="285750" indent="-285750">
              <a:buClr>
                <a:srgbClr val="00B0F0"/>
              </a:buClr>
              <a:buSzPct val="85000"/>
              <a:buFont typeface="Arial" panose="020B0604020202020204" pitchFamily="34" charset="0"/>
              <a:buChar char="•"/>
            </a:pPr>
            <a:endPar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0B0F0"/>
              </a:buClr>
              <a:buSzPct val="85000"/>
              <a:buFont typeface="Arial" panose="020B0604020202020204" pitchFamily="34" charset="0"/>
              <a:buChar char="•"/>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Aderenza al tema</a:t>
            </a:r>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Immagine 7">
            <a:extLst>
              <a:ext uri="{FF2B5EF4-FFF2-40B4-BE49-F238E27FC236}">
                <a16:creationId xmlns:a16="http://schemas.microsoft.com/office/drawing/2014/main" id="{8D808BC7-006A-118B-979F-7111C6DC1E0F}"/>
              </a:ext>
            </a:extLst>
          </p:cNvPr>
          <p:cNvPicPr>
            <a:picLocks noChangeAspect="1"/>
          </p:cNvPicPr>
          <p:nvPr/>
        </p:nvPicPr>
        <p:blipFill>
          <a:blip r:embed="rId4"/>
          <a:stretch>
            <a:fillRect/>
          </a:stretch>
        </p:blipFill>
        <p:spPr>
          <a:xfrm>
            <a:off x="4739946" y="2705660"/>
            <a:ext cx="6949440" cy="2195310"/>
          </a:xfrm>
          <a:prstGeom prst="rect">
            <a:avLst/>
          </a:prstGeom>
        </p:spPr>
      </p:pic>
      <p:sp>
        <p:nvSpPr>
          <p:cNvPr id="9" name="CasellaDiTesto 8">
            <a:extLst>
              <a:ext uri="{FF2B5EF4-FFF2-40B4-BE49-F238E27FC236}">
                <a16:creationId xmlns:a16="http://schemas.microsoft.com/office/drawing/2014/main" id="{B2E3E699-94A0-75D2-96D9-D662849E7BF0}"/>
              </a:ext>
            </a:extLst>
          </p:cNvPr>
          <p:cNvSpPr txBox="1"/>
          <p:nvPr/>
        </p:nvSpPr>
        <p:spPr>
          <a:xfrm>
            <a:off x="7234403" y="4900970"/>
            <a:ext cx="4454983" cy="215444"/>
          </a:xfrm>
          <a:prstGeom prst="rect">
            <a:avLst/>
          </a:prstGeom>
          <a:noFill/>
        </p:spPr>
        <p:txBody>
          <a:bodyPr wrap="square">
            <a:spAutoFit/>
          </a:bodyPr>
          <a:lstStyle/>
          <a:p>
            <a:pPr algn="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Calvin e Hobbes, © 2012 by Bill </a:t>
            </a:r>
            <a:r>
              <a:rPr lang="it-IT" sz="8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Watterson</a:t>
            </a:r>
            <a:endPar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uppo 3">
            <a:extLst>
              <a:ext uri="{FF2B5EF4-FFF2-40B4-BE49-F238E27FC236}">
                <a16:creationId xmlns:a16="http://schemas.microsoft.com/office/drawing/2014/main" id="{B1ECA514-AAF0-B706-AEFF-2A19A6896FF1}"/>
              </a:ext>
            </a:extLst>
          </p:cNvPr>
          <p:cNvGrpSpPr/>
          <p:nvPr/>
        </p:nvGrpSpPr>
        <p:grpSpPr>
          <a:xfrm>
            <a:off x="9760857" y="90350"/>
            <a:ext cx="2329543" cy="1364628"/>
            <a:chOff x="9862457" y="138045"/>
            <a:chExt cx="2329543" cy="1364628"/>
          </a:xfrm>
        </p:grpSpPr>
        <p:pic>
          <p:nvPicPr>
            <p:cNvPr id="10" name="Google Shape;168;g1020d4e4f60_1_302">
              <a:extLst>
                <a:ext uri="{FF2B5EF4-FFF2-40B4-BE49-F238E27FC236}">
                  <a16:creationId xmlns:a16="http://schemas.microsoft.com/office/drawing/2014/main" id="{EBBBE464-9C46-7BE0-3D58-4CCAE0356193}"/>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2" name="Segnaposto testo 2">
              <a:extLst>
                <a:ext uri="{FF2B5EF4-FFF2-40B4-BE49-F238E27FC236}">
                  <a16:creationId xmlns:a16="http://schemas.microsoft.com/office/drawing/2014/main" id="{2231B396-E1F6-505E-E509-C75D8BC9EF93}"/>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76411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p:bldP spid="11"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dirty="0">
                <a:solidFill>
                  <a:schemeClr val="lt1"/>
                </a:solidFill>
                <a:latin typeface="Open Sans"/>
                <a:ea typeface="Open Sans"/>
                <a:cs typeface="Open Sans"/>
                <a:sym typeface="Open Sans"/>
              </a:rPr>
              <a:t>scuola.airc.it</a:t>
            </a:r>
            <a:endParaRPr sz="1800" b="0" i="0" u="none" strike="noStrike" cap="none" dirty="0">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466172" cy="400110"/>
          </a:xfrm>
          <a:prstGeom prst="rect">
            <a:avLst/>
          </a:prstGeom>
          <a:noFill/>
        </p:spPr>
        <p:txBody>
          <a:bodyPr wrap="square">
            <a:spAutoFit/>
          </a:bodyPr>
          <a:lstStyle>
            <a:defPPr>
              <a:defRPr lang="it-IT"/>
            </a:defPPr>
            <a:lvl1pPr>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sz="2000" b="1" dirty="0">
                <a:solidFill>
                  <a:srgbClr val="48AEE2"/>
                </a:solidFill>
                <a:latin typeface="Open Sans" panose="020B0606030504020204"/>
                <a:ea typeface="SimSun" panose="02010600030101010101" pitchFamily="2" charset="-122"/>
              </a:rPr>
              <a:t>COMUNICAZIONE EFFICACE E RIDUZIONE DELLA DISTORSIONE</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352" name="CasellaDiTesto 351">
            <a:extLst>
              <a:ext uri="{FF2B5EF4-FFF2-40B4-BE49-F238E27FC236}">
                <a16:creationId xmlns:a16="http://schemas.microsoft.com/office/drawing/2014/main" id="{4EA3536D-C17B-D08B-BB64-90E3216EF8D1}"/>
              </a:ext>
            </a:extLst>
          </p:cNvPr>
          <p:cNvSpPr txBox="1"/>
          <p:nvPr/>
        </p:nvSpPr>
        <p:spPr>
          <a:xfrm>
            <a:off x="421028" y="2110711"/>
            <a:ext cx="11186772" cy="338554"/>
          </a:xfrm>
          <a:prstGeom prst="rect">
            <a:avLst/>
          </a:prstGeom>
          <a:noFill/>
        </p:spPr>
        <p:txBody>
          <a:bodyPr wrap="square">
            <a:spAutoFit/>
          </a:bodyPr>
          <a:lstStyle>
            <a:defPPr>
              <a:defRPr lang="it-IT"/>
            </a:defPPr>
            <a:lvl1pPr marL="342900" indent="-342900">
              <a:buFont typeface="+mj-lt"/>
              <a:buAutoNum type="arabicPeriod"/>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ct val="25000"/>
              </a:spcBef>
              <a:buClr>
                <a:srgbClr val="0000CC"/>
              </a:buClr>
              <a:buNone/>
            </a:pPr>
            <a:r>
              <a:rPr lang="it-IT" altLang="it-IT" dirty="0"/>
              <a:t>Per ridurre la distorsione e rendere la comunicazione maggiormente efficace, dobbiamo porre attenzione a</a:t>
            </a:r>
          </a:p>
        </p:txBody>
      </p:sp>
      <p:sp>
        <p:nvSpPr>
          <p:cNvPr id="11" name="CasellaDiTesto 10">
            <a:extLst>
              <a:ext uri="{FF2B5EF4-FFF2-40B4-BE49-F238E27FC236}">
                <a16:creationId xmlns:a16="http://schemas.microsoft.com/office/drawing/2014/main" id="{EA2A4CBF-7D72-9972-6FE9-E70397DC223D}"/>
              </a:ext>
            </a:extLst>
          </p:cNvPr>
          <p:cNvSpPr txBox="1"/>
          <p:nvPr/>
        </p:nvSpPr>
        <p:spPr>
          <a:xfrm>
            <a:off x="421028" y="2501533"/>
            <a:ext cx="11186772" cy="2800767"/>
          </a:xfrm>
          <a:prstGeom prst="rect">
            <a:avLst/>
          </a:prstGeom>
          <a:noFill/>
        </p:spPr>
        <p:txBody>
          <a:bodyPr wrap="square">
            <a:spAutoFit/>
          </a:bodyPr>
          <a:lstStyle/>
          <a:p>
            <a:pPr marL="0" indent="0">
              <a:buClr>
                <a:srgbClr val="CC00CC"/>
              </a:buClr>
              <a:buNone/>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Coerenza nella comunicazione</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significa usare modalità comunicative diverse con persone differenti e diversificare i propri messaggi in funzione delle persone con cui stiamo comunicando.</a:t>
            </a:r>
          </a:p>
          <a:p>
            <a:pPr marL="0" indent="0">
              <a:buClr>
                <a:srgbClr val="00B0F0"/>
              </a:buClr>
              <a:buSzPct val="85000"/>
              <a:buNone/>
            </a:pPr>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0" indent="0">
              <a:buClr>
                <a:srgbClr val="00B0F0"/>
              </a:buClr>
              <a:buSzPct val="85000"/>
              <a:buNone/>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Chiarezza nell’esposizione</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significa riformulare il discorso sottolineando i passaggi chiave; usare esempi; fare riferimento a esperienze concrete; fare attenzione che vi sia congruenza tra comunicazione verbale e non verbale.</a:t>
            </a:r>
          </a:p>
          <a:p>
            <a:pPr marL="0" indent="0">
              <a:spcBef>
                <a:spcPct val="50000"/>
              </a:spcBef>
              <a:buClr>
                <a:schemeClr val="accent2"/>
              </a:buClr>
              <a:buNone/>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Completezza</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ossia chiarire lo scopo per il quale si trasmettono le informazioni: “Ti dico questo perché….”; spiegare il significato delle informazioni in relazione al contesto in cui avviene la comunicazione; fornire senza reticenze tutte le informazioni che servono all’interlocutore.</a:t>
            </a:r>
          </a:p>
          <a:p>
            <a:pPr>
              <a:spcBef>
                <a:spcPct val="50000"/>
              </a:spcBef>
              <a:buClr>
                <a:schemeClr val="accent2"/>
              </a:buClr>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Esposizione logica e ordinata</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organizzare ciò che si vuole comunicare in premessa, nucleo, conclusione e utilizzare una logica nell’esporre le informazioni (dal generale al particolare o viceversa, prima/dopo, causa/effetto).</a:t>
            </a:r>
          </a:p>
        </p:txBody>
      </p:sp>
      <p:sp>
        <p:nvSpPr>
          <p:cNvPr id="13" name="CasellaDiTesto 12">
            <a:extLst>
              <a:ext uri="{FF2B5EF4-FFF2-40B4-BE49-F238E27FC236}">
                <a16:creationId xmlns:a16="http://schemas.microsoft.com/office/drawing/2014/main" id="{6AA229DB-AEC0-6759-0F00-EAA40FB18A81}"/>
              </a:ext>
            </a:extLst>
          </p:cNvPr>
          <p:cNvSpPr txBox="1"/>
          <p:nvPr/>
        </p:nvSpPr>
        <p:spPr>
          <a:xfrm>
            <a:off x="4101644" y="5366455"/>
            <a:ext cx="7951720" cy="1323439"/>
          </a:xfrm>
          <a:prstGeom prst="rect">
            <a:avLst/>
          </a:prstGeom>
          <a:noFill/>
        </p:spPr>
        <p:txBody>
          <a:bodyPr wrap="square">
            <a:spAutoFit/>
          </a:bodyPr>
          <a:lstStyle/>
          <a:p>
            <a:pPr marL="0" indent="0">
              <a:spcBef>
                <a:spcPct val="50000"/>
              </a:spcBef>
              <a:buClr>
                <a:schemeClr val="accent2"/>
              </a:buClr>
              <a:buNone/>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Aderenza al tema</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significa porre attenzione a mantenersi aderenti agli obiettivi della comunicazione; sintetizzare il discorso e fare periodicamente il punto (ricapitolare); essere focalizzati sulle informazioni essenziali, evitando di fornire più informazioni di quelle che servono e, quindi, evitare di disperdersi fornendo informazioni inutili o ridondanti.</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uppo 3">
            <a:extLst>
              <a:ext uri="{FF2B5EF4-FFF2-40B4-BE49-F238E27FC236}">
                <a16:creationId xmlns:a16="http://schemas.microsoft.com/office/drawing/2014/main" id="{B40DBA30-8433-8B82-1C35-4249C7C72FC6}"/>
              </a:ext>
            </a:extLst>
          </p:cNvPr>
          <p:cNvGrpSpPr/>
          <p:nvPr/>
        </p:nvGrpSpPr>
        <p:grpSpPr>
          <a:xfrm>
            <a:off x="9760857" y="90350"/>
            <a:ext cx="2329543" cy="1364628"/>
            <a:chOff x="9862457" y="138045"/>
            <a:chExt cx="2329543" cy="1364628"/>
          </a:xfrm>
        </p:grpSpPr>
        <p:pic>
          <p:nvPicPr>
            <p:cNvPr id="8" name="Google Shape;168;g1020d4e4f60_1_302">
              <a:extLst>
                <a:ext uri="{FF2B5EF4-FFF2-40B4-BE49-F238E27FC236}">
                  <a16:creationId xmlns:a16="http://schemas.microsoft.com/office/drawing/2014/main" id="{792EB0B5-B5A9-FFD9-1E59-759C7EA1C902}"/>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sp>
          <p:nvSpPr>
            <p:cNvPr id="9" name="Segnaposto testo 2">
              <a:extLst>
                <a:ext uri="{FF2B5EF4-FFF2-40B4-BE49-F238E27FC236}">
                  <a16:creationId xmlns:a16="http://schemas.microsoft.com/office/drawing/2014/main" id="{9FF29536-8EAD-FB70-8B2F-FE430927D210}"/>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42747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4" name="Rettangolo con un angolo in alto arrotondato e l'altro ritagliato 3">
            <a:extLst>
              <a:ext uri="{FF2B5EF4-FFF2-40B4-BE49-F238E27FC236}">
                <a16:creationId xmlns:a16="http://schemas.microsoft.com/office/drawing/2014/main" id="{925B6338-0E13-A4BE-B246-D60902EF44B6}"/>
              </a:ext>
            </a:extLst>
          </p:cNvPr>
          <p:cNvSpPr/>
          <p:nvPr/>
        </p:nvSpPr>
        <p:spPr>
          <a:xfrm>
            <a:off x="450296" y="1960819"/>
            <a:ext cx="11349944" cy="1242266"/>
          </a:xfrm>
          <a:prstGeom prst="snipRoundRect">
            <a:avLst/>
          </a:prstGeom>
          <a:solidFill>
            <a:srgbClr val="66FF66">
              <a:alpha val="4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È la capacità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saper ascoltare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 sapersi esprimere in ogni situazione, con qualunque interlocutore in modo chiaro e coerente con il proprio stato d’animo, esprimendo un messaggio coerente tra parole, mimica ed espressioni facciali, postura e voce, con modalità appropriate rispetto alla cultura e alle situazioni; saper esprimere opinioni e desideri, bisogni e paure, chiedendo consiglio e aiuto in caso di necessità.</a:t>
            </a:r>
          </a:p>
        </p:txBody>
      </p:sp>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COMUNICAZIONE EFFICACE E ASCOLTO</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8" name="CasellaDiTesto 14">
            <a:extLst>
              <a:ext uri="{FF2B5EF4-FFF2-40B4-BE49-F238E27FC236}">
                <a16:creationId xmlns:a16="http://schemas.microsoft.com/office/drawing/2014/main" id="{77F1080B-B383-C483-CDDC-88F32585FA5E}"/>
              </a:ext>
            </a:extLst>
          </p:cNvPr>
          <p:cNvSpPr txBox="1">
            <a:spLocks noChangeArrowheads="1"/>
          </p:cNvSpPr>
          <p:nvPr/>
        </p:nvSpPr>
        <p:spPr bwMode="auto">
          <a:xfrm>
            <a:off x="1980400" y="2072740"/>
            <a:ext cx="1864757" cy="338554"/>
          </a:xfrm>
          <a:prstGeom prst="rect">
            <a:avLst/>
          </a:prstGeom>
          <a:noFill/>
          <a:ln>
            <a:noFill/>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saper ascoltare</a:t>
            </a:r>
          </a:p>
        </p:txBody>
      </p:sp>
      <p:sp>
        <p:nvSpPr>
          <p:cNvPr id="11" name="Rectangle 5">
            <a:extLst>
              <a:ext uri="{FF2B5EF4-FFF2-40B4-BE49-F238E27FC236}">
                <a16:creationId xmlns:a16="http://schemas.microsoft.com/office/drawing/2014/main" id="{F3A40B52-CD07-4846-2771-0BEB83691BF8}"/>
              </a:ext>
            </a:extLst>
          </p:cNvPr>
          <p:cNvSpPr>
            <a:spLocks noChangeArrowheads="1"/>
          </p:cNvSpPr>
          <p:nvPr/>
        </p:nvSpPr>
        <p:spPr bwMode="auto">
          <a:xfrm>
            <a:off x="421028" y="3322258"/>
            <a:ext cx="10094572" cy="166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lnSpc>
                <a:spcPct val="90000"/>
              </a:lnSpc>
              <a:buFontTx/>
              <a:buNone/>
            </a:pP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La</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capacità di ascolto è indispensabile nella comunicazione</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a:p>
            <a:pPr eaLnBrk="1" hangingPunct="1">
              <a:lnSpc>
                <a:spcPct val="90000"/>
              </a:lnSpc>
              <a:buFontTx/>
              <a:buNone/>
            </a:pPr>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buNone/>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L’ascolto è l’intenzione di voler comunicare all’altro </a:t>
            </a:r>
          </a:p>
          <a:p>
            <a:pPr>
              <a:lnSpc>
                <a:spcPct val="90000"/>
              </a:lnSpc>
              <a:buNone/>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che </a:t>
            </a:r>
            <a:r>
              <a:rPr lang="it-IT" alt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si vuole capire il suo messaggio</a:t>
            </a: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a:p>
            <a:pPr>
              <a:lnSpc>
                <a:spcPct val="90000"/>
              </a:lnSpc>
              <a:buNone/>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prima di formulare una risposta e/o un giudizio. </a:t>
            </a:r>
          </a:p>
          <a:p>
            <a:pPr eaLnBrk="1" hangingPunct="1">
              <a:lnSpc>
                <a:spcPct val="90000"/>
              </a:lnSpc>
              <a:buFontTx/>
              <a:buNone/>
            </a:pPr>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Immagine 11">
            <a:extLst>
              <a:ext uri="{FF2B5EF4-FFF2-40B4-BE49-F238E27FC236}">
                <a16:creationId xmlns:a16="http://schemas.microsoft.com/office/drawing/2014/main" id="{3CCDCA1A-B9CD-E2FC-8E64-A483A014FEC3}"/>
              </a:ext>
            </a:extLst>
          </p:cNvPr>
          <p:cNvPicPr>
            <a:picLocks noChangeAspect="1"/>
          </p:cNvPicPr>
          <p:nvPr/>
        </p:nvPicPr>
        <p:blipFill>
          <a:blip r:embed="rId4"/>
          <a:srcRect t="2174" b="2174"/>
          <a:stretch/>
        </p:blipFill>
        <p:spPr>
          <a:xfrm>
            <a:off x="6571776" y="3661908"/>
            <a:ext cx="5040000" cy="2410444"/>
          </a:xfrm>
          <a:prstGeom prst="rect">
            <a:avLst/>
          </a:prstGeom>
        </p:spPr>
      </p:pic>
      <p:sp>
        <p:nvSpPr>
          <p:cNvPr id="13" name="CasellaDiTesto 12">
            <a:extLst>
              <a:ext uri="{FF2B5EF4-FFF2-40B4-BE49-F238E27FC236}">
                <a16:creationId xmlns:a16="http://schemas.microsoft.com/office/drawing/2014/main" id="{A7B3D47D-E099-2B80-6995-0E6BFA4EC809}"/>
              </a:ext>
            </a:extLst>
          </p:cNvPr>
          <p:cNvSpPr txBox="1"/>
          <p:nvPr/>
        </p:nvSpPr>
        <p:spPr>
          <a:xfrm>
            <a:off x="8726679" y="6051578"/>
            <a:ext cx="2923197" cy="215444"/>
          </a:xfrm>
          <a:prstGeom prst="rect">
            <a:avLst/>
          </a:prstGeom>
          <a:noFill/>
        </p:spPr>
        <p:txBody>
          <a:bodyPr wrap="square">
            <a:spAutoFit/>
          </a:bodyPr>
          <a:lstStyle/>
          <a:p>
            <a:pPr algn="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grpSp>
        <p:nvGrpSpPr>
          <p:cNvPr id="9" name="Gruppo 8">
            <a:extLst>
              <a:ext uri="{FF2B5EF4-FFF2-40B4-BE49-F238E27FC236}">
                <a16:creationId xmlns:a16="http://schemas.microsoft.com/office/drawing/2014/main" id="{9DFF2AFC-4BF3-13B0-60E0-7990E52AA413}"/>
              </a:ext>
            </a:extLst>
          </p:cNvPr>
          <p:cNvGrpSpPr/>
          <p:nvPr/>
        </p:nvGrpSpPr>
        <p:grpSpPr>
          <a:xfrm>
            <a:off x="9760857" y="90350"/>
            <a:ext cx="2329543" cy="1364628"/>
            <a:chOff x="9862457" y="138045"/>
            <a:chExt cx="2329543" cy="1364628"/>
          </a:xfrm>
        </p:grpSpPr>
        <p:pic>
          <p:nvPicPr>
            <p:cNvPr id="10" name="Google Shape;168;g1020d4e4f60_1_302">
              <a:extLst>
                <a:ext uri="{FF2B5EF4-FFF2-40B4-BE49-F238E27FC236}">
                  <a16:creationId xmlns:a16="http://schemas.microsoft.com/office/drawing/2014/main" id="{AD5AD3CD-17F8-0234-E6A0-470CFCCA042C}"/>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4" name="Segnaposto testo 2">
              <a:extLst>
                <a:ext uri="{FF2B5EF4-FFF2-40B4-BE49-F238E27FC236}">
                  <a16:creationId xmlns:a16="http://schemas.microsoft.com/office/drawing/2014/main" id="{8E9F1AD1-0ADD-344E-9DE9-5A505381BA9F}"/>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02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0" presetClass="emph" presetSubtype="0" fill="hold" grpId="1" nodeType="withEffect">
                                  <p:stCondLst>
                                    <p:cond delay="0"/>
                                  </p:stCondLst>
                                  <p:childTnLst>
                                    <p:animClr clrSpc="hsl" dir="cw">
                                      <p:cBhvr override="childStyle">
                                        <p:cTn id="8" dur="500" fill="hold"/>
                                        <p:tgtEl>
                                          <p:spTgt spid="8"/>
                                        </p:tgtEl>
                                        <p:attrNameLst>
                                          <p:attrName>style.color</p:attrName>
                                        </p:attrNameLst>
                                      </p:cBhvr>
                                      <p:by>
                                        <p:hsl h="0" s="12549" l="25098"/>
                                      </p:by>
                                    </p:animClr>
                                    <p:animClr clrSpc="hsl" dir="cw">
                                      <p:cBhvr>
                                        <p:cTn id="9" dur="500" fill="hold"/>
                                        <p:tgtEl>
                                          <p:spTgt spid="8"/>
                                        </p:tgtEl>
                                        <p:attrNameLst>
                                          <p:attrName>fillcolor</p:attrName>
                                        </p:attrNameLst>
                                      </p:cBhvr>
                                      <p:by>
                                        <p:hsl h="0" s="12549" l="25098"/>
                                      </p:by>
                                    </p:animClr>
                                    <p:animClr clrSpc="hsl" dir="cw">
                                      <p:cBhvr>
                                        <p:cTn id="10" dur="500" fill="hold"/>
                                        <p:tgtEl>
                                          <p:spTgt spid="8"/>
                                        </p:tgtEl>
                                        <p:attrNameLst>
                                          <p:attrName>stroke.color</p:attrName>
                                        </p:attrNameLst>
                                      </p:cBhvr>
                                      <p:by>
                                        <p:hsl h="0" s="12549" l="25098"/>
                                      </p:by>
                                    </p:animClr>
                                    <p:set>
                                      <p:cBhvr>
                                        <p:cTn id="11" dur="500" fill="hold"/>
                                        <p:tgtEl>
                                          <p:spTgt spid="8"/>
                                        </p:tgtEl>
                                        <p:attrNameLst>
                                          <p:attrName>fill.type</p:attrName>
                                        </p:attrNameLst>
                                      </p:cBhvr>
                                      <p:to>
                                        <p:strVal val="solid"/>
                                      </p:to>
                                    </p:set>
                                  </p:childTnLst>
                                </p:cTn>
                              </p:par>
                            </p:childTnLst>
                          </p:cTn>
                        </p:par>
                        <p:par>
                          <p:cTn id="12" fill="hold">
                            <p:stCondLst>
                              <p:cond delay="500"/>
                            </p:stCondLst>
                            <p:childTnLst>
                              <p:par>
                                <p:cTn id="13" presetID="10" presetClass="exit" presetSubtype="0" fill="hold" grpId="2" nodeType="after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L’ASCOLTO</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aphicFrame>
        <p:nvGraphicFramePr>
          <p:cNvPr id="14" name="Diagramma 13">
            <a:extLst>
              <a:ext uri="{FF2B5EF4-FFF2-40B4-BE49-F238E27FC236}">
                <a16:creationId xmlns:a16="http://schemas.microsoft.com/office/drawing/2014/main" id="{BAA27F22-0468-24F2-1451-1A914FC378E1}"/>
              </a:ext>
            </a:extLst>
          </p:cNvPr>
          <p:cNvGraphicFramePr/>
          <p:nvPr>
            <p:extLst>
              <p:ext uri="{D42A27DB-BD31-4B8C-83A1-F6EECF244321}">
                <p14:modId xmlns:p14="http://schemas.microsoft.com/office/powerpoint/2010/main" val="2893106637"/>
              </p:ext>
            </p:extLst>
          </p:nvPr>
        </p:nvGraphicFramePr>
        <p:xfrm>
          <a:off x="2328545" y="1750733"/>
          <a:ext cx="9091748"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magine 14">
            <a:extLst>
              <a:ext uri="{FF2B5EF4-FFF2-40B4-BE49-F238E27FC236}">
                <a16:creationId xmlns:a16="http://schemas.microsoft.com/office/drawing/2014/main" id="{CBE8F72D-333A-D821-B992-CE46333C5DC7}"/>
              </a:ext>
            </a:extLst>
          </p:cNvPr>
          <p:cNvPicPr>
            <a:picLocks noChangeAspect="1"/>
          </p:cNvPicPr>
          <p:nvPr/>
        </p:nvPicPr>
        <p:blipFill>
          <a:blip r:embed="rId9"/>
          <a:srcRect/>
          <a:stretch/>
        </p:blipFill>
        <p:spPr>
          <a:xfrm>
            <a:off x="8091497" y="3214692"/>
            <a:ext cx="2880000" cy="1920960"/>
          </a:xfrm>
          <a:prstGeom prst="rect">
            <a:avLst/>
          </a:prstGeom>
        </p:spPr>
      </p:pic>
      <p:pic>
        <p:nvPicPr>
          <p:cNvPr id="16" name="Immagine 15">
            <a:extLst>
              <a:ext uri="{FF2B5EF4-FFF2-40B4-BE49-F238E27FC236}">
                <a16:creationId xmlns:a16="http://schemas.microsoft.com/office/drawing/2014/main" id="{A2DB16D3-CCBC-57C1-E7A5-DDDE7FCEA59C}"/>
              </a:ext>
            </a:extLst>
          </p:cNvPr>
          <p:cNvPicPr>
            <a:picLocks noChangeAspect="1"/>
          </p:cNvPicPr>
          <p:nvPr/>
        </p:nvPicPr>
        <p:blipFill>
          <a:blip r:embed="rId10"/>
          <a:srcRect/>
          <a:stretch/>
        </p:blipFill>
        <p:spPr>
          <a:xfrm>
            <a:off x="4985567" y="2791348"/>
            <a:ext cx="2880000" cy="1923840"/>
          </a:xfrm>
          <a:prstGeom prst="rect">
            <a:avLst/>
          </a:prstGeom>
        </p:spPr>
      </p:pic>
      <p:sp>
        <p:nvSpPr>
          <p:cNvPr id="17" name="Rettangolo 16">
            <a:extLst>
              <a:ext uri="{FF2B5EF4-FFF2-40B4-BE49-F238E27FC236}">
                <a16:creationId xmlns:a16="http://schemas.microsoft.com/office/drawing/2014/main" id="{2EBE57E1-94DF-8F5E-45AC-3CEB25D1C8D4}"/>
              </a:ext>
            </a:extLst>
          </p:cNvPr>
          <p:cNvSpPr/>
          <p:nvPr/>
        </p:nvSpPr>
        <p:spPr>
          <a:xfrm>
            <a:off x="1918371" y="4658475"/>
            <a:ext cx="2886372" cy="830997"/>
          </a:xfrm>
          <a:prstGeom prst="rect">
            <a:avLst/>
          </a:prstGeom>
        </p:spPr>
        <p:txBody>
          <a:bodyPr wrap="square">
            <a:spAutoFit/>
          </a:bodyPr>
          <a:lstStyle/>
          <a:p>
            <a:pPr eaLnBrk="1" hangingPunct="1"/>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sentono le parole, che entrano in un orecchio ed escono dall’altro.</a:t>
            </a:r>
          </a:p>
        </p:txBody>
      </p:sp>
      <p:pic>
        <p:nvPicPr>
          <p:cNvPr id="18" name="Immagine 17">
            <a:extLst>
              <a:ext uri="{FF2B5EF4-FFF2-40B4-BE49-F238E27FC236}">
                <a16:creationId xmlns:a16="http://schemas.microsoft.com/office/drawing/2014/main" id="{56ACF644-75FD-1DFA-2E7B-EE158D12A276}"/>
              </a:ext>
            </a:extLst>
          </p:cNvPr>
          <p:cNvPicPr>
            <a:picLocks noChangeAspect="1"/>
          </p:cNvPicPr>
          <p:nvPr/>
        </p:nvPicPr>
        <p:blipFill>
          <a:blip r:embed="rId11"/>
          <a:srcRect/>
          <a:stretch/>
        </p:blipFill>
        <p:spPr>
          <a:xfrm>
            <a:off x="1918370" y="2521102"/>
            <a:ext cx="2880000" cy="2099520"/>
          </a:xfrm>
          <a:prstGeom prst="rect">
            <a:avLst/>
          </a:prstGeom>
        </p:spPr>
      </p:pic>
      <p:sp>
        <p:nvSpPr>
          <p:cNvPr id="19" name="Rettangolo 18">
            <a:extLst>
              <a:ext uri="{FF2B5EF4-FFF2-40B4-BE49-F238E27FC236}">
                <a16:creationId xmlns:a16="http://schemas.microsoft.com/office/drawing/2014/main" id="{CBD06C86-367E-67B0-4DBE-A57F417A8B26}"/>
              </a:ext>
            </a:extLst>
          </p:cNvPr>
          <p:cNvSpPr/>
          <p:nvPr/>
        </p:nvSpPr>
        <p:spPr>
          <a:xfrm>
            <a:off x="4935393" y="4762054"/>
            <a:ext cx="2886373" cy="1077218"/>
          </a:xfrm>
          <a:prstGeom prst="rect">
            <a:avLst/>
          </a:prstGeom>
        </p:spPr>
        <p:txBody>
          <a:bodyPr wrap="square">
            <a:spAutoFit/>
          </a:bodyPr>
          <a:lstStyle/>
          <a:p>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tipo di ascolto più comune, si sente solo quello che si vuole sentire, ossia si filtra il messaggio.</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ttangolo 19">
            <a:extLst>
              <a:ext uri="{FF2B5EF4-FFF2-40B4-BE49-F238E27FC236}">
                <a16:creationId xmlns:a16="http://schemas.microsoft.com/office/drawing/2014/main" id="{476E099D-0C03-3CB6-F040-AC5A67B91407}"/>
              </a:ext>
            </a:extLst>
          </p:cNvPr>
          <p:cNvSpPr/>
          <p:nvPr/>
        </p:nvSpPr>
        <p:spPr>
          <a:xfrm>
            <a:off x="8091497" y="5246081"/>
            <a:ext cx="2952842" cy="830997"/>
          </a:xfrm>
          <a:prstGeom prst="rect">
            <a:avLst/>
          </a:prstGeom>
        </p:spPr>
        <p:txBody>
          <a:bodyPr wrap="square">
            <a:spAutoFit/>
          </a:bodyPr>
          <a:lstStyle/>
          <a:p>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cerca di comprendere realmente cosa l’altro sta comunicando.</a:t>
            </a:r>
          </a:p>
        </p:txBody>
      </p:sp>
      <p:sp>
        <p:nvSpPr>
          <p:cNvPr id="4" name="CasellaDiTesto 3">
            <a:extLst>
              <a:ext uri="{FF2B5EF4-FFF2-40B4-BE49-F238E27FC236}">
                <a16:creationId xmlns:a16="http://schemas.microsoft.com/office/drawing/2014/main" id="{8C999BD8-285E-605D-098C-A7B650425547}"/>
              </a:ext>
            </a:extLst>
          </p:cNvPr>
          <p:cNvSpPr txBox="1"/>
          <p:nvPr/>
        </p:nvSpPr>
        <p:spPr>
          <a:xfrm>
            <a:off x="9130167" y="6556576"/>
            <a:ext cx="2923197" cy="215444"/>
          </a:xfrm>
          <a:prstGeom prst="rect">
            <a:avLst/>
          </a:prstGeom>
          <a:noFill/>
        </p:spPr>
        <p:txBody>
          <a:bodyPr wrap="square">
            <a:spAutoFit/>
          </a:bodyPr>
          <a:lstStyle/>
          <a:p>
            <a:pPr algn="r"/>
            <a:r>
              <a:rPr lang="it-IT" sz="8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JackF</a:t>
            </a: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8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zinkevych</a:t>
            </a: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8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JackF</a:t>
            </a: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 / Adobe Stock</a:t>
            </a:r>
          </a:p>
        </p:txBody>
      </p:sp>
      <p:grpSp>
        <p:nvGrpSpPr>
          <p:cNvPr id="8" name="Gruppo 7">
            <a:extLst>
              <a:ext uri="{FF2B5EF4-FFF2-40B4-BE49-F238E27FC236}">
                <a16:creationId xmlns:a16="http://schemas.microsoft.com/office/drawing/2014/main" id="{ADFFBC86-9032-7668-40B4-79E0F37F7DA0}"/>
              </a:ext>
            </a:extLst>
          </p:cNvPr>
          <p:cNvGrpSpPr/>
          <p:nvPr/>
        </p:nvGrpSpPr>
        <p:grpSpPr>
          <a:xfrm>
            <a:off x="9760857" y="90350"/>
            <a:ext cx="2329543" cy="1364628"/>
            <a:chOff x="9862457" y="138045"/>
            <a:chExt cx="2329543" cy="1364628"/>
          </a:xfrm>
        </p:grpSpPr>
        <p:pic>
          <p:nvPicPr>
            <p:cNvPr id="9" name="Google Shape;168;g1020d4e4f60_1_302">
              <a:extLst>
                <a:ext uri="{FF2B5EF4-FFF2-40B4-BE49-F238E27FC236}">
                  <a16:creationId xmlns:a16="http://schemas.microsoft.com/office/drawing/2014/main" id="{DBA738C9-7751-97AE-121D-F0CF45D0DA46}"/>
                </a:ext>
              </a:extLst>
            </p:cNvPr>
            <p:cNvPicPr preferRelativeResize="0"/>
            <p:nvPr/>
          </p:nvPicPr>
          <p:blipFill>
            <a:blip r:embed="rId12">
              <a:alphaModFix/>
            </a:blip>
            <a:stretch>
              <a:fillRect/>
            </a:stretch>
          </p:blipFill>
          <p:spPr>
            <a:xfrm>
              <a:off x="11220896" y="638673"/>
              <a:ext cx="792000" cy="864000"/>
            </a:xfrm>
            <a:prstGeom prst="rect">
              <a:avLst/>
            </a:prstGeom>
            <a:noFill/>
            <a:ln>
              <a:noFill/>
            </a:ln>
          </p:spPr>
        </p:pic>
        <p:sp>
          <p:nvSpPr>
            <p:cNvPr id="10" name="Segnaposto testo 2">
              <a:extLst>
                <a:ext uri="{FF2B5EF4-FFF2-40B4-BE49-F238E27FC236}">
                  <a16:creationId xmlns:a16="http://schemas.microsoft.com/office/drawing/2014/main" id="{DB7FFAAB-9889-9859-FB4B-8291F388D6F6}"/>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04769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7" grpId="0"/>
      <p:bldP spid="19" grpId="0"/>
      <p:bldP spid="20"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L’ASCOLTO ATTIVO</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9" name="CasellaDiTesto 8">
            <a:extLst>
              <a:ext uri="{FF2B5EF4-FFF2-40B4-BE49-F238E27FC236}">
                <a16:creationId xmlns:a16="http://schemas.microsoft.com/office/drawing/2014/main" id="{82348791-BECE-9A20-149E-13BE7447A625}"/>
              </a:ext>
            </a:extLst>
          </p:cNvPr>
          <p:cNvSpPr txBox="1"/>
          <p:nvPr/>
        </p:nvSpPr>
        <p:spPr>
          <a:xfrm>
            <a:off x="421027" y="1995720"/>
            <a:ext cx="7719673" cy="2846933"/>
          </a:xfrm>
          <a:prstGeom prst="rect">
            <a:avLst/>
          </a:prstGeom>
          <a:noFill/>
        </p:spPr>
        <p:txBody>
          <a:bodyPr wrap="square">
            <a:spAutoFit/>
          </a:bodyPr>
          <a:lstStyle/>
          <a:p>
            <a:pPr eaLnBrk="1" hangingPunct="1">
              <a:lnSpc>
                <a:spcPct val="100000"/>
              </a:lnSpc>
              <a:spcBef>
                <a:spcPts val="0"/>
              </a:spcBef>
              <a:spcAft>
                <a:spcPts val="600"/>
              </a:spcAft>
              <a:buFontTx/>
              <a:buNone/>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tratta di uno sforzo intenzionale per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capire il punto di vista altrui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a:p>
            <a:pPr eaLnBrk="1" hangingPunct="1">
              <a:lnSpc>
                <a:spcPct val="100000"/>
              </a:lnSpc>
              <a:spcBef>
                <a:spcPts val="0"/>
              </a:spcBef>
              <a:spcAft>
                <a:spcPts val="600"/>
              </a:spcAft>
              <a:buFontTx/>
              <a:buNone/>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Lo scopo è comprendere veramente il punto di vista, le motivazioni, i pensieri e le aspettative degli altri, sospendendo qualsiasi giudizio.</a:t>
            </a:r>
          </a:p>
          <a:p>
            <a:pPr eaLnBrk="1" hangingPunct="1">
              <a:lnSpc>
                <a:spcPct val="100000"/>
              </a:lnSpc>
              <a:spcBef>
                <a:spcPts val="0"/>
              </a:spcBef>
              <a:spcAft>
                <a:spcPts val="600"/>
              </a:spcAft>
              <a:buFontTx/>
              <a:buNone/>
            </a:pPr>
            <a:endParaRPr lang="it-IT" altLang="it-IT" sz="1600" dirty="0">
              <a:solidFill>
                <a:srgbClr val="3A3A3A"/>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Bef>
                <a:spcPts val="0"/>
              </a:spcBef>
              <a:spcAft>
                <a:spcPts val="600"/>
              </a:spcAft>
              <a:buFontTx/>
              <a:buNone/>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manifesta:</a:t>
            </a:r>
          </a:p>
          <a:p>
            <a:pPr marL="285750" indent="-285750" eaLnBrk="1" hangingPunct="1">
              <a:lnSpc>
                <a:spcPct val="100000"/>
              </a:lnSpc>
              <a:spcBef>
                <a:spcPts val="0"/>
              </a:spcBef>
              <a:spcAft>
                <a:spcPts val="600"/>
              </a:spcAft>
              <a:buFont typeface="Arial" panose="020B0604020202020204" pitchFamily="34" charset="0"/>
              <a:buChar char="•"/>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nella reattività di posture, gesti, atteggiamenti</a:t>
            </a:r>
          </a:p>
          <a:p>
            <a:pPr marL="285750" indent="-285750" eaLnBrk="1" hangingPunct="1">
              <a:lnSpc>
                <a:spcPct val="100000"/>
              </a:lnSpc>
              <a:spcBef>
                <a:spcPts val="0"/>
              </a:spcBef>
              <a:spcAft>
                <a:spcPts val="600"/>
              </a:spcAft>
              <a:buFont typeface="Arial" panose="020B0604020202020204" pitchFamily="34" charset="0"/>
              <a:buChar char="•"/>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nell’evitare di interrompere</a:t>
            </a:r>
          </a:p>
          <a:p>
            <a:pPr marL="285750" indent="-285750" eaLnBrk="1" hangingPunct="1">
              <a:lnSpc>
                <a:spcPct val="100000"/>
              </a:lnSpc>
              <a:spcBef>
                <a:spcPts val="0"/>
              </a:spcBef>
              <a:spcAft>
                <a:spcPts val="600"/>
              </a:spcAft>
              <a:buFont typeface="Arial" panose="020B0604020202020204" pitchFamily="34" charset="0"/>
              <a:buChar char="•"/>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nel fare domande per verificare se si è compreso </a:t>
            </a:r>
          </a:p>
          <a:p>
            <a:pPr marL="285750" indent="-285750" eaLnBrk="1" hangingPunct="1">
              <a:lnSpc>
                <a:spcPct val="100000"/>
              </a:lnSpc>
              <a:spcBef>
                <a:spcPts val="0"/>
              </a:spcBef>
              <a:spcAft>
                <a:spcPts val="600"/>
              </a:spcAft>
              <a:buFont typeface="Arial" panose="020B0604020202020204" pitchFamily="34" charset="0"/>
              <a:buChar char="•"/>
            </a:pPr>
            <a:r>
              <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nel riassumere ogni tanto con altre parole ciò che l’interlocutore sta dicendo.</a:t>
            </a:r>
          </a:p>
        </p:txBody>
      </p:sp>
      <p:pic>
        <p:nvPicPr>
          <p:cNvPr id="4" name="Picture 2" descr="C:\Users\Paola\Desktop\Corso Comunicazione e team building RSA\caspita ci stanno a sentire.jpg">
            <a:extLst>
              <a:ext uri="{FF2B5EF4-FFF2-40B4-BE49-F238E27FC236}">
                <a16:creationId xmlns:a16="http://schemas.microsoft.com/office/drawing/2014/main" id="{B6B6C3CE-F22A-2186-0E3C-8D7EEDDB5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6573" y="2836938"/>
            <a:ext cx="3039969" cy="341996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5A03B696-D47B-0535-BA88-3E42C3DD6A33}"/>
              </a:ext>
            </a:extLst>
          </p:cNvPr>
          <p:cNvSpPr txBox="1"/>
          <p:nvPr/>
        </p:nvSpPr>
        <p:spPr>
          <a:xfrm>
            <a:off x="7107010" y="6256903"/>
            <a:ext cx="4454983" cy="215444"/>
          </a:xfrm>
          <a:prstGeom prst="rect">
            <a:avLst/>
          </a:prstGeom>
          <a:noFill/>
        </p:spPr>
        <p:txBody>
          <a:bodyPr wrap="square">
            <a:spAutoFit/>
          </a:bodyPr>
          <a:lstStyle/>
          <a:p>
            <a:pPr algn="r"/>
            <a:r>
              <a:rPr lang="it-IT" sz="8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Frato</a:t>
            </a: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 © 2002 Francesco Tonucci</a:t>
            </a:r>
          </a:p>
        </p:txBody>
      </p:sp>
      <p:grpSp>
        <p:nvGrpSpPr>
          <p:cNvPr id="10" name="Gruppo 9">
            <a:extLst>
              <a:ext uri="{FF2B5EF4-FFF2-40B4-BE49-F238E27FC236}">
                <a16:creationId xmlns:a16="http://schemas.microsoft.com/office/drawing/2014/main" id="{C1699760-EF9B-988B-610B-3F0B5DD6D006}"/>
              </a:ext>
            </a:extLst>
          </p:cNvPr>
          <p:cNvGrpSpPr/>
          <p:nvPr/>
        </p:nvGrpSpPr>
        <p:grpSpPr>
          <a:xfrm>
            <a:off x="9760857" y="90350"/>
            <a:ext cx="2329543" cy="1364628"/>
            <a:chOff x="9862457" y="138045"/>
            <a:chExt cx="2329543" cy="1364628"/>
          </a:xfrm>
        </p:grpSpPr>
        <p:pic>
          <p:nvPicPr>
            <p:cNvPr id="11" name="Google Shape;168;g1020d4e4f60_1_302">
              <a:extLst>
                <a:ext uri="{FF2B5EF4-FFF2-40B4-BE49-F238E27FC236}">
                  <a16:creationId xmlns:a16="http://schemas.microsoft.com/office/drawing/2014/main" id="{D3BAB938-29DF-87AC-97CA-ED5835E4DC33}"/>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2" name="Segnaposto testo 2">
              <a:extLst>
                <a:ext uri="{FF2B5EF4-FFF2-40B4-BE49-F238E27FC236}">
                  <a16:creationId xmlns:a16="http://schemas.microsoft.com/office/drawing/2014/main" id="{8FEA7108-21CD-55F4-6B1C-E12DA7F17D2E}"/>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41639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wipe(left)">
                                      <p:cBhvr>
                                        <p:cTn id="7" dur="500"/>
                                        <p:tgtEl>
                                          <p:spTgt spid="9">
                                            <p:txEl>
                                              <p:pRg st="3" end="3"/>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animEffect transition="in" filter="wipe(left)">
                                      <p:cBhvr>
                                        <p:cTn id="11" dur="500"/>
                                        <p:tgtEl>
                                          <p:spTgt spid="9">
                                            <p:txEl>
                                              <p:pRg st="4" end="4"/>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Effect transition="in" filter="wipe(left)">
                                      <p:cBhvr>
                                        <p:cTn id="15" dur="500"/>
                                        <p:tgtEl>
                                          <p:spTgt spid="9">
                                            <p:txEl>
                                              <p:pRg st="5" end="5"/>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Effect transition="in" filter="wipe(left)">
                                      <p:cBhvr>
                                        <p:cTn id="19" dur="500"/>
                                        <p:tgtEl>
                                          <p:spTgt spid="9">
                                            <p:txEl>
                                              <p:pRg st="6" end="6"/>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Effect transition="in" filter="wipe(left)">
                                      <p:cBhvr>
                                        <p:cTn id="23"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L’ASCOLTO ATTIVO</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1" name="CasellaDiTesto 10">
            <a:extLst>
              <a:ext uri="{FF2B5EF4-FFF2-40B4-BE49-F238E27FC236}">
                <a16:creationId xmlns:a16="http://schemas.microsoft.com/office/drawing/2014/main" id="{0B6A783A-B321-35A4-8ECE-A2D2A03843B4}"/>
              </a:ext>
            </a:extLst>
          </p:cNvPr>
          <p:cNvSpPr txBox="1"/>
          <p:nvPr/>
        </p:nvSpPr>
        <p:spPr>
          <a:xfrm>
            <a:off x="4693920" y="2604338"/>
            <a:ext cx="7132319" cy="3108543"/>
          </a:xfrm>
          <a:prstGeom prst="rect">
            <a:avLst/>
          </a:prstGeom>
          <a:noFill/>
        </p:spPr>
        <p:txBody>
          <a:bodyPr wrap="square">
            <a:spAutoFit/>
          </a:bodyPr>
          <a:lstStyle>
            <a:defPPr>
              <a:defRPr lang="it-IT"/>
            </a:defPPr>
            <a:lvl1pPr>
              <a:lnSpc>
                <a:spcPct val="100000"/>
              </a:lnSpc>
              <a:spcBef>
                <a:spcPts val="0"/>
              </a:spcBef>
              <a:spcAft>
                <a:spcPts val="600"/>
              </a:spcAft>
              <a:buFontTx/>
              <a:buNone/>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r>
              <a:rPr lang="it-IT" altLang="it-IT" b="1" dirty="0"/>
              <a:t>Ricezione del messaggio: </a:t>
            </a:r>
            <a:r>
              <a:rPr lang="it-IT" altLang="it-IT" dirty="0"/>
              <a:t>sintonizzarsi sull’interlocutore e distogliere l’attenzione dalle nostre idee. Accogliere e registrare ciò che ci viene comunicato a livello verbale e non verbale senza critiche e pregiudizi.</a:t>
            </a:r>
          </a:p>
          <a:p>
            <a:endParaRPr lang="it-IT" altLang="it-IT" dirty="0"/>
          </a:p>
          <a:p>
            <a:r>
              <a:rPr lang="it-IT" altLang="it-IT" b="1" dirty="0"/>
              <a:t>Elaborazione del messaggio: </a:t>
            </a:r>
            <a:r>
              <a:rPr lang="it-IT" altLang="it-IT" dirty="0"/>
              <a:t>cercare di comprendere il punto di vista dell’altro, mettere «a fuoco» la sua richiesta, che cosa comunicano i suoi comportamenti non verbali e le sue emozioni.</a:t>
            </a:r>
          </a:p>
          <a:p>
            <a:endParaRPr lang="it-IT" altLang="it-IT" dirty="0"/>
          </a:p>
          <a:p>
            <a:r>
              <a:rPr lang="it-IT" altLang="it-IT" b="1" dirty="0"/>
              <a:t>Risposta al messaggio</a:t>
            </a:r>
            <a:r>
              <a:rPr lang="it-IT" altLang="it-IT" dirty="0"/>
              <a:t>: evitare risposte di tipo aggressivo o intimidatorio, fare domande per avere chiarimenti, sintetizzare per essere certi di aver capito o parafrasare per assicurarsi di aver compreso.</a:t>
            </a:r>
          </a:p>
        </p:txBody>
      </p:sp>
      <p:sp>
        <p:nvSpPr>
          <p:cNvPr id="8" name="CasellaDiTesto 7">
            <a:extLst>
              <a:ext uri="{FF2B5EF4-FFF2-40B4-BE49-F238E27FC236}">
                <a16:creationId xmlns:a16="http://schemas.microsoft.com/office/drawing/2014/main" id="{F4D61A27-E680-D139-E918-4867926BC81D}"/>
              </a:ext>
            </a:extLst>
          </p:cNvPr>
          <p:cNvSpPr txBox="1"/>
          <p:nvPr/>
        </p:nvSpPr>
        <p:spPr>
          <a:xfrm>
            <a:off x="421028" y="2110711"/>
            <a:ext cx="11186772" cy="338554"/>
          </a:xfrm>
          <a:prstGeom prst="rect">
            <a:avLst/>
          </a:prstGeom>
          <a:noFill/>
        </p:spPr>
        <p:txBody>
          <a:bodyPr wrap="square">
            <a:spAutoFit/>
          </a:bodyPr>
          <a:lstStyle>
            <a:defPPr>
              <a:defRPr lang="it-IT"/>
            </a:defPPr>
            <a:lvl1pPr marL="342900" indent="-342900">
              <a:buFont typeface="+mj-lt"/>
              <a:buAutoNum type="arabicPeriod"/>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ct val="25000"/>
              </a:spcBef>
              <a:buClr>
                <a:srgbClr val="0000CC"/>
              </a:buClr>
              <a:buNone/>
            </a:pPr>
            <a:r>
              <a:rPr lang="it-IT" altLang="it-IT" dirty="0"/>
              <a:t>Per ascoltare attivamente dovremo quindi porre attenzione ai vari momenti del processo comunicativo. </a:t>
            </a:r>
          </a:p>
        </p:txBody>
      </p:sp>
      <p:grpSp>
        <p:nvGrpSpPr>
          <p:cNvPr id="15" name="Gruppo 14">
            <a:extLst>
              <a:ext uri="{FF2B5EF4-FFF2-40B4-BE49-F238E27FC236}">
                <a16:creationId xmlns:a16="http://schemas.microsoft.com/office/drawing/2014/main" id="{FC7BBC2B-2129-FA15-062C-EDA5EB27279F}"/>
              </a:ext>
            </a:extLst>
          </p:cNvPr>
          <p:cNvGrpSpPr/>
          <p:nvPr/>
        </p:nvGrpSpPr>
        <p:grpSpPr>
          <a:xfrm>
            <a:off x="450296" y="2702995"/>
            <a:ext cx="3815693" cy="2544124"/>
            <a:chOff x="7909559" y="4166936"/>
            <a:chExt cx="3815693" cy="2544124"/>
          </a:xfrm>
        </p:grpSpPr>
        <p:pic>
          <p:nvPicPr>
            <p:cNvPr id="4" name="Picture 2">
              <a:extLst>
                <a:ext uri="{FF2B5EF4-FFF2-40B4-BE49-F238E27FC236}">
                  <a16:creationId xmlns:a16="http://schemas.microsoft.com/office/drawing/2014/main" id="{B6B6C3CE-F22A-2186-0E3C-8D7EEDDB57DC}"/>
                </a:ext>
              </a:extLst>
            </p:cNvPr>
            <p:cNvPicPr>
              <a:picLocks noChangeAspect="1" noChangeArrowheads="1"/>
            </p:cNvPicPr>
            <p:nvPr/>
          </p:nvPicPr>
          <p:blipFill rotWithShape="1">
            <a:blip r:embed="rId4"/>
            <a:srcRect l="12079" t="24585" r="6691"/>
            <a:stretch/>
          </p:blipFill>
          <p:spPr bwMode="auto">
            <a:xfrm>
              <a:off x="7909559" y="4166936"/>
              <a:ext cx="3759383" cy="2324499"/>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EDC11C8F-FA99-476F-DB5B-3D037A449B30}"/>
                </a:ext>
              </a:extLst>
            </p:cNvPr>
            <p:cNvSpPr txBox="1"/>
            <p:nvPr/>
          </p:nvSpPr>
          <p:spPr>
            <a:xfrm>
              <a:off x="8802055" y="6495616"/>
              <a:ext cx="2923197" cy="215444"/>
            </a:xfrm>
            <a:prstGeom prst="rect">
              <a:avLst/>
            </a:prstGeom>
            <a:noFill/>
          </p:spPr>
          <p:txBody>
            <a:bodyPr wrap="square">
              <a:spAutoFit/>
            </a:bodyPr>
            <a:lstStyle/>
            <a:p>
              <a:pPr algn="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pio3 / Adobe Stock</a:t>
              </a:r>
            </a:p>
          </p:txBody>
        </p:sp>
      </p:grpSp>
      <p:grpSp>
        <p:nvGrpSpPr>
          <p:cNvPr id="9" name="Gruppo 8">
            <a:extLst>
              <a:ext uri="{FF2B5EF4-FFF2-40B4-BE49-F238E27FC236}">
                <a16:creationId xmlns:a16="http://schemas.microsoft.com/office/drawing/2014/main" id="{25D32CEE-9C18-D7D7-A3FE-27D9F10098A0}"/>
              </a:ext>
            </a:extLst>
          </p:cNvPr>
          <p:cNvGrpSpPr/>
          <p:nvPr/>
        </p:nvGrpSpPr>
        <p:grpSpPr>
          <a:xfrm>
            <a:off x="9760857" y="90350"/>
            <a:ext cx="2329543" cy="1364628"/>
            <a:chOff x="9862457" y="138045"/>
            <a:chExt cx="2329543" cy="1364628"/>
          </a:xfrm>
        </p:grpSpPr>
        <p:pic>
          <p:nvPicPr>
            <p:cNvPr id="10" name="Google Shape;168;g1020d4e4f60_1_302">
              <a:extLst>
                <a:ext uri="{FF2B5EF4-FFF2-40B4-BE49-F238E27FC236}">
                  <a16:creationId xmlns:a16="http://schemas.microsoft.com/office/drawing/2014/main" id="{566C0ABA-0CC1-E961-7176-77018EDF28E4}"/>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3" name="Segnaposto testo 2">
              <a:extLst>
                <a:ext uri="{FF2B5EF4-FFF2-40B4-BE49-F238E27FC236}">
                  <a16:creationId xmlns:a16="http://schemas.microsoft.com/office/drawing/2014/main" id="{DAEC3DE7-2DBC-CF3F-3C23-017BDD4ACCAA}"/>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1315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ERRORI NELL’ASCOLTO</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9" name="CasellaDiTesto 8">
            <a:extLst>
              <a:ext uri="{FF2B5EF4-FFF2-40B4-BE49-F238E27FC236}">
                <a16:creationId xmlns:a16="http://schemas.microsoft.com/office/drawing/2014/main" id="{82348791-BECE-9A20-149E-13BE7447A625}"/>
              </a:ext>
            </a:extLst>
          </p:cNvPr>
          <p:cNvSpPr txBox="1"/>
          <p:nvPr/>
        </p:nvSpPr>
        <p:spPr>
          <a:xfrm>
            <a:off x="5029200" y="2040453"/>
            <a:ext cx="7073899" cy="4770537"/>
          </a:xfrm>
          <a:prstGeom prst="rect">
            <a:avLst/>
          </a:prstGeom>
          <a:noFill/>
        </p:spPr>
        <p:txBody>
          <a:bodyPr wrap="square">
            <a:spAutoFit/>
          </a:bodyPr>
          <a:lstStyle>
            <a:defPPr>
              <a:defRPr lang="it-IT"/>
            </a:defPPr>
            <a:lvl1pPr>
              <a:lnSpc>
                <a:spcPct val="100000"/>
              </a:lnSpc>
              <a:spcBef>
                <a:spcPts val="0"/>
              </a:spcBef>
              <a:spcAft>
                <a:spcPts val="600"/>
              </a:spcAft>
              <a:buFontTx/>
              <a:buNone/>
              <a:defRPr sz="1600" b="1">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a:spcAft>
                <a:spcPts val="0"/>
              </a:spcAft>
            </a:pPr>
            <a:r>
              <a:rPr lang="it-IT" altLang="it-IT" b="0" dirty="0">
                <a:highlight>
                  <a:srgbClr val="B3FDFF"/>
                </a:highlight>
              </a:rPr>
              <a:t>Non prestare attenzione</a:t>
            </a:r>
            <a:r>
              <a:rPr lang="it-IT" altLang="it-IT" b="0" dirty="0"/>
              <a:t>: mi distraggo e penso ad altro</a:t>
            </a:r>
          </a:p>
          <a:p>
            <a:pPr>
              <a:spcAft>
                <a:spcPts val="0"/>
              </a:spcAft>
            </a:pPr>
            <a:endParaRPr lang="it-IT" altLang="it-IT" b="0" dirty="0"/>
          </a:p>
          <a:p>
            <a:pPr>
              <a:spcAft>
                <a:spcPts val="0"/>
              </a:spcAft>
            </a:pPr>
            <a:r>
              <a:rPr lang="it-IT" altLang="it-IT" b="0" dirty="0">
                <a:highlight>
                  <a:srgbClr val="B3FDFF"/>
                </a:highlight>
              </a:rPr>
              <a:t>Sentire, ma non ascoltare</a:t>
            </a:r>
            <a:r>
              <a:rPr lang="it-IT" altLang="it-IT" b="0" dirty="0"/>
              <a:t>: fingo di ascoltare</a:t>
            </a:r>
          </a:p>
          <a:p>
            <a:pPr>
              <a:spcAft>
                <a:spcPts val="0"/>
              </a:spcAft>
            </a:pPr>
            <a:endParaRPr lang="it-IT" altLang="it-IT" b="0" dirty="0"/>
          </a:p>
          <a:p>
            <a:pPr>
              <a:spcAft>
                <a:spcPts val="0"/>
              </a:spcAft>
            </a:pPr>
            <a:r>
              <a:rPr lang="it-IT" altLang="it-IT" b="0" dirty="0">
                <a:highlight>
                  <a:srgbClr val="B3FDFF"/>
                </a:highlight>
              </a:rPr>
              <a:t>Concentrarsi su di sé</a:t>
            </a:r>
            <a:r>
              <a:rPr lang="it-IT" altLang="it-IT" b="0" dirty="0"/>
              <a:t>: aspetto l’occasione per dire ciò che penso (e nel farlo non ascolto ciò che l’altro dice perché sono concentrato su ciò che voglio dire)</a:t>
            </a:r>
          </a:p>
          <a:p>
            <a:pPr>
              <a:spcAft>
                <a:spcPts val="0"/>
              </a:spcAft>
            </a:pPr>
            <a:endParaRPr lang="it-IT" altLang="it-IT" b="0" dirty="0"/>
          </a:p>
          <a:p>
            <a:pPr>
              <a:spcAft>
                <a:spcPts val="0"/>
              </a:spcAft>
            </a:pPr>
            <a:r>
              <a:rPr lang="it-IT" altLang="it-IT" b="0" dirty="0">
                <a:highlight>
                  <a:srgbClr val="B3FDFF"/>
                </a:highlight>
              </a:rPr>
              <a:t>Interrompere</a:t>
            </a:r>
            <a:r>
              <a:rPr lang="it-IT" altLang="it-IT" b="0" dirty="0"/>
              <a:t>: interrompo l’altro mentre parla</a:t>
            </a:r>
          </a:p>
          <a:p>
            <a:pPr>
              <a:spcAft>
                <a:spcPts val="0"/>
              </a:spcAft>
            </a:pPr>
            <a:endParaRPr lang="it-IT" altLang="it-IT" b="0" dirty="0"/>
          </a:p>
          <a:p>
            <a:pPr>
              <a:spcAft>
                <a:spcPts val="0"/>
              </a:spcAft>
            </a:pPr>
            <a:r>
              <a:rPr lang="it-IT" altLang="it-IT" b="0" dirty="0">
                <a:highlight>
                  <a:srgbClr val="B3FDFF"/>
                </a:highlight>
              </a:rPr>
              <a:t>Ascoltare ciò che si desidera</a:t>
            </a:r>
            <a:r>
              <a:rPr lang="it-IT" altLang="it-IT" b="0" dirty="0"/>
              <a:t>: so già quello che l’altro dirà o filtro l’informazione, cogliendo solo le parti che mi interessano</a:t>
            </a:r>
          </a:p>
          <a:p>
            <a:pPr>
              <a:spcAft>
                <a:spcPts val="0"/>
              </a:spcAft>
            </a:pPr>
            <a:endParaRPr lang="it-IT" altLang="it-IT" b="0" dirty="0"/>
          </a:p>
          <a:p>
            <a:pPr>
              <a:spcAft>
                <a:spcPts val="0"/>
              </a:spcAft>
            </a:pPr>
            <a:r>
              <a:rPr lang="it-IT" altLang="it-IT" b="0" dirty="0">
                <a:highlight>
                  <a:srgbClr val="B3FDFF"/>
                </a:highlight>
              </a:rPr>
              <a:t>Ascoltare per dissentire o correggere</a:t>
            </a:r>
            <a:r>
              <a:rPr lang="it-IT" altLang="it-IT" b="0" dirty="0"/>
              <a:t>: ascolto per esprimere il disaccordo o per </a:t>
            </a:r>
            <a:r>
              <a:rPr lang="it-IT" b="0" dirty="0"/>
              <a:t>dire all’altro come doveva comportarsi, dovrebbe sentirsi ecc.</a:t>
            </a:r>
          </a:p>
          <a:p>
            <a:pPr>
              <a:spcAft>
                <a:spcPts val="0"/>
              </a:spcAft>
            </a:pPr>
            <a:endParaRPr lang="it-IT" b="0" i="0" dirty="0">
              <a:solidFill>
                <a:srgbClr val="3A3A3A"/>
              </a:solidFill>
              <a:effectLst/>
              <a:latin typeface="Open Sans" panose="020B0606030504020204" pitchFamily="34" charset="0"/>
            </a:endParaRPr>
          </a:p>
          <a:p>
            <a:pPr>
              <a:spcAft>
                <a:spcPts val="0"/>
              </a:spcAft>
            </a:pPr>
            <a:r>
              <a:rPr lang="it-IT" altLang="it-IT" b="0" dirty="0">
                <a:highlight>
                  <a:srgbClr val="B3FDFF"/>
                </a:highlight>
              </a:rPr>
              <a:t>Ascoltare per dare consigli</a:t>
            </a:r>
            <a:r>
              <a:rPr lang="it-IT" altLang="it-IT" b="0" dirty="0"/>
              <a:t>: </a:t>
            </a:r>
            <a:r>
              <a:rPr lang="it-IT" b="0" dirty="0"/>
              <a:t>dare soluzioni ai problemi e alle difficoltà che ci raccontano, a cui spesso l’altro aveva già pensato e che non ci sta chiedendo</a:t>
            </a:r>
            <a:endParaRPr lang="it-IT" altLang="it-IT" b="0" dirty="0"/>
          </a:p>
        </p:txBody>
      </p:sp>
      <p:grpSp>
        <p:nvGrpSpPr>
          <p:cNvPr id="10" name="Gruppo 9">
            <a:extLst>
              <a:ext uri="{FF2B5EF4-FFF2-40B4-BE49-F238E27FC236}">
                <a16:creationId xmlns:a16="http://schemas.microsoft.com/office/drawing/2014/main" id="{0F310B2F-CAAC-84EE-8510-CEDB74545CA9}"/>
              </a:ext>
            </a:extLst>
          </p:cNvPr>
          <p:cNvGrpSpPr/>
          <p:nvPr/>
        </p:nvGrpSpPr>
        <p:grpSpPr>
          <a:xfrm>
            <a:off x="231317" y="2297689"/>
            <a:ext cx="4454983" cy="2471415"/>
            <a:chOff x="231317" y="2175769"/>
            <a:chExt cx="4454983" cy="2471415"/>
          </a:xfrm>
        </p:grpSpPr>
        <p:pic>
          <p:nvPicPr>
            <p:cNvPr id="8" name="Picture 4" descr="D:\Immagini\problemi_di_comunicazione_1-300x174.jpg">
              <a:extLst>
                <a:ext uri="{FF2B5EF4-FFF2-40B4-BE49-F238E27FC236}">
                  <a16:creationId xmlns:a16="http://schemas.microsoft.com/office/drawing/2014/main" id="{75FC9EFF-8FA0-084A-DC22-FD1504A14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920" y="2175769"/>
              <a:ext cx="3903980" cy="226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B939FE1A-6FF8-1B60-0D25-86217A6CC3C7}"/>
                </a:ext>
              </a:extLst>
            </p:cNvPr>
            <p:cNvSpPr txBox="1"/>
            <p:nvPr/>
          </p:nvSpPr>
          <p:spPr>
            <a:xfrm>
              <a:off x="231317" y="4431740"/>
              <a:ext cx="4454983" cy="215444"/>
            </a:xfrm>
            <a:prstGeom prst="rect">
              <a:avLst/>
            </a:prstGeom>
            <a:noFill/>
          </p:spPr>
          <p:txBody>
            <a:bodyPr wrap="square">
              <a:spAutoFit/>
            </a:bodyPr>
            <a:lstStyle/>
            <a:p>
              <a:pPr algn="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 Alfredo Chiappori</a:t>
              </a:r>
            </a:p>
          </p:txBody>
        </p:sp>
      </p:grpSp>
      <p:grpSp>
        <p:nvGrpSpPr>
          <p:cNvPr id="11" name="Gruppo 10">
            <a:extLst>
              <a:ext uri="{FF2B5EF4-FFF2-40B4-BE49-F238E27FC236}">
                <a16:creationId xmlns:a16="http://schemas.microsoft.com/office/drawing/2014/main" id="{73F48D57-3476-88AA-BDBA-9CC8B8253127}"/>
              </a:ext>
            </a:extLst>
          </p:cNvPr>
          <p:cNvGrpSpPr/>
          <p:nvPr/>
        </p:nvGrpSpPr>
        <p:grpSpPr>
          <a:xfrm>
            <a:off x="9760857" y="90350"/>
            <a:ext cx="2329543" cy="1364628"/>
            <a:chOff x="9862457" y="138045"/>
            <a:chExt cx="2329543" cy="1364628"/>
          </a:xfrm>
        </p:grpSpPr>
        <p:pic>
          <p:nvPicPr>
            <p:cNvPr id="12" name="Google Shape;168;g1020d4e4f60_1_302">
              <a:extLst>
                <a:ext uri="{FF2B5EF4-FFF2-40B4-BE49-F238E27FC236}">
                  <a16:creationId xmlns:a16="http://schemas.microsoft.com/office/drawing/2014/main" id="{9E93F40D-D1AC-6115-4349-6D6A77B272A9}"/>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3" name="Segnaposto testo 2">
              <a:extLst>
                <a:ext uri="{FF2B5EF4-FFF2-40B4-BE49-F238E27FC236}">
                  <a16:creationId xmlns:a16="http://schemas.microsoft.com/office/drawing/2014/main" id="{AA4AFC4D-074C-0552-E4DD-DD2E4FBC3D91}"/>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84088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1000"/>
                                        <p:tgtEl>
                                          <p:spTgt spid="9">
                                            <p:txEl>
                                              <p:pRg st="4" end="4"/>
                                            </p:txEl>
                                          </p:spTgt>
                                        </p:tgtEl>
                                      </p:cBhvr>
                                    </p:animEffect>
                                    <p:anim calcmode="lin" valueType="num">
                                      <p:cBhvr>
                                        <p:cTn id="2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fade">
                                      <p:cBhvr>
                                        <p:cTn id="30" dur="1000"/>
                                        <p:tgtEl>
                                          <p:spTgt spid="9">
                                            <p:txEl>
                                              <p:pRg st="6" end="6"/>
                                            </p:txEl>
                                          </p:spTgt>
                                        </p:tgtEl>
                                      </p:cBhvr>
                                    </p:animEffect>
                                    <p:anim calcmode="lin" valueType="num">
                                      <p:cBhvr>
                                        <p:cTn id="31"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7" presetClass="entr" presetSubtype="0" fill="hold" nodeType="afterEffect">
                                  <p:stCondLst>
                                    <p:cond delay="0"/>
                                  </p:stCondLst>
                                  <p:childTnLst>
                                    <p:set>
                                      <p:cBhvr>
                                        <p:cTn id="35" dur="1" fill="hold">
                                          <p:stCondLst>
                                            <p:cond delay="0"/>
                                          </p:stCondLst>
                                        </p:cTn>
                                        <p:tgtEl>
                                          <p:spTgt spid="9">
                                            <p:txEl>
                                              <p:pRg st="8" end="8"/>
                                            </p:txEl>
                                          </p:spTgt>
                                        </p:tgtEl>
                                        <p:attrNameLst>
                                          <p:attrName>style.visibility</p:attrName>
                                        </p:attrNameLst>
                                      </p:cBhvr>
                                      <p:to>
                                        <p:strVal val="visible"/>
                                      </p:to>
                                    </p:set>
                                    <p:animEffect transition="in" filter="fade">
                                      <p:cBhvr>
                                        <p:cTn id="36" dur="1000"/>
                                        <p:tgtEl>
                                          <p:spTgt spid="9">
                                            <p:txEl>
                                              <p:pRg st="8" end="8"/>
                                            </p:txEl>
                                          </p:spTgt>
                                        </p:tgtEl>
                                      </p:cBhvr>
                                    </p:animEffect>
                                    <p:anim calcmode="lin" valueType="num">
                                      <p:cBhvr>
                                        <p:cTn id="37"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7" presetClass="entr" presetSubtype="0" fill="hold" nodeType="afterEffect">
                                  <p:stCondLst>
                                    <p:cond delay="0"/>
                                  </p:stCondLst>
                                  <p:childTnLst>
                                    <p:set>
                                      <p:cBhvr>
                                        <p:cTn id="41" dur="1" fill="hold">
                                          <p:stCondLst>
                                            <p:cond delay="0"/>
                                          </p:stCondLst>
                                        </p:cTn>
                                        <p:tgtEl>
                                          <p:spTgt spid="9">
                                            <p:txEl>
                                              <p:pRg st="10" end="10"/>
                                            </p:txEl>
                                          </p:spTgt>
                                        </p:tgtEl>
                                        <p:attrNameLst>
                                          <p:attrName>style.visibility</p:attrName>
                                        </p:attrNameLst>
                                      </p:cBhvr>
                                      <p:to>
                                        <p:strVal val="visible"/>
                                      </p:to>
                                    </p:set>
                                    <p:animEffect transition="in" filter="fade">
                                      <p:cBhvr>
                                        <p:cTn id="42" dur="1000"/>
                                        <p:tgtEl>
                                          <p:spTgt spid="9">
                                            <p:txEl>
                                              <p:pRg st="10" end="10"/>
                                            </p:txEl>
                                          </p:spTgt>
                                        </p:tgtEl>
                                      </p:cBhvr>
                                    </p:animEffect>
                                    <p:anim calcmode="lin" valueType="num">
                                      <p:cBhvr>
                                        <p:cTn id="43"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47" presetClass="entr" presetSubtype="0" fill="hold" nodeType="afterEffect">
                                  <p:stCondLst>
                                    <p:cond delay="0"/>
                                  </p:stCondLst>
                                  <p:childTnLst>
                                    <p:set>
                                      <p:cBhvr>
                                        <p:cTn id="47" dur="1" fill="hold">
                                          <p:stCondLst>
                                            <p:cond delay="0"/>
                                          </p:stCondLst>
                                        </p:cTn>
                                        <p:tgtEl>
                                          <p:spTgt spid="9">
                                            <p:txEl>
                                              <p:pRg st="12" end="12"/>
                                            </p:txEl>
                                          </p:spTgt>
                                        </p:tgtEl>
                                        <p:attrNameLst>
                                          <p:attrName>style.visibility</p:attrName>
                                        </p:attrNameLst>
                                      </p:cBhvr>
                                      <p:to>
                                        <p:strVal val="visible"/>
                                      </p:to>
                                    </p:set>
                                    <p:animEffect transition="in" filter="fade">
                                      <p:cBhvr>
                                        <p:cTn id="48" dur="1000"/>
                                        <p:tgtEl>
                                          <p:spTgt spid="9">
                                            <p:txEl>
                                              <p:pRg st="12" end="12"/>
                                            </p:txEl>
                                          </p:spTgt>
                                        </p:tgtEl>
                                      </p:cBhvr>
                                    </p:animEffect>
                                    <p:anim calcmode="lin" valueType="num">
                                      <p:cBhvr>
                                        <p:cTn id="49" dur="1000" fill="hold"/>
                                        <p:tgtEl>
                                          <p:spTgt spid="9">
                                            <p:txEl>
                                              <p:pRg st="12" end="12"/>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COME MIGLIORARE L’ASCOLTO</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9" name="CasellaDiTesto 8">
            <a:extLst>
              <a:ext uri="{FF2B5EF4-FFF2-40B4-BE49-F238E27FC236}">
                <a16:creationId xmlns:a16="http://schemas.microsoft.com/office/drawing/2014/main" id="{82348791-BECE-9A20-149E-13BE7447A625}"/>
              </a:ext>
            </a:extLst>
          </p:cNvPr>
          <p:cNvSpPr txBox="1"/>
          <p:nvPr/>
        </p:nvSpPr>
        <p:spPr>
          <a:xfrm>
            <a:off x="6208257" y="2285804"/>
            <a:ext cx="4653418" cy="3539430"/>
          </a:xfrm>
          <a:prstGeom prst="rect">
            <a:avLst/>
          </a:prstGeom>
          <a:noFill/>
        </p:spPr>
        <p:txBody>
          <a:bodyPr wrap="square">
            <a:spAutoFit/>
          </a:bodyPr>
          <a:lstStyle>
            <a:defPPr>
              <a:defRPr lang="it-IT"/>
            </a:defPPr>
            <a:lvl1pPr indent="0">
              <a:spcBef>
                <a:spcPct val="25000"/>
              </a:spcBef>
              <a:buClr>
                <a:srgbClr val="0000CC"/>
              </a:buClr>
              <a:buFont typeface="+mj-lt"/>
              <a:buNone/>
              <a:defRPr sz="1600">
                <a:solidFill>
                  <a:srgbClr val="376092"/>
                </a:solidFill>
                <a:latin typeface="Open Sans" panose="020B0606030504020204" pitchFamily="34" charset="0"/>
                <a:ea typeface="Open Sans" panose="020B0606030504020204" pitchFamily="34" charset="0"/>
                <a:cs typeface="Open Sans" panose="020B0606030504020204" pitchFamily="34" charset="0"/>
              </a:defRPr>
            </a:lvl1pPr>
          </a:lstStyle>
          <a:p>
            <a:pPr marL="285750" indent="-285750">
              <a:buFont typeface="Arial" panose="020B0604020202020204" pitchFamily="34" charset="0"/>
              <a:buChar char="•"/>
            </a:pPr>
            <a:r>
              <a:rPr lang="it-IT" altLang="it-IT" dirty="0"/>
              <a:t>Smettere di parlare, guardare chi ci parla</a:t>
            </a:r>
          </a:p>
          <a:p>
            <a:pPr marL="285750" indent="-285750">
              <a:buFont typeface="Arial" panose="020B0604020202020204" pitchFamily="34" charset="0"/>
              <a:buChar char="•"/>
            </a:pPr>
            <a:r>
              <a:rPr lang="it-IT" altLang="it-IT" dirty="0"/>
              <a:t>Mettere a suo agio chi ci parla</a:t>
            </a:r>
          </a:p>
          <a:p>
            <a:pPr marL="285750" indent="-285750">
              <a:buFont typeface="Arial" panose="020B0604020202020204" pitchFamily="34" charset="0"/>
              <a:buChar char="•"/>
            </a:pPr>
            <a:r>
              <a:rPr lang="it-IT" altLang="it-IT" dirty="0"/>
              <a:t>Eliminare le fonti di distrazione (interferenze)</a:t>
            </a:r>
          </a:p>
          <a:p>
            <a:pPr marL="285750" indent="-285750">
              <a:buFont typeface="Arial" panose="020B0604020202020204" pitchFamily="34" charset="0"/>
              <a:buChar char="•"/>
            </a:pPr>
            <a:r>
              <a:rPr lang="it-IT" altLang="it-IT" dirty="0"/>
              <a:t>Mettersi nei panni di chi ci parla (empatia)</a:t>
            </a:r>
          </a:p>
          <a:p>
            <a:pPr marL="285750" indent="-285750">
              <a:buFont typeface="Arial" panose="020B0604020202020204" pitchFamily="34" charset="0"/>
              <a:buChar char="•"/>
            </a:pPr>
            <a:r>
              <a:rPr lang="it-IT" altLang="it-IT" dirty="0"/>
              <a:t>Essere pazienti</a:t>
            </a:r>
          </a:p>
          <a:p>
            <a:pPr marL="285750" indent="-285750">
              <a:buFont typeface="Arial" panose="020B0604020202020204" pitchFamily="34" charset="0"/>
              <a:buChar char="•"/>
            </a:pPr>
            <a:r>
              <a:rPr lang="it-IT" altLang="it-IT" dirty="0"/>
              <a:t>Fornire incoraggiamenti: annuire, verbalizzare o vocalizzare (ah-ah, </a:t>
            </a:r>
            <a:r>
              <a:rPr lang="it-IT" altLang="it-IT" dirty="0" err="1"/>
              <a:t>mh</a:t>
            </a:r>
            <a:r>
              <a:rPr lang="it-IT" altLang="it-IT" dirty="0"/>
              <a:t>…)</a:t>
            </a:r>
          </a:p>
          <a:p>
            <a:pPr marL="285750" indent="-285750">
              <a:buFont typeface="Arial" panose="020B0604020202020204" pitchFamily="34" charset="0"/>
              <a:buChar char="•"/>
            </a:pPr>
            <a:r>
              <a:rPr lang="it-IT" altLang="it-IT" dirty="0"/>
              <a:t>Riformulare, parafrasare, utilizzare metafore e immagini</a:t>
            </a:r>
          </a:p>
          <a:p>
            <a:pPr marL="285750" indent="-285750">
              <a:buFont typeface="Arial" panose="020B0604020202020204" pitchFamily="34" charset="0"/>
              <a:buChar char="•"/>
            </a:pPr>
            <a:r>
              <a:rPr lang="it-IT" altLang="it-IT" dirty="0"/>
              <a:t>Fare domande (soprattutto aperte)</a:t>
            </a:r>
          </a:p>
          <a:p>
            <a:endParaRPr lang="it-IT" altLang="it-IT" dirty="0"/>
          </a:p>
        </p:txBody>
      </p:sp>
      <p:grpSp>
        <p:nvGrpSpPr>
          <p:cNvPr id="4" name="Gruppo 3">
            <a:extLst>
              <a:ext uri="{FF2B5EF4-FFF2-40B4-BE49-F238E27FC236}">
                <a16:creationId xmlns:a16="http://schemas.microsoft.com/office/drawing/2014/main" id="{1D7FB5E7-DAE6-7451-F94E-50F18DB14D3A}"/>
              </a:ext>
            </a:extLst>
          </p:cNvPr>
          <p:cNvGrpSpPr/>
          <p:nvPr/>
        </p:nvGrpSpPr>
        <p:grpSpPr>
          <a:xfrm>
            <a:off x="540507" y="2427223"/>
            <a:ext cx="4454983" cy="2366961"/>
            <a:chOff x="654807" y="2305303"/>
            <a:chExt cx="4454983" cy="2366961"/>
          </a:xfrm>
        </p:grpSpPr>
        <p:pic>
          <p:nvPicPr>
            <p:cNvPr id="10" name="Picture 4">
              <a:extLst>
                <a:ext uri="{FF2B5EF4-FFF2-40B4-BE49-F238E27FC236}">
                  <a16:creationId xmlns:a16="http://schemas.microsoft.com/office/drawing/2014/main" id="{72A5B66C-067C-C3EA-D6B9-33034FF8E766}"/>
                </a:ext>
              </a:extLst>
            </p:cNvPr>
            <p:cNvPicPr>
              <a:picLocks noChangeAspect="1" noChangeArrowheads="1"/>
            </p:cNvPicPr>
            <p:nvPr/>
          </p:nvPicPr>
          <p:blipFill>
            <a:blip r:embed="rId4"/>
            <a:srcRect/>
            <a:stretch/>
          </p:blipFill>
          <p:spPr bwMode="auto">
            <a:xfrm>
              <a:off x="883920" y="2305303"/>
              <a:ext cx="4208476" cy="218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a:extLst>
                <a:ext uri="{FF2B5EF4-FFF2-40B4-BE49-F238E27FC236}">
                  <a16:creationId xmlns:a16="http://schemas.microsoft.com/office/drawing/2014/main" id="{1BFD3702-824E-880E-1770-DE3AB5B561AD}"/>
                </a:ext>
              </a:extLst>
            </p:cNvPr>
            <p:cNvSpPr txBox="1"/>
            <p:nvPr/>
          </p:nvSpPr>
          <p:spPr>
            <a:xfrm>
              <a:off x="654807" y="4456820"/>
              <a:ext cx="4454983" cy="215444"/>
            </a:xfrm>
            <a:prstGeom prst="rect">
              <a:avLst/>
            </a:prstGeom>
            <a:noFill/>
          </p:spPr>
          <p:txBody>
            <a:bodyPr wrap="square">
              <a:spAutoFit/>
            </a:bodyPr>
            <a:lstStyle/>
            <a:p>
              <a:pPr algn="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Mironov Konstantin / </a:t>
              </a:r>
              <a:r>
                <a:rPr lang="it-IT" sz="8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iStock</a:t>
              </a: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 Photo</a:t>
              </a:r>
            </a:p>
          </p:txBody>
        </p:sp>
      </p:grpSp>
      <p:grpSp>
        <p:nvGrpSpPr>
          <p:cNvPr id="8" name="Gruppo 7">
            <a:extLst>
              <a:ext uri="{FF2B5EF4-FFF2-40B4-BE49-F238E27FC236}">
                <a16:creationId xmlns:a16="http://schemas.microsoft.com/office/drawing/2014/main" id="{849A2EED-E306-A570-95C7-F4AB8F5474F3}"/>
              </a:ext>
            </a:extLst>
          </p:cNvPr>
          <p:cNvGrpSpPr/>
          <p:nvPr/>
        </p:nvGrpSpPr>
        <p:grpSpPr>
          <a:xfrm>
            <a:off x="9760857" y="90350"/>
            <a:ext cx="2329543" cy="1364628"/>
            <a:chOff x="9862457" y="138045"/>
            <a:chExt cx="2329543" cy="1364628"/>
          </a:xfrm>
        </p:grpSpPr>
        <p:pic>
          <p:nvPicPr>
            <p:cNvPr id="12" name="Google Shape;168;g1020d4e4f60_1_302">
              <a:extLst>
                <a:ext uri="{FF2B5EF4-FFF2-40B4-BE49-F238E27FC236}">
                  <a16:creationId xmlns:a16="http://schemas.microsoft.com/office/drawing/2014/main" id="{A89A6C88-2F9D-748E-4559-87E35EB0B04C}"/>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3" name="Segnaposto testo 2">
              <a:extLst>
                <a:ext uri="{FF2B5EF4-FFF2-40B4-BE49-F238E27FC236}">
                  <a16:creationId xmlns:a16="http://schemas.microsoft.com/office/drawing/2014/main" id="{690427A0-74B7-F1CE-8876-68DEBD8C80A4}"/>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29715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1020d4e4f60_1_30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sp>
        <p:nvSpPr>
          <p:cNvPr id="166" name="Google Shape;166;g1020d4e4f60_1_302"/>
          <p:cNvSpPr txBox="1">
            <a:spLocks noGrp="1"/>
          </p:cNvSpPr>
          <p:nvPr>
            <p:ph type="title"/>
          </p:nvPr>
        </p:nvSpPr>
        <p:spPr>
          <a:xfrm>
            <a:off x="450300" y="262000"/>
            <a:ext cx="107208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sz="3200" dirty="0"/>
              <a:t>“Scatola Generosa” e “Festa della Costellazione”</a:t>
            </a:r>
            <a:endParaRPr dirty="0">
              <a:latin typeface="Open Sans"/>
              <a:ea typeface="Open Sans"/>
              <a:cs typeface="Open Sans"/>
              <a:sym typeface="Open Sans"/>
            </a:endParaRPr>
          </a:p>
        </p:txBody>
      </p:sp>
      <p:pic>
        <p:nvPicPr>
          <p:cNvPr id="167" name="Google Shape;167;g1020d4e4f60_1_302"/>
          <p:cNvPicPr preferRelativeResize="0"/>
          <p:nvPr/>
        </p:nvPicPr>
        <p:blipFill>
          <a:blip r:embed="rId3">
            <a:alphaModFix/>
          </a:blip>
          <a:stretch>
            <a:fillRect/>
          </a:stretch>
        </p:blipFill>
        <p:spPr>
          <a:xfrm>
            <a:off x="1513113" y="5922615"/>
            <a:ext cx="1135025" cy="561569"/>
          </a:xfrm>
          <a:prstGeom prst="rect">
            <a:avLst/>
          </a:prstGeom>
          <a:noFill/>
          <a:ln>
            <a:noFill/>
          </a:ln>
        </p:spPr>
      </p:pic>
      <p:pic>
        <p:nvPicPr>
          <p:cNvPr id="168" name="Google Shape;168;g1020d4e4f60_1_302"/>
          <p:cNvPicPr preferRelativeResize="0"/>
          <p:nvPr/>
        </p:nvPicPr>
        <p:blipFill>
          <a:blip r:embed="rId4">
            <a:alphaModFix/>
          </a:blip>
          <a:stretch>
            <a:fillRect/>
          </a:stretch>
        </p:blipFill>
        <p:spPr>
          <a:xfrm>
            <a:off x="11285152" y="45200"/>
            <a:ext cx="827775" cy="892550"/>
          </a:xfrm>
          <a:prstGeom prst="rect">
            <a:avLst/>
          </a:prstGeom>
          <a:noFill/>
          <a:ln>
            <a:noFill/>
          </a:ln>
        </p:spPr>
      </p:pic>
      <p:pic>
        <p:nvPicPr>
          <p:cNvPr id="5" name="Immagine 4">
            <a:extLst>
              <a:ext uri="{FF2B5EF4-FFF2-40B4-BE49-F238E27FC236}">
                <a16:creationId xmlns:a16="http://schemas.microsoft.com/office/drawing/2014/main" id="{91202542-175B-2E03-17DA-83C213BF2DA8}"/>
              </a:ext>
            </a:extLst>
          </p:cNvPr>
          <p:cNvPicPr>
            <a:picLocks noChangeAspect="1"/>
          </p:cNvPicPr>
          <p:nvPr/>
        </p:nvPicPr>
        <p:blipFill>
          <a:blip r:embed="rId5"/>
          <a:stretch>
            <a:fillRect/>
          </a:stretch>
        </p:blipFill>
        <p:spPr>
          <a:xfrm>
            <a:off x="7058481" y="1304225"/>
            <a:ext cx="3976695" cy="4911224"/>
          </a:xfrm>
          <a:prstGeom prst="rect">
            <a:avLst/>
          </a:prstGeom>
        </p:spPr>
      </p:pic>
      <p:grpSp>
        <p:nvGrpSpPr>
          <p:cNvPr id="2" name="Gruppo 1">
            <a:extLst>
              <a:ext uri="{FF2B5EF4-FFF2-40B4-BE49-F238E27FC236}">
                <a16:creationId xmlns:a16="http://schemas.microsoft.com/office/drawing/2014/main" id="{BCBBC8CB-043C-DB43-C95E-BE3FE93DA419}"/>
              </a:ext>
            </a:extLst>
          </p:cNvPr>
          <p:cNvGrpSpPr/>
          <p:nvPr/>
        </p:nvGrpSpPr>
        <p:grpSpPr>
          <a:xfrm>
            <a:off x="3176121" y="1304225"/>
            <a:ext cx="2634579" cy="4264598"/>
            <a:chOff x="3176121" y="1304225"/>
            <a:chExt cx="2634579" cy="4264598"/>
          </a:xfrm>
        </p:grpSpPr>
        <p:pic>
          <p:nvPicPr>
            <p:cNvPr id="4" name="Immagine 3" descr="Immagine che contiene testo&#10;&#10;Descrizione generata automaticamente">
              <a:extLst>
                <a:ext uri="{FF2B5EF4-FFF2-40B4-BE49-F238E27FC236}">
                  <a16:creationId xmlns:a16="http://schemas.microsoft.com/office/drawing/2014/main" id="{543165F8-0AE8-6EDA-9D52-2F9306CA6766}"/>
                </a:ext>
              </a:extLst>
            </p:cNvPr>
            <p:cNvPicPr>
              <a:picLocks noChangeAspect="1"/>
            </p:cNvPicPr>
            <p:nvPr/>
          </p:nvPicPr>
          <p:blipFill>
            <a:blip r:embed="rId6"/>
            <a:stretch>
              <a:fillRect/>
            </a:stretch>
          </p:blipFill>
          <p:spPr>
            <a:xfrm>
              <a:off x="3176121" y="1304225"/>
              <a:ext cx="2634579" cy="4264598"/>
            </a:xfrm>
            <a:prstGeom prst="rect">
              <a:avLst/>
            </a:prstGeom>
          </p:spPr>
        </p:pic>
        <p:pic>
          <p:nvPicPr>
            <p:cNvPr id="6" name="Immagine 5">
              <a:extLst>
                <a:ext uri="{FF2B5EF4-FFF2-40B4-BE49-F238E27FC236}">
                  <a16:creationId xmlns:a16="http://schemas.microsoft.com/office/drawing/2014/main" id="{412CD651-EE0D-EEE1-8EA3-BAB942E6912E}"/>
                </a:ext>
              </a:extLst>
            </p:cNvPr>
            <p:cNvPicPr>
              <a:picLocks noChangeAspect="1"/>
            </p:cNvPicPr>
            <p:nvPr/>
          </p:nvPicPr>
          <p:blipFill>
            <a:blip r:embed="rId7"/>
            <a:srcRect/>
            <a:stretch/>
          </p:blipFill>
          <p:spPr>
            <a:xfrm>
              <a:off x="5376415" y="1383033"/>
              <a:ext cx="434285" cy="293891"/>
            </a:xfrm>
            <a:prstGeom prst="rect">
              <a:avLst/>
            </a:prstGeom>
          </p:spPr>
        </p:pic>
        <p:sp>
          <p:nvSpPr>
            <p:cNvPr id="7" name="Rettangolo 6">
              <a:extLst>
                <a:ext uri="{FF2B5EF4-FFF2-40B4-BE49-F238E27FC236}">
                  <a16:creationId xmlns:a16="http://schemas.microsoft.com/office/drawing/2014/main" id="{75CE6AC3-E3EE-AB21-0112-455BB94B9A70}"/>
                </a:ext>
              </a:extLst>
            </p:cNvPr>
            <p:cNvSpPr/>
            <p:nvPr/>
          </p:nvSpPr>
          <p:spPr>
            <a:xfrm>
              <a:off x="5294220" y="1758995"/>
              <a:ext cx="460483" cy="57115"/>
            </a:xfrm>
            <a:prstGeom prst="rect">
              <a:avLst/>
            </a:prstGeom>
            <a:solidFill>
              <a:srgbClr val="E238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2023/24</a:t>
              </a:r>
            </a:p>
          </p:txBody>
        </p:sp>
      </p:grpSp>
    </p:spTree>
  </p:cSld>
  <p:clrMapOvr>
    <a:masterClrMapping/>
  </p:clrMapOvr>
  <mc:AlternateContent xmlns:mc="http://schemas.openxmlformats.org/markup-compatibility/2006" xmlns:p14="http://schemas.microsoft.com/office/powerpoint/2010/main">
    <mc:Choice Requires="p14">
      <p:transition spd="slow" p14:dur="2000" advTm="3327"/>
    </mc:Choice>
    <mc:Fallback xmlns="">
      <p:transition spd="slow" advTm="332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RELAZIONI EFFICACI</a:t>
            </a:r>
          </a:p>
          <a:p>
            <a:pPr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Secondo la definizione dell’OMS (1994):</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4" name="CasellaDiTesto 3">
            <a:extLst>
              <a:ext uri="{FF2B5EF4-FFF2-40B4-BE49-F238E27FC236}">
                <a16:creationId xmlns:a16="http://schemas.microsoft.com/office/drawing/2014/main" id="{558CE241-180E-EBDB-B7D6-36089973CB5B}"/>
              </a:ext>
            </a:extLst>
          </p:cNvPr>
          <p:cNvSpPr txBox="1"/>
          <p:nvPr/>
        </p:nvSpPr>
        <p:spPr>
          <a:xfrm>
            <a:off x="1902000" y="2428849"/>
            <a:ext cx="8388000" cy="1702710"/>
          </a:xfrm>
          <a:prstGeom prst="rect">
            <a:avLst/>
          </a:prstGeom>
          <a:solidFill>
            <a:schemeClr val="bg1"/>
          </a:solidFill>
          <a:effectLst>
            <a:outerShdw blurRad="63500" dist="38100" dir="2700000" sx="101000" sy="101000" algn="tl" rotWithShape="0">
              <a:prstClr val="black">
                <a:alpha val="45000"/>
              </a:prstClr>
            </a:outerShdw>
          </a:effectLst>
        </p:spPr>
        <p:txBody>
          <a:bodyPr wrap="square" anchor="ctr" anchorCtr="0">
            <a:spAutoFit/>
          </a:bodyPr>
          <a:lstStyle/>
          <a:p>
            <a:pPr>
              <a:lnSpc>
                <a:spcPct val="110000"/>
              </a:lnSpc>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capacità di relazioni interpersonali ci aiutano a relazionarci in modo positivo con le persone con cui interagiamo. Ciò può significare essere in grado di creare e mantenere relazioni amichevoli, che possono essere di grande importanza per il nostro benessere mentale e sociale. Può significare mantenere buoni rapporti con i membri della famiglia, che sono un’importante fonte di sostegno sociale. Può anche significare di essere in grado di porre fine alle relazioni in modo costruttivo.» (WHO, 1994).</a:t>
            </a:r>
          </a:p>
        </p:txBody>
      </p:sp>
      <p:sp>
        <p:nvSpPr>
          <p:cNvPr id="26" name="Rettangolo con un angolo in alto arrotondato e l'altro ritagliato 25">
            <a:extLst>
              <a:ext uri="{FF2B5EF4-FFF2-40B4-BE49-F238E27FC236}">
                <a16:creationId xmlns:a16="http://schemas.microsoft.com/office/drawing/2014/main" id="{B0BA8EF3-A945-2DBA-8F5F-B04ECC67F902}"/>
              </a:ext>
            </a:extLst>
          </p:cNvPr>
          <p:cNvSpPr/>
          <p:nvPr/>
        </p:nvSpPr>
        <p:spPr>
          <a:xfrm>
            <a:off x="1824556" y="4679576"/>
            <a:ext cx="8542887" cy="1053371"/>
          </a:xfrm>
          <a:prstGeom prst="snipRoundRect">
            <a:avLst/>
          </a:prstGeom>
          <a:solidFill>
            <a:srgbClr val="66FF66">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riuscire ad affermare se stessi nel proprio ruolo, sostenendo le proprie opinioni nel rispetto degli altri, delle loro idee e dei loro bisogni, senza prevaricazioni o sottomissioni. Significa saper creare e mantenere relazioni positive, gratificanti e soddisfacenti, coltivare relazioni durature e saper interrompere relazioni dannose.</a:t>
            </a:r>
          </a:p>
        </p:txBody>
      </p:sp>
      <p:sp>
        <p:nvSpPr>
          <p:cNvPr id="25" name="Freccia in giù 24">
            <a:extLst>
              <a:ext uri="{FF2B5EF4-FFF2-40B4-BE49-F238E27FC236}">
                <a16:creationId xmlns:a16="http://schemas.microsoft.com/office/drawing/2014/main" id="{20FE53E3-FF08-0665-1487-8B26BE583F67}"/>
              </a:ext>
            </a:extLst>
          </p:cNvPr>
          <p:cNvSpPr/>
          <p:nvPr/>
        </p:nvSpPr>
        <p:spPr>
          <a:xfrm>
            <a:off x="5849459" y="4189375"/>
            <a:ext cx="401782" cy="432384"/>
          </a:xfrm>
          <a:prstGeom prst="downArrow">
            <a:avLst/>
          </a:prstGeom>
          <a:solidFill>
            <a:srgbClr val="48AE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 name="Gruppo 7">
            <a:extLst>
              <a:ext uri="{FF2B5EF4-FFF2-40B4-BE49-F238E27FC236}">
                <a16:creationId xmlns:a16="http://schemas.microsoft.com/office/drawing/2014/main" id="{E313A713-BCFF-5F7A-CCFB-B6734F54F442}"/>
              </a:ext>
            </a:extLst>
          </p:cNvPr>
          <p:cNvGrpSpPr/>
          <p:nvPr/>
        </p:nvGrpSpPr>
        <p:grpSpPr>
          <a:xfrm>
            <a:off x="9760857" y="90350"/>
            <a:ext cx="2329543" cy="1364628"/>
            <a:chOff x="9862457" y="138045"/>
            <a:chExt cx="2329543" cy="1364628"/>
          </a:xfrm>
        </p:grpSpPr>
        <p:pic>
          <p:nvPicPr>
            <p:cNvPr id="9" name="Google Shape;168;g1020d4e4f60_1_302">
              <a:extLst>
                <a:ext uri="{FF2B5EF4-FFF2-40B4-BE49-F238E27FC236}">
                  <a16:creationId xmlns:a16="http://schemas.microsoft.com/office/drawing/2014/main" id="{E2D633AC-E4EB-8506-AD0D-DF0A72E575AC}"/>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sp>
          <p:nvSpPr>
            <p:cNvPr id="10" name="Segnaposto testo 2">
              <a:extLst>
                <a:ext uri="{FF2B5EF4-FFF2-40B4-BE49-F238E27FC236}">
                  <a16:creationId xmlns:a16="http://schemas.microsoft.com/office/drawing/2014/main" id="{190620E6-A58C-E065-3C0D-D6C9EF9AD497}"/>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24935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RELAZIONI EFFICACI</a:t>
            </a:r>
          </a:p>
          <a:p>
            <a:pPr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lgn="l"/>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Come abbiamo visto, l’essere umano è un animale sociale e sperimenta continuamente relazioni interpersonali nei vari contesti in cui si trova (famiglia, scuola, lavoro, amicizia ecc.), che sono indispensabili per lo sviluppo delle proprie competenze e abilità. </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l"/>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1" name="CasellaDiTesto 10">
            <a:extLst>
              <a:ext uri="{FF2B5EF4-FFF2-40B4-BE49-F238E27FC236}">
                <a16:creationId xmlns:a16="http://schemas.microsoft.com/office/drawing/2014/main" id="{7407BED4-6808-50C9-6F7E-CCA1A25EFD4C}"/>
              </a:ext>
            </a:extLst>
          </p:cNvPr>
          <p:cNvSpPr txBox="1"/>
          <p:nvPr/>
        </p:nvSpPr>
        <p:spPr>
          <a:xfrm>
            <a:off x="3109918" y="5071979"/>
            <a:ext cx="8405378" cy="1323439"/>
          </a:xfrm>
          <a:prstGeom prst="rect">
            <a:avLst/>
          </a:prstGeom>
          <a:noFill/>
        </p:spPr>
        <p:txBody>
          <a:bodyPr wrap="square">
            <a:spAutoFit/>
          </a:bodyPr>
          <a:lstStyle/>
          <a:p>
            <a:pPr marL="285750" indent="-285750">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 è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consapevoli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delle proprie abilità nelle relazioni,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che consente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di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esprimere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le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proprie potenzialità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 di raggiungere un maggior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benessere</a:t>
            </a:r>
          </a:p>
          <a:p>
            <a:pPr marL="285750" indent="-285750">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è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assertivi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cioè ci</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si sente liberi di esprimere il proprio punto di vista senza prevaricare gli altri e si è interessati a comprendere le idee altrui anche se divergenti, si fanno rispettare i propri diritti rispettando al tempo stesso quelli altrui</a:t>
            </a:r>
          </a:p>
        </p:txBody>
      </p:sp>
      <p:grpSp>
        <p:nvGrpSpPr>
          <p:cNvPr id="4" name="Gruppo 3">
            <a:extLst>
              <a:ext uri="{FF2B5EF4-FFF2-40B4-BE49-F238E27FC236}">
                <a16:creationId xmlns:a16="http://schemas.microsoft.com/office/drawing/2014/main" id="{3504268A-5C4A-04FB-16EE-ABC2DD3FC958}"/>
              </a:ext>
            </a:extLst>
          </p:cNvPr>
          <p:cNvGrpSpPr/>
          <p:nvPr/>
        </p:nvGrpSpPr>
        <p:grpSpPr>
          <a:xfrm>
            <a:off x="9760857" y="90350"/>
            <a:ext cx="2329543" cy="1364628"/>
            <a:chOff x="9862457" y="138045"/>
            <a:chExt cx="2329543" cy="1364628"/>
          </a:xfrm>
        </p:grpSpPr>
        <p:pic>
          <p:nvPicPr>
            <p:cNvPr id="8" name="Google Shape;168;g1020d4e4f60_1_302">
              <a:extLst>
                <a:ext uri="{FF2B5EF4-FFF2-40B4-BE49-F238E27FC236}">
                  <a16:creationId xmlns:a16="http://schemas.microsoft.com/office/drawing/2014/main" id="{D39BF028-78CA-CB1A-D5F9-500D23490B57}"/>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sp>
          <p:nvSpPr>
            <p:cNvPr id="9" name="Segnaposto testo 2">
              <a:extLst>
                <a:ext uri="{FF2B5EF4-FFF2-40B4-BE49-F238E27FC236}">
                  <a16:creationId xmlns:a16="http://schemas.microsoft.com/office/drawing/2014/main" id="{A53FCB7F-4B3A-212F-D6F8-72736DCA128A}"/>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grpSp>
        <p:nvGrpSpPr>
          <p:cNvPr id="18" name="Gruppo 17">
            <a:extLst>
              <a:ext uri="{FF2B5EF4-FFF2-40B4-BE49-F238E27FC236}">
                <a16:creationId xmlns:a16="http://schemas.microsoft.com/office/drawing/2014/main" id="{02EFC39C-E572-B2D5-1D7A-A28F0F40C15E}"/>
              </a:ext>
            </a:extLst>
          </p:cNvPr>
          <p:cNvGrpSpPr/>
          <p:nvPr/>
        </p:nvGrpSpPr>
        <p:grpSpPr>
          <a:xfrm>
            <a:off x="8965580" y="2806451"/>
            <a:ext cx="2805392" cy="2062103"/>
            <a:chOff x="4922520" y="3032022"/>
            <a:chExt cx="3032760" cy="2133600"/>
          </a:xfrm>
        </p:grpSpPr>
        <p:pic>
          <p:nvPicPr>
            <p:cNvPr id="14" name="Immagine 13">
              <a:extLst>
                <a:ext uri="{FF2B5EF4-FFF2-40B4-BE49-F238E27FC236}">
                  <a16:creationId xmlns:a16="http://schemas.microsoft.com/office/drawing/2014/main" id="{4E1FF566-650C-0BA2-FFDB-15E13B3D2835}"/>
                </a:ext>
              </a:extLst>
            </p:cNvPr>
            <p:cNvPicPr>
              <a:picLocks noChangeAspect="1"/>
            </p:cNvPicPr>
            <p:nvPr/>
          </p:nvPicPr>
          <p:blipFill>
            <a:blip r:embed="rId5"/>
            <a:stretch>
              <a:fillRect/>
            </a:stretch>
          </p:blipFill>
          <p:spPr>
            <a:xfrm>
              <a:off x="4922520" y="3032022"/>
              <a:ext cx="3032760" cy="2133600"/>
            </a:xfrm>
            <a:prstGeom prst="rect">
              <a:avLst/>
            </a:prstGeom>
          </p:spPr>
        </p:pic>
        <p:sp>
          <p:nvSpPr>
            <p:cNvPr id="15" name="Rettangolo 14">
              <a:extLst>
                <a:ext uri="{FF2B5EF4-FFF2-40B4-BE49-F238E27FC236}">
                  <a16:creationId xmlns:a16="http://schemas.microsoft.com/office/drawing/2014/main" id="{8AF2E3E3-AAA7-F621-E283-9AE85D70ACC8}"/>
                </a:ext>
              </a:extLst>
            </p:cNvPr>
            <p:cNvSpPr/>
            <p:nvPr/>
          </p:nvSpPr>
          <p:spPr>
            <a:xfrm>
              <a:off x="6721451" y="3032022"/>
              <a:ext cx="627017" cy="293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273FEED9-521F-3C33-905F-D15A7F3B44DA}"/>
                </a:ext>
              </a:extLst>
            </p:cNvPr>
            <p:cNvSpPr/>
            <p:nvPr/>
          </p:nvSpPr>
          <p:spPr>
            <a:xfrm>
              <a:off x="7805057" y="3559669"/>
              <a:ext cx="150223" cy="587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908EC137-CDA9-F745-BBA4-467A16C76AC9}"/>
                </a:ext>
              </a:extLst>
            </p:cNvPr>
            <p:cNvSpPr/>
            <p:nvPr/>
          </p:nvSpPr>
          <p:spPr>
            <a:xfrm>
              <a:off x="5050971" y="4973265"/>
              <a:ext cx="905692" cy="192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0" name="CasellaDiTesto 19">
            <a:extLst>
              <a:ext uri="{FF2B5EF4-FFF2-40B4-BE49-F238E27FC236}">
                <a16:creationId xmlns:a16="http://schemas.microsoft.com/office/drawing/2014/main" id="{E07D499D-224A-2002-C58A-A5F686731614}"/>
              </a:ext>
            </a:extLst>
          </p:cNvPr>
          <p:cNvSpPr txBox="1"/>
          <p:nvPr/>
        </p:nvSpPr>
        <p:spPr>
          <a:xfrm>
            <a:off x="450295" y="2916627"/>
            <a:ext cx="8161937" cy="2062103"/>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Una relazione è efficace quando: </a:t>
            </a:r>
            <a:endPar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ci sono buoni «confini» con l’altro, cioè quando vi è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consapevolezza di sé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(delle proprie emozioni, bisogni, desideri) e si riesce a distinguerli da quelli dell’altro</a:t>
            </a:r>
          </a:p>
          <a:p>
            <a:pPr marL="285750" indent="-285750">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comunicano in modo efficace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proprie emozioni, i propri bisogni e desideri e si ascolta in modo attivo </a:t>
            </a:r>
          </a:p>
          <a:p>
            <a:pPr marL="285750" indent="-285750" algn="l">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comprendono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le emozioni, i bisogni e le necessità dell’altro</a:t>
            </a:r>
          </a:p>
          <a:p>
            <a:pPr marL="285750" indent="-285750" algn="l">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è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empatica, gratificante e positiva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 chi è nella relazione può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veder soddisfatti i propri bisogni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senza sottomettere o essere sottomesso</a:t>
            </a:r>
          </a:p>
        </p:txBody>
      </p:sp>
      <p:sp>
        <p:nvSpPr>
          <p:cNvPr id="21" name="CasellaDiTesto 20">
            <a:extLst>
              <a:ext uri="{FF2B5EF4-FFF2-40B4-BE49-F238E27FC236}">
                <a16:creationId xmlns:a16="http://schemas.microsoft.com/office/drawing/2014/main" id="{40788B70-3C93-384D-000F-8F9916E82D45}"/>
              </a:ext>
            </a:extLst>
          </p:cNvPr>
          <p:cNvSpPr txBox="1"/>
          <p:nvPr/>
        </p:nvSpPr>
        <p:spPr>
          <a:xfrm>
            <a:off x="7360123" y="4841840"/>
            <a:ext cx="4454983" cy="215444"/>
          </a:xfrm>
          <a:prstGeom prst="rect">
            <a:avLst/>
          </a:prstGeom>
          <a:noFill/>
        </p:spPr>
        <p:txBody>
          <a:bodyPr wrap="square">
            <a:spAutoFit/>
          </a:bodyPr>
          <a:lstStyle/>
          <a:p>
            <a:pPr algn="r"/>
            <a:r>
              <a:rPr lang="it-IT" sz="800" i="0" strike="noStrike"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rawpixel.com</a:t>
            </a: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8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Freepik</a:t>
            </a:r>
            <a:endPar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5836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fade">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fade">
                                      <p:cBhvr>
                                        <p:cTn id="33" dur="500"/>
                                        <p:tgtEl>
                                          <p:spTgt spid="2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fade">
                                      <p:cBhvr>
                                        <p:cTn id="38" dur="500"/>
                                        <p:tgtEl>
                                          <p:spTgt spid="1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fade">
                                      <p:cBhvr>
                                        <p:cTn id="4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DELLE COMPETENZE EMOTIVE E RELAZIONALI</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L’OMS afferma esplicitamente che le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Life Skills</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possano essere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allenate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(WHO, 1998;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DoRS</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2012; WHO, 2020). </a:t>
            </a:r>
          </a:p>
          <a:p>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Le competenze emotive e relazionali sono in gioco in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ogni momento della vita scolastica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b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quindi possono essere sostenute e sviluppate con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qualsiasi attività</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e con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ogni contenuto disciplinare</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8" name="CasellaDiTesto 7">
            <a:extLst>
              <a:ext uri="{FF2B5EF4-FFF2-40B4-BE49-F238E27FC236}">
                <a16:creationId xmlns:a16="http://schemas.microsoft.com/office/drawing/2014/main" id="{1C86EF50-2314-672E-9DE1-350BFE6D4183}"/>
              </a:ext>
            </a:extLst>
          </p:cNvPr>
          <p:cNvSpPr txBox="1"/>
          <p:nvPr/>
        </p:nvSpPr>
        <p:spPr>
          <a:xfrm>
            <a:off x="6587013" y="3421916"/>
            <a:ext cx="4666250"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Quando? Come?</a:t>
            </a:r>
          </a:p>
        </p:txBody>
      </p:sp>
      <p:pic>
        <p:nvPicPr>
          <p:cNvPr id="4" name="Immagine 3">
            <a:extLst>
              <a:ext uri="{FF2B5EF4-FFF2-40B4-BE49-F238E27FC236}">
                <a16:creationId xmlns:a16="http://schemas.microsoft.com/office/drawing/2014/main" id="{491A4613-CB08-6EAF-5107-BB1C4A7DCF29}"/>
              </a:ext>
            </a:extLst>
          </p:cNvPr>
          <p:cNvPicPr>
            <a:picLocks noChangeAspect="1"/>
          </p:cNvPicPr>
          <p:nvPr/>
        </p:nvPicPr>
        <p:blipFill>
          <a:blip r:embed="rId4"/>
          <a:srcRect/>
          <a:stretch/>
        </p:blipFill>
        <p:spPr>
          <a:xfrm>
            <a:off x="6517705" y="3933768"/>
            <a:ext cx="4871589" cy="1619307"/>
          </a:xfrm>
          <a:prstGeom prst="rect">
            <a:avLst/>
          </a:prstGeom>
        </p:spPr>
      </p:pic>
      <p:sp>
        <p:nvSpPr>
          <p:cNvPr id="2" name="Titolo 1">
            <a:extLst>
              <a:ext uri="{FF2B5EF4-FFF2-40B4-BE49-F238E27FC236}">
                <a16:creationId xmlns:a16="http://schemas.microsoft.com/office/drawing/2014/main" id="{ED1AF5C1-C29C-0504-99B1-61A4A7943F11}"/>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5" name="Gruppo 4">
            <a:extLst>
              <a:ext uri="{FF2B5EF4-FFF2-40B4-BE49-F238E27FC236}">
                <a16:creationId xmlns:a16="http://schemas.microsoft.com/office/drawing/2014/main" id="{DC28E3AC-FF81-8E5C-002D-E6196A767896}"/>
              </a:ext>
            </a:extLst>
          </p:cNvPr>
          <p:cNvGrpSpPr/>
          <p:nvPr/>
        </p:nvGrpSpPr>
        <p:grpSpPr>
          <a:xfrm>
            <a:off x="9760857" y="90350"/>
            <a:ext cx="2329543" cy="1364628"/>
            <a:chOff x="9862457" y="138045"/>
            <a:chExt cx="2329543" cy="1364628"/>
          </a:xfrm>
        </p:grpSpPr>
        <p:pic>
          <p:nvPicPr>
            <p:cNvPr id="6" name="Google Shape;168;g1020d4e4f60_1_302">
              <a:extLst>
                <a:ext uri="{FF2B5EF4-FFF2-40B4-BE49-F238E27FC236}">
                  <a16:creationId xmlns:a16="http://schemas.microsoft.com/office/drawing/2014/main" id="{213907E1-E21D-535D-DA39-F02AC84C00D8}"/>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7" name="Segnaposto testo 2">
              <a:extLst>
                <a:ext uri="{FF2B5EF4-FFF2-40B4-BE49-F238E27FC236}">
                  <a16:creationId xmlns:a16="http://schemas.microsoft.com/office/drawing/2014/main" id="{F3EAA140-D18A-4581-D54E-49909F53827A}"/>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50364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left)">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dirty="0">
                <a:solidFill>
                  <a:schemeClr val="lt1"/>
                </a:solidFill>
                <a:latin typeface="Open Sans"/>
                <a:ea typeface="Open Sans"/>
                <a:cs typeface="Open Sans"/>
                <a:sym typeface="Open Sans"/>
              </a:rPr>
              <a:t>scuola.airc.it</a:t>
            </a:r>
            <a:endParaRPr sz="1800" b="0" i="0" u="none" strike="noStrike" cap="none" dirty="0">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grpSp>
        <p:nvGrpSpPr>
          <p:cNvPr id="13" name="Gruppo 12">
            <a:extLst>
              <a:ext uri="{FF2B5EF4-FFF2-40B4-BE49-F238E27FC236}">
                <a16:creationId xmlns:a16="http://schemas.microsoft.com/office/drawing/2014/main" id="{705E76B0-A56C-B18E-F1B7-4D75D79896E6}"/>
              </a:ext>
            </a:extLst>
          </p:cNvPr>
          <p:cNvGrpSpPr/>
          <p:nvPr/>
        </p:nvGrpSpPr>
        <p:grpSpPr>
          <a:xfrm>
            <a:off x="2419540" y="1969744"/>
            <a:ext cx="9294843" cy="1126656"/>
            <a:chOff x="795640" y="1802104"/>
            <a:chExt cx="10951816" cy="1126656"/>
          </a:xfrm>
        </p:grpSpPr>
        <p:sp>
          <p:nvSpPr>
            <p:cNvPr id="8" name="CasellaDiTesto 7">
              <a:extLst>
                <a:ext uri="{FF2B5EF4-FFF2-40B4-BE49-F238E27FC236}">
                  <a16:creationId xmlns:a16="http://schemas.microsoft.com/office/drawing/2014/main" id="{1C86EF50-2314-672E-9DE1-350BFE6D4183}"/>
                </a:ext>
              </a:extLst>
            </p:cNvPr>
            <p:cNvSpPr txBox="1"/>
            <p:nvPr/>
          </p:nvSpPr>
          <p:spPr>
            <a:xfrm>
              <a:off x="1515640" y="1851542"/>
              <a:ext cx="10231816" cy="1077218"/>
            </a:xfrm>
            <a:prstGeom prst="rect">
              <a:avLst/>
            </a:prstGeom>
            <a:noFill/>
          </p:spPr>
          <p:txBody>
            <a:bodyPr wrap="square">
              <a:spAutoFit/>
            </a:bodyPr>
            <a:lstStyle/>
            <a:p>
              <a:pPr marL="285750" indent="-285750">
                <a:buClr>
                  <a:srgbClr val="00B0F0"/>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Possiamo farlo ogni giorno con il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nostro «stare in classe»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con il nostro modo di relazionarci agli/alle allievi/e, usando una comunicazione empatica ed efficace e un ascolto autentico, creando un clima di classe rispettoso delle caratteristiche dell’altro, creativo e vivace. </a:t>
              </a:r>
            </a:p>
          </p:txBody>
        </p:sp>
        <p:sp>
          <p:nvSpPr>
            <p:cNvPr id="2" name="Freccia a destra 1">
              <a:extLst>
                <a:ext uri="{FF2B5EF4-FFF2-40B4-BE49-F238E27FC236}">
                  <a16:creationId xmlns:a16="http://schemas.microsoft.com/office/drawing/2014/main" id="{C4B897EA-1E18-79F1-0929-29D31DE13761}"/>
                </a:ext>
              </a:extLst>
            </p:cNvPr>
            <p:cNvSpPr/>
            <p:nvPr/>
          </p:nvSpPr>
          <p:spPr>
            <a:xfrm>
              <a:off x="795640" y="1802104"/>
              <a:ext cx="720000" cy="468000"/>
            </a:xfrm>
            <a:prstGeom prst="right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14" name="Gruppo 13">
            <a:extLst>
              <a:ext uri="{FF2B5EF4-FFF2-40B4-BE49-F238E27FC236}">
                <a16:creationId xmlns:a16="http://schemas.microsoft.com/office/drawing/2014/main" id="{B572C075-07C0-42C7-4E25-F3AF2E8FE1A3}"/>
              </a:ext>
            </a:extLst>
          </p:cNvPr>
          <p:cNvGrpSpPr/>
          <p:nvPr/>
        </p:nvGrpSpPr>
        <p:grpSpPr>
          <a:xfrm>
            <a:off x="3064152" y="3323135"/>
            <a:ext cx="8650231" cy="1882838"/>
            <a:chOff x="1766514" y="3134355"/>
            <a:chExt cx="8650231" cy="1882838"/>
          </a:xfrm>
        </p:grpSpPr>
        <p:sp>
          <p:nvSpPr>
            <p:cNvPr id="7" name="CasellaDiTesto 6">
              <a:extLst>
                <a:ext uri="{FF2B5EF4-FFF2-40B4-BE49-F238E27FC236}">
                  <a16:creationId xmlns:a16="http://schemas.microsoft.com/office/drawing/2014/main" id="{FBDFFC21-2D58-36EC-2950-690ED3CD45BF}"/>
                </a:ext>
              </a:extLst>
            </p:cNvPr>
            <p:cNvSpPr txBox="1"/>
            <p:nvPr/>
          </p:nvSpPr>
          <p:spPr>
            <a:xfrm>
              <a:off x="2378514" y="3201311"/>
              <a:ext cx="8038231" cy="1815882"/>
            </a:xfrm>
            <a:prstGeom prst="rect">
              <a:avLst/>
            </a:prstGeom>
            <a:noFill/>
          </p:spPr>
          <p:txBody>
            <a:bodyPr wrap="square">
              <a:spAutoFit/>
            </a:bodyPr>
            <a:lstStyle/>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Possiamo prevedere di utilizzare alcune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strategie e metodologie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che sono utili a sviluppare queste competenze, impiegandole nella didattica quotidiana. </a:t>
              </a:r>
            </a:p>
            <a:p>
              <a:pPr marL="648000" lvl="4" indent="-285750">
                <a:buClr>
                  <a:srgbClr val="FF9900"/>
                </a:buClr>
                <a:buFont typeface="Wingdings" panose="05000000000000000000" pitchFamily="2" charset="2"/>
                <a:buChar char="ü"/>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Lavori in piccolo e grande gruppo</a:t>
              </a:r>
            </a:p>
            <a:p>
              <a:pPr marL="648000" lvl="4" indent="-285750">
                <a:buClr>
                  <a:srgbClr val="FF9900"/>
                </a:buClr>
                <a:buFont typeface="Wingdings" panose="05000000000000000000" pitchFamily="2" charset="2"/>
                <a:buChar char="ü"/>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Discussioni, confronti,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debate</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648000" lvl="4" indent="-285750">
                <a:buClr>
                  <a:srgbClr val="FF9900"/>
                </a:buClr>
                <a:buFont typeface="Wingdings" panose="05000000000000000000" pitchFamily="2" charset="2"/>
                <a:buChar char="ü"/>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Cooperative learning</a:t>
              </a:r>
            </a:p>
            <a:p>
              <a:pPr marL="648000" lvl="4" indent="-285750">
                <a:buClr>
                  <a:srgbClr val="FF9900"/>
                </a:buClr>
                <a:buFont typeface="Wingdings" panose="05000000000000000000" pitchFamily="2" charset="2"/>
                <a:buChar char="ü"/>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Brainstorming</a:t>
              </a:r>
            </a:p>
            <a:p>
              <a:pPr marL="648000" lvl="4" indent="-285750">
                <a:buClr>
                  <a:srgbClr val="FF9900"/>
                </a:buClr>
                <a:buFont typeface="Wingdings" panose="05000000000000000000" pitchFamily="2" charset="2"/>
                <a:buChar char="ü"/>
              </a:pP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Role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-playing</a:t>
              </a:r>
            </a:p>
          </p:txBody>
        </p:sp>
        <p:sp>
          <p:nvSpPr>
            <p:cNvPr id="11" name="Freccia a destra 10">
              <a:extLst>
                <a:ext uri="{FF2B5EF4-FFF2-40B4-BE49-F238E27FC236}">
                  <a16:creationId xmlns:a16="http://schemas.microsoft.com/office/drawing/2014/main" id="{C77BFBB6-5999-B807-5277-DCCE215AEFD7}"/>
                </a:ext>
              </a:extLst>
            </p:cNvPr>
            <p:cNvSpPr/>
            <p:nvPr/>
          </p:nvSpPr>
          <p:spPr>
            <a:xfrm>
              <a:off x="1766514" y="3134355"/>
              <a:ext cx="612000" cy="468000"/>
            </a:xfrm>
            <a:prstGeom prst="right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 name="Gruppo 14">
            <a:extLst>
              <a:ext uri="{FF2B5EF4-FFF2-40B4-BE49-F238E27FC236}">
                <a16:creationId xmlns:a16="http://schemas.microsoft.com/office/drawing/2014/main" id="{7AC56E70-B87A-0E42-5E01-2E07443C5F25}"/>
              </a:ext>
            </a:extLst>
          </p:cNvPr>
          <p:cNvGrpSpPr/>
          <p:nvPr/>
        </p:nvGrpSpPr>
        <p:grpSpPr>
          <a:xfrm>
            <a:off x="3557817" y="5453403"/>
            <a:ext cx="6710058" cy="883499"/>
            <a:chOff x="3968829" y="5337044"/>
            <a:chExt cx="6710058" cy="883499"/>
          </a:xfrm>
        </p:grpSpPr>
        <p:sp>
          <p:nvSpPr>
            <p:cNvPr id="10" name="CasellaDiTesto 9">
              <a:extLst>
                <a:ext uri="{FF2B5EF4-FFF2-40B4-BE49-F238E27FC236}">
                  <a16:creationId xmlns:a16="http://schemas.microsoft.com/office/drawing/2014/main" id="{F74BE1E3-82FB-97F0-BB7A-396BB66E5B4B}"/>
                </a:ext>
              </a:extLst>
            </p:cNvPr>
            <p:cNvSpPr txBox="1"/>
            <p:nvPr/>
          </p:nvSpPr>
          <p:spPr>
            <a:xfrm>
              <a:off x="4580829" y="5389546"/>
              <a:ext cx="6098058" cy="830997"/>
            </a:xfrm>
            <a:prstGeom prst="rect">
              <a:avLst/>
            </a:prstGeom>
            <a:noFill/>
          </p:spPr>
          <p:txBody>
            <a:bodyPr wrap="square">
              <a:spAutoFit/>
            </a:bodyPr>
            <a:lstStyle/>
            <a:p>
              <a:pPr marL="285750" indent="-285750">
                <a:buClr>
                  <a:srgbClr val="00B0F0"/>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Possiamo organizzare e attivare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laboratori, percorsi tematici, incontri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specifici con cui andare a lavorare in modo più esplicito su alcune di queste competenze.</a:t>
              </a:r>
              <a:endParaRPr lang="it-IT" sz="1600" dirty="0"/>
            </a:p>
          </p:txBody>
        </p:sp>
        <p:sp>
          <p:nvSpPr>
            <p:cNvPr id="12" name="Freccia a destra 11">
              <a:extLst>
                <a:ext uri="{FF2B5EF4-FFF2-40B4-BE49-F238E27FC236}">
                  <a16:creationId xmlns:a16="http://schemas.microsoft.com/office/drawing/2014/main" id="{9ACCC6F6-D90F-7D45-040E-54C8C1204236}"/>
                </a:ext>
              </a:extLst>
            </p:cNvPr>
            <p:cNvSpPr/>
            <p:nvPr/>
          </p:nvSpPr>
          <p:spPr>
            <a:xfrm>
              <a:off x="3968829" y="5337044"/>
              <a:ext cx="612000" cy="468000"/>
            </a:xfrm>
            <a:prstGeom prst="right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3" name="Titolo 1">
            <a:extLst>
              <a:ext uri="{FF2B5EF4-FFF2-40B4-BE49-F238E27FC236}">
                <a16:creationId xmlns:a16="http://schemas.microsoft.com/office/drawing/2014/main" id="{7916EDEF-B02E-3063-606F-1F6E9D361584}"/>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19" name="Gruppo 18">
            <a:extLst>
              <a:ext uri="{FF2B5EF4-FFF2-40B4-BE49-F238E27FC236}">
                <a16:creationId xmlns:a16="http://schemas.microsoft.com/office/drawing/2014/main" id="{A1CEABD8-11CA-CB3D-AFD0-C0960571AA55}"/>
              </a:ext>
            </a:extLst>
          </p:cNvPr>
          <p:cNvGrpSpPr/>
          <p:nvPr/>
        </p:nvGrpSpPr>
        <p:grpSpPr>
          <a:xfrm>
            <a:off x="208605" y="2270104"/>
            <a:ext cx="1823384" cy="2143086"/>
            <a:chOff x="503547" y="2787955"/>
            <a:chExt cx="1823384" cy="2143086"/>
          </a:xfrm>
        </p:grpSpPr>
        <p:pic>
          <p:nvPicPr>
            <p:cNvPr id="20" name="Immagine 19">
              <a:extLst>
                <a:ext uri="{FF2B5EF4-FFF2-40B4-BE49-F238E27FC236}">
                  <a16:creationId xmlns:a16="http://schemas.microsoft.com/office/drawing/2014/main" id="{5D68B3FC-BB87-46F4-4217-65F1BCBF91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503547" y="2787955"/>
              <a:ext cx="1823384" cy="1604012"/>
            </a:xfrm>
            <a:prstGeom prst="rect">
              <a:avLst/>
            </a:prstGeom>
          </p:spPr>
        </p:pic>
        <p:sp>
          <p:nvSpPr>
            <p:cNvPr id="21" name="CasellaDiTesto 20">
              <a:extLst>
                <a:ext uri="{FF2B5EF4-FFF2-40B4-BE49-F238E27FC236}">
                  <a16:creationId xmlns:a16="http://schemas.microsoft.com/office/drawing/2014/main" id="{8266BAF9-9F1B-CDA1-A6C5-77284EDF05CB}"/>
                </a:ext>
              </a:extLst>
            </p:cNvPr>
            <p:cNvSpPr txBox="1"/>
            <p:nvPr/>
          </p:nvSpPr>
          <p:spPr>
            <a:xfrm>
              <a:off x="736151" y="4223155"/>
              <a:ext cx="1344474" cy="707886"/>
            </a:xfrm>
            <a:prstGeom prst="rect">
              <a:avLst/>
            </a:prstGeom>
            <a:noFill/>
          </p:spPr>
          <p:txBody>
            <a:bodyPr wrap="square">
              <a:spAutoFit/>
            </a:bodyPr>
            <a:lstStyle/>
            <a:p>
              <a:pPr algn="ctr"/>
              <a:r>
                <a:rPr lang="it-IT" sz="2000" b="1" dirty="0">
                  <a:solidFill>
                    <a:srgbClr val="376092"/>
                  </a:solidFill>
                  <a:latin typeface="Open Sans" panose="020B0606030504020204"/>
                  <a:ea typeface="SimSun" panose="02010600030101010101" pitchFamily="2" charset="-122"/>
                </a:rPr>
                <a:t>Come?</a:t>
              </a:r>
            </a:p>
            <a:p>
              <a:pPr algn="ctr"/>
              <a:r>
                <a:rPr lang="it-IT" sz="2000" b="1" dirty="0">
                  <a:solidFill>
                    <a:srgbClr val="376092"/>
                  </a:solidFill>
                  <a:latin typeface="Open Sans" panose="020B0606030504020204"/>
                  <a:ea typeface="SimSun" panose="02010600030101010101" pitchFamily="2" charset="-122"/>
                </a:rPr>
                <a:t>Quando?</a:t>
              </a:r>
            </a:p>
          </p:txBody>
        </p:sp>
      </p:grpSp>
      <p:sp>
        <p:nvSpPr>
          <p:cNvPr id="17" name="CasellaDiTesto 14">
            <a:extLst>
              <a:ext uri="{FF2B5EF4-FFF2-40B4-BE49-F238E27FC236}">
                <a16:creationId xmlns:a16="http://schemas.microsoft.com/office/drawing/2014/main" id="{73910674-6538-6A6D-5E7A-25AD2991EC24}"/>
              </a:ext>
            </a:extLst>
          </p:cNvPr>
          <p:cNvSpPr txBox="1">
            <a:spLocks noChangeArrowheads="1"/>
          </p:cNvSpPr>
          <p:nvPr/>
        </p:nvSpPr>
        <p:spPr bwMode="auto">
          <a:xfrm>
            <a:off x="421028" y="1525208"/>
            <a:ext cx="1109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DELLE COMPETENZE COMUNICATIVE E RELAZIONALI</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uppo 3">
            <a:extLst>
              <a:ext uri="{FF2B5EF4-FFF2-40B4-BE49-F238E27FC236}">
                <a16:creationId xmlns:a16="http://schemas.microsoft.com/office/drawing/2014/main" id="{023ECD28-A8FC-7FFB-8FD3-82D8AF8D455F}"/>
              </a:ext>
            </a:extLst>
          </p:cNvPr>
          <p:cNvGrpSpPr/>
          <p:nvPr/>
        </p:nvGrpSpPr>
        <p:grpSpPr>
          <a:xfrm>
            <a:off x="9760857" y="90350"/>
            <a:ext cx="2329543" cy="1364628"/>
            <a:chOff x="9862457" y="138045"/>
            <a:chExt cx="2329543" cy="1364628"/>
          </a:xfrm>
        </p:grpSpPr>
        <p:pic>
          <p:nvPicPr>
            <p:cNvPr id="5" name="Google Shape;168;g1020d4e4f60_1_302">
              <a:extLst>
                <a:ext uri="{FF2B5EF4-FFF2-40B4-BE49-F238E27FC236}">
                  <a16:creationId xmlns:a16="http://schemas.microsoft.com/office/drawing/2014/main" id="{580C761E-872B-6AE0-74A6-D7E5EAA90CF1}"/>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8" name="Segnaposto testo 2">
              <a:extLst>
                <a:ext uri="{FF2B5EF4-FFF2-40B4-BE49-F238E27FC236}">
                  <a16:creationId xmlns:a16="http://schemas.microsoft.com/office/drawing/2014/main" id="{EE83EA90-B256-B24E-03CF-E374003BAC8B}"/>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9685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4" name="CasellaDiTesto 14">
            <a:extLst>
              <a:ext uri="{FF2B5EF4-FFF2-40B4-BE49-F238E27FC236}">
                <a16:creationId xmlns:a16="http://schemas.microsoft.com/office/drawing/2014/main" id="{D1891357-0B18-76CA-CF57-4D7300A556F0}"/>
              </a:ext>
            </a:extLst>
          </p:cNvPr>
          <p:cNvSpPr txBox="1">
            <a:spLocks noChangeArrowheads="1"/>
          </p:cNvSpPr>
          <p:nvPr/>
        </p:nvSpPr>
        <p:spPr bwMode="auto">
          <a:xfrm>
            <a:off x="421028" y="1525208"/>
            <a:ext cx="11095514"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PROMUOVERE ASCOLTO ATTIVO E COMUNICAZIONE EFFICACE</a:t>
            </a:r>
          </a:p>
          <a:p>
            <a:pPr algn="just"/>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All’interno del contesto scolastico, sentirsi ascoltati e accolti aiuta ogni bambino e ragazzo a sentirsi parte del gruppo, a superare possibili difficoltà e migliora il clima di classe. </a:t>
            </a:r>
          </a:p>
          <a:p>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 insegnare agli allievi ad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ascoltare in modo attivo e a comunicare in modo efficace</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la prima «tecnica» è l’</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esempio</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il docente che comunica in modo efficace ed ascolta attivamente funge da modello e promuove gradualmente l’acquisizione di competenze emotive e relazionali sempre più evolute.</a:t>
            </a:r>
          </a:p>
          <a:p>
            <a:endPar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Immagine 2">
            <a:extLst>
              <a:ext uri="{FF2B5EF4-FFF2-40B4-BE49-F238E27FC236}">
                <a16:creationId xmlns:a16="http://schemas.microsoft.com/office/drawing/2014/main" id="{3AF57E8B-E1E5-9434-E633-CC927B61CDF9}"/>
              </a:ext>
            </a:extLst>
          </p:cNvPr>
          <p:cNvPicPr>
            <a:picLocks noChangeAspect="1"/>
          </p:cNvPicPr>
          <p:nvPr/>
        </p:nvPicPr>
        <p:blipFill rotWithShape="1">
          <a:blip r:embed="rId4"/>
          <a:srcRect l="1807" t="2080" r="1697"/>
          <a:stretch/>
        </p:blipFill>
        <p:spPr>
          <a:xfrm>
            <a:off x="8806874" y="3575154"/>
            <a:ext cx="3024908" cy="2422943"/>
          </a:xfrm>
          <a:prstGeom prst="rect">
            <a:avLst/>
          </a:prstGeom>
        </p:spPr>
      </p:pic>
      <p:sp>
        <p:nvSpPr>
          <p:cNvPr id="9" name="CasellaDiTesto 8">
            <a:extLst>
              <a:ext uri="{FF2B5EF4-FFF2-40B4-BE49-F238E27FC236}">
                <a16:creationId xmlns:a16="http://schemas.microsoft.com/office/drawing/2014/main" id="{A8F735E1-F81B-8804-A10C-FB1132319293}"/>
              </a:ext>
            </a:extLst>
          </p:cNvPr>
          <p:cNvSpPr txBox="1"/>
          <p:nvPr/>
        </p:nvSpPr>
        <p:spPr>
          <a:xfrm>
            <a:off x="2080298" y="3852892"/>
            <a:ext cx="6103620" cy="1569660"/>
          </a:xfrm>
          <a:prstGeom prst="rect">
            <a:avLst/>
          </a:prstGeom>
          <a:noFill/>
        </p:spPr>
        <p:txBody>
          <a:bodyPr wrap="square">
            <a:spAutoFit/>
          </a:bodyPr>
          <a:lstStyle/>
          <a:p>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L’uso di diversi codici e canali di comunicazione, l’attenzione al linguaggio verbale e non verbale, l’utilizzo di tecniche e metodologie di gruppo variate consentono di instaurare una buona relazione con gli allievi, di gestire l’espressione di emozioni forti come la rabbia, di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supportare</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il gruppo nel caso in cui vi siano difficoltà relazionali.</a:t>
            </a:r>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CasellaDiTesto 1">
            <a:extLst>
              <a:ext uri="{FF2B5EF4-FFF2-40B4-BE49-F238E27FC236}">
                <a16:creationId xmlns:a16="http://schemas.microsoft.com/office/drawing/2014/main" id="{2BA96824-FA4C-EC57-3639-1F9019AB7B63}"/>
              </a:ext>
            </a:extLst>
          </p:cNvPr>
          <p:cNvSpPr txBox="1"/>
          <p:nvPr/>
        </p:nvSpPr>
        <p:spPr>
          <a:xfrm>
            <a:off x="10678887" y="5985411"/>
            <a:ext cx="1240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376092"/>
                </a:solidFill>
                <a:latin typeface="Open Sans" panose="020B0606030504020204"/>
                <a:ea typeface="SimSun" charset="0"/>
                <a:cs typeface="SimSun"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9pPr>
          </a:lstStyle>
          <a:p>
            <a:pPr algn="r"/>
            <a:r>
              <a:rPr lang="it-IT" sz="800" b="0" i="0" dirty="0" err="1">
                <a:effectLst/>
                <a:latin typeface="Open Sans" panose="020B0606030504020204" pitchFamily="34" charset="0"/>
                <a:ea typeface="Open Sans" panose="020B0606030504020204" pitchFamily="34" charset="0"/>
                <a:cs typeface="Open Sans" panose="020B0606030504020204" pitchFamily="34" charset="0"/>
              </a:rPr>
              <a:t>brgfx</a:t>
            </a:r>
            <a:r>
              <a:rPr lang="it-IT" sz="800" b="0" i="0" dirty="0">
                <a:solidFill>
                  <a:srgbClr val="777777"/>
                </a:solidFill>
                <a:effectLst/>
                <a:latin typeface="Inter"/>
              </a:rPr>
              <a:t> </a:t>
            </a:r>
            <a:r>
              <a:rPr lang="it-IT" sz="800" dirty="0"/>
              <a:t> / </a:t>
            </a:r>
            <a:r>
              <a:rPr lang="it-IT" sz="800" dirty="0" err="1"/>
              <a:t>Freepik</a:t>
            </a:r>
            <a:endParaRPr lang="it-IT" sz="800" dirty="0"/>
          </a:p>
        </p:txBody>
      </p:sp>
      <p:grpSp>
        <p:nvGrpSpPr>
          <p:cNvPr id="6" name="Gruppo 5">
            <a:extLst>
              <a:ext uri="{FF2B5EF4-FFF2-40B4-BE49-F238E27FC236}">
                <a16:creationId xmlns:a16="http://schemas.microsoft.com/office/drawing/2014/main" id="{406242C1-C819-EFEB-AEE6-C18DA7E51D9A}"/>
              </a:ext>
            </a:extLst>
          </p:cNvPr>
          <p:cNvGrpSpPr/>
          <p:nvPr/>
        </p:nvGrpSpPr>
        <p:grpSpPr>
          <a:xfrm>
            <a:off x="9760857" y="90350"/>
            <a:ext cx="2329543" cy="1364628"/>
            <a:chOff x="9862457" y="138045"/>
            <a:chExt cx="2329543" cy="1364628"/>
          </a:xfrm>
        </p:grpSpPr>
        <p:pic>
          <p:nvPicPr>
            <p:cNvPr id="8" name="Google Shape;168;g1020d4e4f60_1_302">
              <a:extLst>
                <a:ext uri="{FF2B5EF4-FFF2-40B4-BE49-F238E27FC236}">
                  <a16:creationId xmlns:a16="http://schemas.microsoft.com/office/drawing/2014/main" id="{80BEC7BE-967D-554B-5DE3-3D4AD854D38D}"/>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1" name="Segnaposto testo 2">
              <a:extLst>
                <a:ext uri="{FF2B5EF4-FFF2-40B4-BE49-F238E27FC236}">
                  <a16:creationId xmlns:a16="http://schemas.microsoft.com/office/drawing/2014/main" id="{D1255D02-ECC6-E841-DAC7-5BAFBE6EFF72}"/>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0893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4" name="CasellaDiTesto 14">
            <a:extLst>
              <a:ext uri="{FF2B5EF4-FFF2-40B4-BE49-F238E27FC236}">
                <a16:creationId xmlns:a16="http://schemas.microsoft.com/office/drawing/2014/main" id="{D1891357-0B18-76CA-CF57-4D7300A556F0}"/>
              </a:ext>
            </a:extLst>
          </p:cNvPr>
          <p:cNvSpPr txBox="1">
            <a:spLocks noChangeArrowheads="1"/>
          </p:cNvSpPr>
          <p:nvPr/>
        </p:nvSpPr>
        <p:spPr bwMode="auto">
          <a:xfrm>
            <a:off x="421028" y="1525208"/>
            <a:ext cx="11632336"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PROMUOVERE ASCOLTO ATTIVO E COMUNICAZIONE EFFICACE</a:t>
            </a:r>
          </a:p>
          <a:p>
            <a:pPr algn="just"/>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b="1" dirty="0">
                <a:solidFill>
                  <a:srgbClr val="48AEE2"/>
                </a:solidFill>
                <a:latin typeface="Open Sans" panose="020B0606030504020204" pitchFamily="34" charset="0"/>
                <a:ea typeface="Open Sans" panose="020B0606030504020204" pitchFamily="34" charset="0"/>
                <a:cs typeface="Open Sans" panose="020B0606030504020204" pitchFamily="34" charset="0"/>
              </a:rPr>
              <a:t>L’INSEGNANTE</a:t>
            </a:r>
          </a:p>
          <a:p>
            <a:endParaRPr lang="it-IT" altLang="it-IT" sz="1600" dirty="0">
              <a:latin typeface="Open Sans" panose="020B0606030504020204" pitchFamily="34" charset="0"/>
              <a:ea typeface="Open Sans" panose="020B0606030504020204" pitchFamily="34" charset="0"/>
              <a:cs typeface="Open Sans" panose="020B0606030504020204" pitchFamily="34" charset="0"/>
            </a:endParaRPr>
          </a:p>
          <a:p>
            <a:pPr algn="l" fontAlgn="base"/>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Usare la prima persona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con affermazioni che iniziano con «io», «noi», soprattutto nel comunicare ciò che si prova in determinate situazioni («Io sento», «Io provo»). Questo consente all’allievo/a di entrare in contatto con i vissuti personali dell’insegnante: sentendo che il docente sta comunicando il proprio stato d’animo con autenticità, sarà aperto all’ascolto e non assumerà un atteggiamento di difesa o di sfida.</a:t>
            </a:r>
          </a:p>
          <a:p>
            <a:pPr algn="l" fontAlgn="base"/>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Non giudizio e accettazione del pensiero altrui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Non necessariamente le idee di chi parla e di chi ascolta devono essere simili o convergenti, né si deve far convergere opinioni diverse; è essenziale invece dare valore a ogni affermazione, contestualizzando quelle chiaramente «fuori dal mondo». </a:t>
            </a:r>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endPar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CasellaDiTesto 1">
            <a:extLst>
              <a:ext uri="{FF2B5EF4-FFF2-40B4-BE49-F238E27FC236}">
                <a16:creationId xmlns:a16="http://schemas.microsoft.com/office/drawing/2014/main" id="{63DAE1F3-6539-7054-1240-05A2279F415C}"/>
              </a:ext>
            </a:extLst>
          </p:cNvPr>
          <p:cNvSpPr txBox="1"/>
          <p:nvPr/>
        </p:nvSpPr>
        <p:spPr>
          <a:xfrm>
            <a:off x="3219754" y="4636712"/>
            <a:ext cx="8837089" cy="2062103"/>
          </a:xfrm>
          <a:prstGeom prst="rect">
            <a:avLst/>
          </a:prstGeom>
          <a:noFill/>
        </p:spPr>
        <p:txBody>
          <a:bodyPr wrap="square">
            <a:spAutoFit/>
          </a:bodyPr>
          <a:lstStyle/>
          <a:p>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 esempio, all’allievo che ci comunica con estrema serietà che da grande vorrà essere un gatto, non dovremo reagire ignorandolo, ridicolizzandolo o liquidando la frase come una sciocchezza, ma contestualizzarla, per esempio domandando perché (per poi scoprire che in realtà voleva esprimerci la sua stanchezza e il desiderio di poter dormire per molta parte del giorno come fanno i gatti, oppure il suo bisogno di attenzione, poiché i gatti notoriamente vengono molto coccolati e così via) oppure, se già ne conosciamo o intuiamo le ragioni, commentando con una frase del tipo: «Hai ragione! Anche a me oggi piacerebbe stare tranquilla a dormire sul divano tutto il giorno!» </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uppo 16">
            <a:extLst>
              <a:ext uri="{FF2B5EF4-FFF2-40B4-BE49-F238E27FC236}">
                <a16:creationId xmlns:a16="http://schemas.microsoft.com/office/drawing/2014/main" id="{E5512C61-F706-43E4-82C0-8DAB28B0147A}"/>
              </a:ext>
            </a:extLst>
          </p:cNvPr>
          <p:cNvGrpSpPr/>
          <p:nvPr/>
        </p:nvGrpSpPr>
        <p:grpSpPr>
          <a:xfrm>
            <a:off x="8879228" y="1139436"/>
            <a:ext cx="1512000" cy="1440000"/>
            <a:chOff x="381500" y="2040166"/>
            <a:chExt cx="1823384" cy="1858653"/>
          </a:xfrm>
        </p:grpSpPr>
        <p:pic>
          <p:nvPicPr>
            <p:cNvPr id="18" name="Immagine 17">
              <a:extLst>
                <a:ext uri="{FF2B5EF4-FFF2-40B4-BE49-F238E27FC236}">
                  <a16:creationId xmlns:a16="http://schemas.microsoft.com/office/drawing/2014/main" id="{57185F15-D5F9-FBF9-A78F-B0E8546BD23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9" name="CasellaDiTesto 18">
              <a:extLst>
                <a:ext uri="{FF2B5EF4-FFF2-40B4-BE49-F238E27FC236}">
                  <a16:creationId xmlns:a16="http://schemas.microsoft.com/office/drawing/2014/main" id="{B9C4131B-0FBD-C78D-CC29-B0340D70E0A7}"/>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21" name="Gruppo 20">
            <a:extLst>
              <a:ext uri="{FF2B5EF4-FFF2-40B4-BE49-F238E27FC236}">
                <a16:creationId xmlns:a16="http://schemas.microsoft.com/office/drawing/2014/main" id="{006BF224-EF9A-C51E-12B8-15AF2F3B952E}"/>
              </a:ext>
            </a:extLst>
          </p:cNvPr>
          <p:cNvGrpSpPr/>
          <p:nvPr/>
        </p:nvGrpSpPr>
        <p:grpSpPr>
          <a:xfrm>
            <a:off x="9760857" y="90350"/>
            <a:ext cx="2329543" cy="1364628"/>
            <a:chOff x="9862457" y="138045"/>
            <a:chExt cx="2329543" cy="1364628"/>
          </a:xfrm>
        </p:grpSpPr>
        <p:pic>
          <p:nvPicPr>
            <p:cNvPr id="22" name="Google Shape;168;g1020d4e4f60_1_302">
              <a:extLst>
                <a:ext uri="{FF2B5EF4-FFF2-40B4-BE49-F238E27FC236}">
                  <a16:creationId xmlns:a16="http://schemas.microsoft.com/office/drawing/2014/main" id="{D34A6E6E-3D11-999D-7CE4-562D192A1449}"/>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3" name="Segnaposto testo 2">
              <a:extLst>
                <a:ext uri="{FF2B5EF4-FFF2-40B4-BE49-F238E27FC236}">
                  <a16:creationId xmlns:a16="http://schemas.microsoft.com/office/drawing/2014/main" id="{951398A6-3EA7-F50B-8970-30D3B6B415A1}"/>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6868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500"/>
                                        <p:tgtEl>
                                          <p:spTgt spid="4">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PROMUOVERE ASCOLTO ATTIVO E COMUNICAZIONE EFFICACE</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8" name="CasellaDiTesto 7">
            <a:extLst>
              <a:ext uri="{FF2B5EF4-FFF2-40B4-BE49-F238E27FC236}">
                <a16:creationId xmlns:a16="http://schemas.microsoft.com/office/drawing/2014/main" id="{3160D1A4-538A-C89C-F3B0-CCE7558F7052}"/>
              </a:ext>
            </a:extLst>
          </p:cNvPr>
          <p:cNvSpPr txBox="1"/>
          <p:nvPr/>
        </p:nvSpPr>
        <p:spPr>
          <a:xfrm>
            <a:off x="3216275" y="4054726"/>
            <a:ext cx="7379651" cy="2062103"/>
          </a:xfrm>
          <a:prstGeom prst="rect">
            <a:avLst/>
          </a:prstGeom>
          <a:noFill/>
        </p:spPr>
        <p:txBody>
          <a:bodyPr wrap="square">
            <a:spAutoFit/>
          </a:bodyPr>
          <a:lstStyle/>
          <a:p>
            <a:pPr algn="l" fontAlgn="base"/>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Concedersi un tempo relazionale</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Dedicare i primi minuti della giornata scolastica o della lezione agli allievi, domandando loro come stanno/come si sentono e dando loro uno spazio in cui, chi vuole e ne ha necessità (senza forzare nessuno) possa esprimere i propri vissuti, positivi o negativi che siano, condividendoli con i compagni e il docente. Questo assume maggiore rilevanza nel caso in cui ci siano ansie, preoccupazioni, disagi che, se non comunicati ed elaborati, potrebbero poi influire sul livello di attenzione e sul processo di apprendimento o produrre comportamenti disfunzionali.</a:t>
            </a:r>
          </a:p>
        </p:txBody>
      </p:sp>
      <p:sp>
        <p:nvSpPr>
          <p:cNvPr id="14" name="CasellaDiTesto 13">
            <a:extLst>
              <a:ext uri="{FF2B5EF4-FFF2-40B4-BE49-F238E27FC236}">
                <a16:creationId xmlns:a16="http://schemas.microsoft.com/office/drawing/2014/main" id="{F853A656-F232-F129-6858-129F9F289F26}"/>
              </a:ext>
            </a:extLst>
          </p:cNvPr>
          <p:cNvSpPr txBox="1"/>
          <p:nvPr/>
        </p:nvSpPr>
        <p:spPr>
          <a:xfrm>
            <a:off x="1968500" y="2110692"/>
            <a:ext cx="9678654" cy="1631216"/>
          </a:xfrm>
          <a:prstGeom prst="rect">
            <a:avLst/>
          </a:prstGeom>
          <a:noFill/>
        </p:spPr>
        <p:txBody>
          <a:bodyPr wrap="square">
            <a:spAutoFit/>
          </a:bodyPr>
          <a:lstStyle/>
          <a:p>
            <a:r>
              <a:rPr lang="it-IT" b="1" dirty="0">
                <a:solidFill>
                  <a:srgbClr val="48AEE2"/>
                </a:solidFill>
                <a:latin typeface="Open Sans" panose="020B0606030504020204" pitchFamily="34" charset="0"/>
                <a:ea typeface="Open Sans" panose="020B0606030504020204" pitchFamily="34" charset="0"/>
                <a:cs typeface="Open Sans" panose="020B0606030504020204" pitchFamily="34" charset="0"/>
              </a:rPr>
              <a:t>L’INSEGNANTE</a:t>
            </a:r>
          </a:p>
          <a:p>
            <a:endParaRPr lang="it-IT" altLang="it-IT"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Usare segnali di contatto</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Si tratta di solito di sguardi benevoli, sorrisi, cenni di assenso con il capo oppure di posare una mano sulla spalla o sul braccio.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Questi segnali ci consentono di fornire</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un incoraggiamento e di farci percepire come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una presenza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rassicurante, soprattutto nei momenti di esitazione e incertezza, senza entrare nel merito dei contenuti della comunicazione.</a:t>
            </a:r>
          </a:p>
        </p:txBody>
      </p:sp>
      <p:grpSp>
        <p:nvGrpSpPr>
          <p:cNvPr id="15" name="Gruppo 14">
            <a:extLst>
              <a:ext uri="{FF2B5EF4-FFF2-40B4-BE49-F238E27FC236}">
                <a16:creationId xmlns:a16="http://schemas.microsoft.com/office/drawing/2014/main" id="{54A16669-7458-4813-D1A1-26DA20A68309}"/>
              </a:ext>
            </a:extLst>
          </p:cNvPr>
          <p:cNvGrpSpPr/>
          <p:nvPr/>
        </p:nvGrpSpPr>
        <p:grpSpPr>
          <a:xfrm>
            <a:off x="421028" y="2047924"/>
            <a:ext cx="1512000" cy="1440000"/>
            <a:chOff x="381500" y="2040166"/>
            <a:chExt cx="1823384" cy="1858653"/>
          </a:xfrm>
        </p:grpSpPr>
        <p:pic>
          <p:nvPicPr>
            <p:cNvPr id="16" name="Immagine 15">
              <a:extLst>
                <a:ext uri="{FF2B5EF4-FFF2-40B4-BE49-F238E27FC236}">
                  <a16:creationId xmlns:a16="http://schemas.microsoft.com/office/drawing/2014/main" id="{3085E8C0-FB6F-0437-6DE3-7988BC6DA93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7" name="CasellaDiTesto 16">
              <a:extLst>
                <a:ext uri="{FF2B5EF4-FFF2-40B4-BE49-F238E27FC236}">
                  <a16:creationId xmlns:a16="http://schemas.microsoft.com/office/drawing/2014/main" id="{F88393E8-9966-2FAF-28C1-0C4ED66A4143}"/>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19" name="Gruppo 18">
            <a:extLst>
              <a:ext uri="{FF2B5EF4-FFF2-40B4-BE49-F238E27FC236}">
                <a16:creationId xmlns:a16="http://schemas.microsoft.com/office/drawing/2014/main" id="{256A8AAF-7341-7C02-3B1C-BE1429C71CE6}"/>
              </a:ext>
            </a:extLst>
          </p:cNvPr>
          <p:cNvGrpSpPr/>
          <p:nvPr/>
        </p:nvGrpSpPr>
        <p:grpSpPr>
          <a:xfrm>
            <a:off x="9760857" y="90350"/>
            <a:ext cx="2329543" cy="1364628"/>
            <a:chOff x="9862457" y="138045"/>
            <a:chExt cx="2329543" cy="1364628"/>
          </a:xfrm>
        </p:grpSpPr>
        <p:pic>
          <p:nvPicPr>
            <p:cNvPr id="20" name="Google Shape;168;g1020d4e4f60_1_302">
              <a:extLst>
                <a:ext uri="{FF2B5EF4-FFF2-40B4-BE49-F238E27FC236}">
                  <a16:creationId xmlns:a16="http://schemas.microsoft.com/office/drawing/2014/main" id="{49F80118-364B-A45C-EC30-239EFEFC2254}"/>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1" name="Segnaposto testo 2">
              <a:extLst>
                <a:ext uri="{FF2B5EF4-FFF2-40B4-BE49-F238E27FC236}">
                  <a16:creationId xmlns:a16="http://schemas.microsoft.com/office/drawing/2014/main" id="{53169B21-78D9-F009-A95C-AF85523E4142}"/>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1804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PROMUOVERE ASCOLTO ATTIVO E COMUNICAZIONE EFFICACE</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4" name="CasellaDiTesto 13">
            <a:extLst>
              <a:ext uri="{FF2B5EF4-FFF2-40B4-BE49-F238E27FC236}">
                <a16:creationId xmlns:a16="http://schemas.microsoft.com/office/drawing/2014/main" id="{8AA04599-3159-4635-9596-AC5CE4EE21B4}"/>
              </a:ext>
            </a:extLst>
          </p:cNvPr>
          <p:cNvSpPr txBox="1"/>
          <p:nvPr/>
        </p:nvSpPr>
        <p:spPr>
          <a:xfrm>
            <a:off x="1971128" y="2100333"/>
            <a:ext cx="9642048" cy="3323987"/>
          </a:xfrm>
          <a:prstGeom prst="rect">
            <a:avLst/>
          </a:prstGeom>
          <a:noFill/>
        </p:spPr>
        <p:txBody>
          <a:bodyPr wrap="square">
            <a:spAutoFit/>
          </a:bodyPr>
          <a:lstStyle/>
          <a:p>
            <a:r>
              <a:rPr lang="it-IT" b="1" dirty="0">
                <a:solidFill>
                  <a:srgbClr val="48AEE2"/>
                </a:solidFill>
                <a:latin typeface="Open Sans" panose="020B0606030504020204" pitchFamily="34" charset="0"/>
                <a:ea typeface="Open Sans" panose="020B0606030504020204" pitchFamily="34" charset="0"/>
                <a:cs typeface="Open Sans" panose="020B0606030504020204" pitchFamily="34" charset="0"/>
              </a:rPr>
              <a:t>GLI ALLIEVI</a:t>
            </a:r>
          </a:p>
          <a:p>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Attività</a:t>
            </a:r>
          </a:p>
          <a:p>
            <a:pPr algn="l" fontAlgn="base"/>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l" fontAlgn="base">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Innanzi tutto, possiamo farlo con tutte le attività di ascolto previste nei volumi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lettura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possiamo prevedere un passaggio ulteriore di ascolto attivo, in cui chiedere ai bambini e alle bambine di fare domande per capire meglio o approfondire ciò che hanno ascoltato.</a:t>
            </a:r>
          </a:p>
          <a:p>
            <a:pPr marL="285750" indent="-285750" algn="l" fontAlgn="base">
              <a:buFont typeface="Arial" panose="020B0604020202020204" pitchFamily="34" charset="0"/>
              <a:buChar char="•"/>
            </a:pP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l" fontAlgn="base">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Allenare la capacità di ascolto facendo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ascoltare suoni/rumori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 chiedendo di individuarli, partendo da quelli più semplici per poi aumentarne la complessità; per esempio, i suoni che si sentono a colazione (accensione dei fornelli, ante dei mobili che vengono aperte/chiuse, pacco dei biscotti che viene aperto, caffè che sale nella moka…), i suoni di preparazione di una ricetta, i rumori in classe ecc.</a:t>
            </a:r>
          </a:p>
        </p:txBody>
      </p:sp>
      <p:sp>
        <p:nvSpPr>
          <p:cNvPr id="16" name="CasellaDiTesto 15">
            <a:extLst>
              <a:ext uri="{FF2B5EF4-FFF2-40B4-BE49-F238E27FC236}">
                <a16:creationId xmlns:a16="http://schemas.microsoft.com/office/drawing/2014/main" id="{72036E20-30D1-18C0-FBC8-D13226840258}"/>
              </a:ext>
            </a:extLst>
          </p:cNvPr>
          <p:cNvSpPr txBox="1"/>
          <p:nvPr/>
        </p:nvSpPr>
        <p:spPr>
          <a:xfrm>
            <a:off x="3216275" y="5516563"/>
            <a:ext cx="8271388" cy="830997"/>
          </a:xfrm>
          <a:prstGeom prst="rect">
            <a:avLst/>
          </a:prstGeom>
          <a:noFill/>
        </p:spPr>
        <p:txBody>
          <a:bodyPr wrap="square">
            <a:spAutoFit/>
          </a:bodyPr>
          <a:lstStyle/>
          <a:p>
            <a:pPr marL="285750" indent="-285750" fontAlgn="base">
              <a:buFont typeface="Arial" panose="020B0604020202020204" pitchFamily="34" charset="0"/>
              <a:buChar char="•"/>
            </a:pP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Telefono senza fili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Disponiamo i bambini in fila e decidiamo una parola o una frase (anche in inglese), da far bisbigliare all’orecchio del compagno/a vicino/</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L’ultimo ripete la parola o la frase ad alta voce. </a:t>
            </a:r>
          </a:p>
        </p:txBody>
      </p:sp>
      <p:grpSp>
        <p:nvGrpSpPr>
          <p:cNvPr id="21" name="Gruppo 20">
            <a:extLst>
              <a:ext uri="{FF2B5EF4-FFF2-40B4-BE49-F238E27FC236}">
                <a16:creationId xmlns:a16="http://schemas.microsoft.com/office/drawing/2014/main" id="{4B514999-FD43-E953-59FD-BEADCCF719A1}"/>
              </a:ext>
            </a:extLst>
          </p:cNvPr>
          <p:cNvGrpSpPr/>
          <p:nvPr/>
        </p:nvGrpSpPr>
        <p:grpSpPr>
          <a:xfrm>
            <a:off x="421028" y="2047924"/>
            <a:ext cx="1512000" cy="1440000"/>
            <a:chOff x="381500" y="2040166"/>
            <a:chExt cx="1823384" cy="1858653"/>
          </a:xfrm>
        </p:grpSpPr>
        <p:pic>
          <p:nvPicPr>
            <p:cNvPr id="22" name="Immagine 21">
              <a:extLst>
                <a:ext uri="{FF2B5EF4-FFF2-40B4-BE49-F238E27FC236}">
                  <a16:creationId xmlns:a16="http://schemas.microsoft.com/office/drawing/2014/main" id="{443E7401-6436-E08F-DB66-23054491EC4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23" name="CasellaDiTesto 22">
              <a:extLst>
                <a:ext uri="{FF2B5EF4-FFF2-40B4-BE49-F238E27FC236}">
                  <a16:creationId xmlns:a16="http://schemas.microsoft.com/office/drawing/2014/main" id="{8303A590-58C2-69A4-DC95-F1B4D1253ADD}"/>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25" name="Gruppo 24">
            <a:extLst>
              <a:ext uri="{FF2B5EF4-FFF2-40B4-BE49-F238E27FC236}">
                <a16:creationId xmlns:a16="http://schemas.microsoft.com/office/drawing/2014/main" id="{3DC9D8C4-5FF4-AB01-38C2-2B827F4D197A}"/>
              </a:ext>
            </a:extLst>
          </p:cNvPr>
          <p:cNvGrpSpPr/>
          <p:nvPr/>
        </p:nvGrpSpPr>
        <p:grpSpPr>
          <a:xfrm>
            <a:off x="9760857" y="90350"/>
            <a:ext cx="2329543" cy="1364628"/>
            <a:chOff x="9862457" y="138045"/>
            <a:chExt cx="2329543" cy="1364628"/>
          </a:xfrm>
        </p:grpSpPr>
        <p:pic>
          <p:nvPicPr>
            <p:cNvPr id="26" name="Google Shape;168;g1020d4e4f60_1_302">
              <a:extLst>
                <a:ext uri="{FF2B5EF4-FFF2-40B4-BE49-F238E27FC236}">
                  <a16:creationId xmlns:a16="http://schemas.microsoft.com/office/drawing/2014/main" id="{5D252190-BDA7-70F9-466D-DAAD6C184A51}"/>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7" name="Segnaposto testo 2">
              <a:extLst>
                <a:ext uri="{FF2B5EF4-FFF2-40B4-BE49-F238E27FC236}">
                  <a16:creationId xmlns:a16="http://schemas.microsoft.com/office/drawing/2014/main" id="{2FDEE7F3-8D45-9673-2C5E-B4A14B6A2265}"/>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5340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animEffect transition="in" filter="fade">
                                      <p:cBhvr>
                                        <p:cTn id="11" dur="500"/>
                                        <p:tgtEl>
                                          <p:spTgt spid="1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xEl>
                                              <p:pRg st="4" end="4"/>
                                            </p:txEl>
                                          </p:spTgt>
                                        </p:tgtEl>
                                        <p:attrNameLst>
                                          <p:attrName>style.visibility</p:attrName>
                                        </p:attrNameLst>
                                      </p:cBhvr>
                                      <p:to>
                                        <p:strVal val="visible"/>
                                      </p:to>
                                    </p:set>
                                    <p:animEffect transition="in" filter="fade">
                                      <p:cBhvr>
                                        <p:cTn id="16" dur="500"/>
                                        <p:tgtEl>
                                          <p:spTgt spid="1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6" end="6"/>
                                            </p:txEl>
                                          </p:spTgt>
                                        </p:tgtEl>
                                        <p:attrNameLst>
                                          <p:attrName>style.visibility</p:attrName>
                                        </p:attrNameLst>
                                      </p:cBhvr>
                                      <p:to>
                                        <p:strVal val="visible"/>
                                      </p:to>
                                    </p:set>
                                    <p:animEffect transition="in" filter="fade">
                                      <p:cBhvr>
                                        <p:cTn id="21" dur="500"/>
                                        <p:tgtEl>
                                          <p:spTgt spid="14">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PROMUOVERE ASCOLTO ATTIVO E COMUNICAZIONE EFFICACE</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8" name="CasellaDiTesto 7">
            <a:extLst>
              <a:ext uri="{FF2B5EF4-FFF2-40B4-BE49-F238E27FC236}">
                <a16:creationId xmlns:a16="http://schemas.microsoft.com/office/drawing/2014/main" id="{3A537828-3162-7BC4-0568-9F0270E08498}"/>
              </a:ext>
            </a:extLst>
          </p:cNvPr>
          <p:cNvSpPr txBox="1"/>
          <p:nvPr/>
        </p:nvSpPr>
        <p:spPr>
          <a:xfrm>
            <a:off x="3216275" y="4724407"/>
            <a:ext cx="8554698" cy="1815882"/>
          </a:xfrm>
          <a:prstGeom prst="rect">
            <a:avLst/>
          </a:prstGeom>
          <a:noFill/>
        </p:spPr>
        <p:txBody>
          <a:bodyPr wrap="square">
            <a:spAutoFit/>
          </a:bodyPr>
          <a:lstStyle/>
          <a:p>
            <a:pPr marL="285750" indent="-285750" algn="l" fontAlgn="base">
              <a:buFont typeface="Arial" panose="020B0604020202020204" pitchFamily="34" charset="0"/>
              <a:buChar char="•"/>
            </a:pP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Orchestranti di spalle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Disponiamo i bambini su due righe parallele girati di spalle, identifichiamo ogni bambino di ogni riga con un numero (come nel gioco della bandierina) e diamo a ognuno uno strumento musicale o un oggetto che faccia rumore, uguali nelle due file ma distribuiti in modo diverso (per cui il primo bambino della prima fila avrà una maracas e il primo bambino della seconda riga avrà un tamburello). Poi chiamiamo i numeri e invitiamo i bambini a suonare il proprio strumento/l’oggetto e poi a indovinare quello dell’altro.</a:t>
            </a:r>
          </a:p>
        </p:txBody>
      </p:sp>
      <p:sp>
        <p:nvSpPr>
          <p:cNvPr id="10" name="CasellaDiTesto 9">
            <a:extLst>
              <a:ext uri="{FF2B5EF4-FFF2-40B4-BE49-F238E27FC236}">
                <a16:creationId xmlns:a16="http://schemas.microsoft.com/office/drawing/2014/main" id="{7F5D5835-81DD-F6EC-7386-4D03A1E9A0F4}"/>
              </a:ext>
            </a:extLst>
          </p:cNvPr>
          <p:cNvSpPr txBox="1"/>
          <p:nvPr/>
        </p:nvSpPr>
        <p:spPr>
          <a:xfrm>
            <a:off x="1971129" y="2097809"/>
            <a:ext cx="9799843" cy="2585323"/>
          </a:xfrm>
          <a:prstGeom prst="rect">
            <a:avLst/>
          </a:prstGeom>
          <a:noFill/>
        </p:spPr>
        <p:txBody>
          <a:bodyPr wrap="square">
            <a:spAutoFit/>
          </a:bodyPr>
          <a:lstStyle/>
          <a:p>
            <a:r>
              <a:rPr lang="it-IT" b="1" dirty="0">
                <a:solidFill>
                  <a:srgbClr val="48AEE2"/>
                </a:solidFill>
                <a:latin typeface="Open Sans" panose="020B0606030504020204" pitchFamily="34" charset="0"/>
                <a:ea typeface="Open Sans" panose="020B0606030504020204" pitchFamily="34" charset="0"/>
                <a:cs typeface="Open Sans" panose="020B0606030504020204" pitchFamily="34" charset="0"/>
              </a:rPr>
              <a:t>GLI ALLIEVI</a:t>
            </a:r>
          </a:p>
          <a:p>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Attività</a:t>
            </a:r>
          </a:p>
          <a:p>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l" fontAlgn="base">
              <a:buFont typeface="Arial" panose="020B0604020202020204" pitchFamily="34" charset="0"/>
              <a:buChar char="•"/>
            </a:pP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Macedonia di voci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Con i bambini in cerchio, di spalle, chiediamo a 3 o 4 bambini di pronunciare frasi/parole in contemporanea (con un volume di voce normale) e invitiamo i compagni a indovinare chi ha parlato.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Possiamo rendere il gioco più complesso facendoli bisbigliare o usare un tono particolare (arrabbiato, felice…). Con i più piccoli o con i gruppi che ancora non si conoscono bene, partiamo con una sola voce, per poi aumentare il numero di voci in base alla risposta del gruppo.</a:t>
            </a:r>
          </a:p>
        </p:txBody>
      </p:sp>
      <p:grpSp>
        <p:nvGrpSpPr>
          <p:cNvPr id="18" name="Gruppo 17">
            <a:extLst>
              <a:ext uri="{FF2B5EF4-FFF2-40B4-BE49-F238E27FC236}">
                <a16:creationId xmlns:a16="http://schemas.microsoft.com/office/drawing/2014/main" id="{D14A52E2-8417-EF18-6C92-BABC8A046773}"/>
              </a:ext>
            </a:extLst>
          </p:cNvPr>
          <p:cNvGrpSpPr/>
          <p:nvPr/>
        </p:nvGrpSpPr>
        <p:grpSpPr>
          <a:xfrm>
            <a:off x="421028" y="2047924"/>
            <a:ext cx="1512000" cy="1440000"/>
            <a:chOff x="381500" y="2040166"/>
            <a:chExt cx="1823384" cy="1858653"/>
          </a:xfrm>
        </p:grpSpPr>
        <p:pic>
          <p:nvPicPr>
            <p:cNvPr id="19" name="Immagine 18">
              <a:extLst>
                <a:ext uri="{FF2B5EF4-FFF2-40B4-BE49-F238E27FC236}">
                  <a16:creationId xmlns:a16="http://schemas.microsoft.com/office/drawing/2014/main" id="{7F34F680-095A-AA9D-8367-CDDD875C915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20" name="CasellaDiTesto 19">
              <a:extLst>
                <a:ext uri="{FF2B5EF4-FFF2-40B4-BE49-F238E27FC236}">
                  <a16:creationId xmlns:a16="http://schemas.microsoft.com/office/drawing/2014/main" id="{E5FE901B-8355-0B7A-F8D5-E896542A48EE}"/>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22" name="Gruppo 21">
            <a:extLst>
              <a:ext uri="{FF2B5EF4-FFF2-40B4-BE49-F238E27FC236}">
                <a16:creationId xmlns:a16="http://schemas.microsoft.com/office/drawing/2014/main" id="{58854F27-E0E8-68A5-A32B-BD7E67999713}"/>
              </a:ext>
            </a:extLst>
          </p:cNvPr>
          <p:cNvGrpSpPr/>
          <p:nvPr/>
        </p:nvGrpSpPr>
        <p:grpSpPr>
          <a:xfrm>
            <a:off x="9760857" y="90350"/>
            <a:ext cx="2329543" cy="1364628"/>
            <a:chOff x="9862457" y="138045"/>
            <a:chExt cx="2329543" cy="1364628"/>
          </a:xfrm>
        </p:grpSpPr>
        <p:pic>
          <p:nvPicPr>
            <p:cNvPr id="23" name="Google Shape;168;g1020d4e4f60_1_302">
              <a:extLst>
                <a:ext uri="{FF2B5EF4-FFF2-40B4-BE49-F238E27FC236}">
                  <a16:creationId xmlns:a16="http://schemas.microsoft.com/office/drawing/2014/main" id="{3A4A9263-E3CC-2CC4-9C68-7284123E9BE4}"/>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4" name="Segnaposto testo 2">
              <a:extLst>
                <a:ext uri="{FF2B5EF4-FFF2-40B4-BE49-F238E27FC236}">
                  <a16:creationId xmlns:a16="http://schemas.microsoft.com/office/drawing/2014/main" id="{4E09EEE9-12C1-D401-2538-F25AB04F39F7}"/>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63562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9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PROMUOVERE ASCOLTO ATTIVO E COMUNICAZIONE EFFICACE</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9" name="CasellaDiTesto 8">
            <a:extLst>
              <a:ext uri="{FF2B5EF4-FFF2-40B4-BE49-F238E27FC236}">
                <a16:creationId xmlns:a16="http://schemas.microsoft.com/office/drawing/2014/main" id="{82348791-BECE-9A20-149E-13BE7447A625}"/>
              </a:ext>
            </a:extLst>
          </p:cNvPr>
          <p:cNvSpPr txBox="1"/>
          <p:nvPr/>
        </p:nvSpPr>
        <p:spPr>
          <a:xfrm>
            <a:off x="450295" y="2100333"/>
            <a:ext cx="11095515" cy="830997"/>
          </a:xfrm>
          <a:prstGeom prst="rect">
            <a:avLst/>
          </a:prstGeom>
          <a:noFill/>
        </p:spPr>
        <p:txBody>
          <a:bodyPr wrap="square">
            <a:spAutoFit/>
          </a:bodyPr>
          <a:lstStyle>
            <a:defPPr>
              <a:defRPr lang="it-IT"/>
            </a:defPPr>
            <a:lvl1pPr>
              <a:lnSpc>
                <a:spcPct val="100000"/>
              </a:lnSpc>
              <a:spcBef>
                <a:spcPts val="0"/>
              </a:spcBef>
              <a:spcAft>
                <a:spcPts val="0"/>
              </a:spcAft>
              <a:buFontTx/>
              <a:buNone/>
              <a:defRPr sz="1600" b="0">
                <a:solidFill>
                  <a:srgbClr val="376092"/>
                </a:solidFill>
                <a:highlight>
                  <a:srgbClr val="B3FDFF"/>
                </a:highlight>
                <a:latin typeface="Open Sans" panose="020B0606030504020204" pitchFamily="34" charset="0"/>
                <a:ea typeface="Open Sans" panose="020B0606030504020204" pitchFamily="34" charset="0"/>
                <a:cs typeface="Open Sans" panose="020B0606030504020204" pitchFamily="34" charset="0"/>
              </a:defRPr>
            </a:lvl1pPr>
          </a:lstStyle>
          <a:p>
            <a:pPr algn="l" fontAlgn="base"/>
            <a:endParaRPr lang="it-IT" dirty="0"/>
          </a:p>
          <a:p>
            <a:pPr marL="285750" indent="-285750" algn="l" fontAlgn="base">
              <a:buFont typeface="Arial" panose="020B0604020202020204" pitchFamily="34" charset="0"/>
              <a:buChar char="•"/>
            </a:pPr>
            <a:endParaRPr lang="it-IT" dirty="0"/>
          </a:p>
          <a:p>
            <a:pPr algn="l" fontAlgn="base"/>
            <a:endParaRPr lang="it-IT" b="1" i="0" dirty="0">
              <a:effectLst/>
            </a:endParaRPr>
          </a:p>
        </p:txBody>
      </p:sp>
      <p:sp>
        <p:nvSpPr>
          <p:cNvPr id="13" name="CasellaDiTesto 12">
            <a:extLst>
              <a:ext uri="{FF2B5EF4-FFF2-40B4-BE49-F238E27FC236}">
                <a16:creationId xmlns:a16="http://schemas.microsoft.com/office/drawing/2014/main" id="{72C0CF35-8959-4C95-56DA-16088AC48DF5}"/>
              </a:ext>
            </a:extLst>
          </p:cNvPr>
          <p:cNvSpPr txBox="1"/>
          <p:nvPr/>
        </p:nvSpPr>
        <p:spPr>
          <a:xfrm>
            <a:off x="1962294" y="2100333"/>
            <a:ext cx="9940145" cy="3323987"/>
          </a:xfrm>
          <a:prstGeom prst="rect">
            <a:avLst/>
          </a:prstGeom>
          <a:noFill/>
        </p:spPr>
        <p:txBody>
          <a:bodyPr wrap="square">
            <a:spAutoFit/>
          </a:bodyPr>
          <a:lstStyle/>
          <a:p>
            <a:r>
              <a:rPr lang="it-IT" b="1" dirty="0">
                <a:solidFill>
                  <a:srgbClr val="48AEE2"/>
                </a:solidFill>
                <a:latin typeface="Open Sans" panose="020B0606030504020204" pitchFamily="34" charset="0"/>
                <a:ea typeface="Open Sans" panose="020B0606030504020204" pitchFamily="34" charset="0"/>
                <a:cs typeface="Open Sans" panose="020B0606030504020204" pitchFamily="34" charset="0"/>
              </a:rPr>
              <a:t>GLI ALLIEVI</a:t>
            </a:r>
          </a:p>
          <a:p>
            <a:endParaRPr lang="it-IT" alt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Attività</a:t>
            </a:r>
          </a:p>
          <a:p>
            <a:pPr algn="l" fontAlgn="base"/>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l" fontAlgn="base">
              <a:buFont typeface="Arial" panose="020B0604020202020204" pitchFamily="34" charset="0"/>
              <a:buChar char="•"/>
            </a:pP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L’intervista.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 coppie, chiediamo di intervistarsi a vicenda. Stabiliamo insieme le domande, scriviamole e chiediamo ai bambini di annotarsi le risposte. Concluse le interviste, invitiamo ognuno a presentarsi come se fossero il compagno o la compagna che hanno intervistato: Mi chiamo… Mi piace… Non piace… Mi diverto con… I miei hobbies/sport preferiti sono…. </a:t>
            </a:r>
          </a:p>
          <a:p>
            <a:pPr marL="285750" indent="-285750" algn="l" fontAlgn="base">
              <a:buFont typeface="Arial" panose="020B0604020202020204" pitchFamily="34" charset="0"/>
              <a:buChar char="•"/>
            </a:pP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l" fontAlgn="base">
              <a:buFont typeface="Arial" panose="020B0604020202020204" pitchFamily="34" charset="0"/>
              <a:buChar char="•"/>
            </a:pP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L’intervista con sole risposte sì/no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 coppie, chiediamo di intervistarsi a vicenda: chi risponde può solo dire «sì» o «no», quindi le domande da porre dovranno essere molto precise per consentire una risposta netta. In seguito, ognuno presenterà il compagno o la compagna con le informazioni che ha raccolto.</a:t>
            </a:r>
          </a:p>
        </p:txBody>
      </p:sp>
      <p:grpSp>
        <p:nvGrpSpPr>
          <p:cNvPr id="18" name="Gruppo 17">
            <a:extLst>
              <a:ext uri="{FF2B5EF4-FFF2-40B4-BE49-F238E27FC236}">
                <a16:creationId xmlns:a16="http://schemas.microsoft.com/office/drawing/2014/main" id="{DCA5B73C-3CED-D5A6-33D3-5D5631462839}"/>
              </a:ext>
            </a:extLst>
          </p:cNvPr>
          <p:cNvGrpSpPr/>
          <p:nvPr/>
        </p:nvGrpSpPr>
        <p:grpSpPr>
          <a:xfrm>
            <a:off x="421028" y="2047924"/>
            <a:ext cx="1512000" cy="1440000"/>
            <a:chOff x="381500" y="2040166"/>
            <a:chExt cx="1823384" cy="1858653"/>
          </a:xfrm>
        </p:grpSpPr>
        <p:pic>
          <p:nvPicPr>
            <p:cNvPr id="19" name="Immagine 18">
              <a:extLst>
                <a:ext uri="{FF2B5EF4-FFF2-40B4-BE49-F238E27FC236}">
                  <a16:creationId xmlns:a16="http://schemas.microsoft.com/office/drawing/2014/main" id="{5F2BF9EB-1D3A-98F6-5982-0784D533F5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20" name="CasellaDiTesto 19">
              <a:extLst>
                <a:ext uri="{FF2B5EF4-FFF2-40B4-BE49-F238E27FC236}">
                  <a16:creationId xmlns:a16="http://schemas.microsoft.com/office/drawing/2014/main" id="{D85E4BCA-60AC-2580-BD3A-7D5212E323B7}"/>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23" name="Gruppo 22">
            <a:extLst>
              <a:ext uri="{FF2B5EF4-FFF2-40B4-BE49-F238E27FC236}">
                <a16:creationId xmlns:a16="http://schemas.microsoft.com/office/drawing/2014/main" id="{C3BAF435-FFAC-F19F-E48F-A1A232F88088}"/>
              </a:ext>
            </a:extLst>
          </p:cNvPr>
          <p:cNvGrpSpPr/>
          <p:nvPr/>
        </p:nvGrpSpPr>
        <p:grpSpPr>
          <a:xfrm>
            <a:off x="9760857" y="90350"/>
            <a:ext cx="2329543" cy="1364628"/>
            <a:chOff x="9862457" y="138045"/>
            <a:chExt cx="2329543" cy="1364628"/>
          </a:xfrm>
        </p:grpSpPr>
        <p:pic>
          <p:nvPicPr>
            <p:cNvPr id="24" name="Google Shape;168;g1020d4e4f60_1_302">
              <a:extLst>
                <a:ext uri="{FF2B5EF4-FFF2-40B4-BE49-F238E27FC236}">
                  <a16:creationId xmlns:a16="http://schemas.microsoft.com/office/drawing/2014/main" id="{8F3A9865-D5D1-8343-4C84-7485A43B2A1C}"/>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5" name="Segnaposto testo 2">
              <a:extLst>
                <a:ext uri="{FF2B5EF4-FFF2-40B4-BE49-F238E27FC236}">
                  <a16:creationId xmlns:a16="http://schemas.microsoft.com/office/drawing/2014/main" id="{F1569B7E-C9CD-0593-08A5-30A762D69DA9}"/>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71676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fade">
                                      <p:cBhvr>
                                        <p:cTn id="7" dur="5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6" end="6"/>
                                            </p:txEl>
                                          </p:spTgt>
                                        </p:tgtEl>
                                        <p:attrNameLst>
                                          <p:attrName>style.visibility</p:attrName>
                                        </p:attrNameLst>
                                      </p:cBhvr>
                                      <p:to>
                                        <p:strVal val="visible"/>
                                      </p:to>
                                    </p:set>
                                    <p:animEffect transition="in" filter="fade">
                                      <p:cBhvr>
                                        <p:cTn id="12"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4">
            <a:extLst>
              <a:ext uri="{FF2B5EF4-FFF2-40B4-BE49-F238E27FC236}">
                <a16:creationId xmlns:a16="http://schemas.microsoft.com/office/drawing/2014/main" id="{864A9082-88B0-4F80-9889-CEBB0B74F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495" y="597259"/>
            <a:ext cx="4855788" cy="626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5">
            <a:extLst>
              <a:ext uri="{FF2B5EF4-FFF2-40B4-BE49-F238E27FC236}">
                <a16:creationId xmlns:a16="http://schemas.microsoft.com/office/drawing/2014/main" id="{7ACDC26D-63F5-49CF-8C35-01E7B98797AD}"/>
              </a:ext>
            </a:extLst>
          </p:cNvPr>
          <p:cNvSpPr txBox="1">
            <a:spLocks noChangeArrowheads="1"/>
          </p:cNvSpPr>
          <p:nvPr/>
        </p:nvSpPr>
        <p:spPr bwMode="auto">
          <a:xfrm>
            <a:off x="1223923" y="1929022"/>
            <a:ext cx="87455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endParaRPr lang="it-IT" altLang="it-IT" sz="2800" b="1" dirty="0">
              <a:solidFill>
                <a:schemeClr val="accent1">
                  <a:lumMod val="75000"/>
                </a:schemeClr>
              </a:solidFill>
              <a:latin typeface="Open Sans" panose="020B0606030504020204"/>
              <a:ea typeface="SimSun" panose="02010600030101010101" pitchFamily="2" charset="-122"/>
              <a:cs typeface="Arial" panose="020B0604020202020204" pitchFamily="34" charset="0"/>
            </a:endParaRPr>
          </a:p>
          <a:p>
            <a:pPr eaLnBrk="1" hangingPunct="1"/>
            <a:r>
              <a:rPr lang="it-IT" altLang="it-IT" sz="2800" b="1" dirty="0">
                <a:solidFill>
                  <a:schemeClr val="accent1">
                    <a:lumMod val="75000"/>
                  </a:schemeClr>
                </a:solidFill>
                <a:latin typeface="Open Sans" panose="020B0606030504020204"/>
                <a:ea typeface="SimSun" panose="02010600030101010101" pitchFamily="2" charset="-122"/>
                <a:cs typeface="Arial" panose="020B0604020202020204" pitchFamily="34" charset="0"/>
              </a:rPr>
              <a:t>Dott.ssa PAOLA ANNA SACCHETTI – PSICOLOGA </a:t>
            </a:r>
          </a:p>
        </p:txBody>
      </p:sp>
      <p:sp>
        <p:nvSpPr>
          <p:cNvPr id="13" name="Segnaposto testo 2">
            <a:extLst>
              <a:ext uri="{FF2B5EF4-FFF2-40B4-BE49-F238E27FC236}">
                <a16:creationId xmlns:a16="http://schemas.microsoft.com/office/drawing/2014/main" id="{AF91517D-4569-47FD-91BC-BF87AE3A45F6}"/>
              </a:ext>
            </a:extLst>
          </p:cNvPr>
          <p:cNvSpPr>
            <a:spLocks noGrp="1"/>
          </p:cNvSpPr>
          <p:nvPr>
            <p:ph type="body" sz="half" idx="2"/>
          </p:nvPr>
        </p:nvSpPr>
        <p:spPr>
          <a:xfrm>
            <a:off x="10237428" y="117007"/>
            <a:ext cx="1838855" cy="1376576"/>
          </a:xfrm>
        </p:spPr>
        <p:txBody>
          <a:bodyPr/>
          <a:lstStyle/>
          <a:p>
            <a:pPr>
              <a:lnSpc>
                <a:spcPct val="100000"/>
              </a:lnSpc>
              <a:spcBef>
                <a:spcPts val="0"/>
              </a:spcBef>
            </a:pPr>
            <a:r>
              <a:rPr lang="it-IT" sz="2000" dirty="0"/>
              <a:t>AIRC</a:t>
            </a:r>
            <a:endParaRPr lang="it-IT" sz="2800" dirty="0"/>
          </a:p>
          <a:p>
            <a:pPr>
              <a:lnSpc>
                <a:spcPct val="100000"/>
              </a:lnSpc>
              <a:spcBef>
                <a:spcPts val="0"/>
              </a:spcBef>
            </a:pPr>
            <a:r>
              <a:rPr lang="it-IT" sz="2000" dirty="0"/>
              <a:t>nelle scuole</a:t>
            </a:r>
          </a:p>
        </p:txBody>
      </p:sp>
      <p:sp>
        <p:nvSpPr>
          <p:cNvPr id="7" name="Titolo 1">
            <a:extLst>
              <a:ext uri="{FF2B5EF4-FFF2-40B4-BE49-F238E27FC236}">
                <a16:creationId xmlns:a16="http://schemas.microsoft.com/office/drawing/2014/main" id="{8BFD40B6-9AFC-4B90-88A4-EE3A445D63F0}"/>
              </a:ext>
            </a:extLst>
          </p:cNvPr>
          <p:cNvSpPr>
            <a:spLocks noGrp="1"/>
          </p:cNvSpPr>
          <p:nvPr>
            <p:ph type="title"/>
          </p:nvPr>
        </p:nvSpPr>
        <p:spPr>
          <a:xfrm>
            <a:off x="450296" y="261993"/>
            <a:ext cx="9644884" cy="582136"/>
          </a:xfrm>
        </p:spPr>
        <p:txBody>
          <a:bodyPr/>
          <a:lstStyle/>
          <a:p>
            <a:pPr eaLnBrk="1" hangingPunct="1"/>
            <a:r>
              <a:rPr lang="it-IT" sz="3200" dirty="0">
                <a:latin typeface="Open Sans" panose="020B0606030504020204"/>
              </a:rPr>
              <a:t>OGGI </a:t>
            </a:r>
            <a:r>
              <a:rPr lang="it-IT" sz="3200" b="1" dirty="0">
                <a:solidFill>
                  <a:srgbClr val="46AADD"/>
                </a:solidFill>
                <a:latin typeface="Open Sans" panose="020B0606030504020204"/>
                <a:ea typeface="DIN Alternate" charset="0"/>
                <a:cs typeface="DIN Alternate" charset="0"/>
              </a:rPr>
              <a:t>È CON NOI</a:t>
            </a:r>
            <a:endParaRPr lang="it-IT" sz="3200" dirty="0">
              <a:latin typeface="Open Sans" panose="020B0606030504020204"/>
            </a:endParaRPr>
          </a:p>
        </p:txBody>
      </p:sp>
      <p:pic>
        <p:nvPicPr>
          <p:cNvPr id="2" name="Google Shape;147;g1020d4e4f60_1_311">
            <a:extLst>
              <a:ext uri="{FF2B5EF4-FFF2-40B4-BE49-F238E27FC236}">
                <a16:creationId xmlns:a16="http://schemas.microsoft.com/office/drawing/2014/main" id="{235B18B9-0537-AFEF-FA79-9C875C0ED292}"/>
              </a:ext>
            </a:extLst>
          </p:cNvPr>
          <p:cNvPicPr preferRelativeResize="0"/>
          <p:nvPr/>
        </p:nvPicPr>
        <p:blipFill>
          <a:blip r:embed="rId4">
            <a:alphaModFix/>
          </a:blip>
          <a:stretch>
            <a:fillRect/>
          </a:stretch>
        </p:blipFill>
        <p:spPr>
          <a:xfrm>
            <a:off x="1513113" y="5922615"/>
            <a:ext cx="1135025" cy="561569"/>
          </a:xfrm>
          <a:prstGeom prst="rect">
            <a:avLst/>
          </a:prstGeom>
          <a:noFill/>
          <a:ln>
            <a:noFill/>
          </a:ln>
        </p:spPr>
      </p:pic>
    </p:spTree>
    <p:extLst>
      <p:ext uri="{BB962C8B-B14F-4D97-AF65-F5344CB8AC3E}">
        <p14:creationId xmlns:p14="http://schemas.microsoft.com/office/powerpoint/2010/main" val="1240369713"/>
      </p:ext>
    </p:extLst>
  </p:cSld>
  <p:clrMapOvr>
    <a:masterClrMapping/>
  </p:clrMapOvr>
  <mc:AlternateContent xmlns:mc="http://schemas.openxmlformats.org/markup-compatibility/2006" xmlns:p14="http://schemas.microsoft.com/office/powerpoint/2010/main">
    <mc:Choice Requires="p14">
      <p:transition spd="slow" p14:dur="2000" advTm="887"/>
    </mc:Choice>
    <mc:Fallback xmlns="">
      <p:transition spd="slow" advTm="88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UNA COMUNICAZIONE EFFICACE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081850" y="2229789"/>
            <a:ext cx="9479074"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Suggerimenti</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059329" y="2592775"/>
            <a:ext cx="9994035" cy="2308324"/>
          </a:xfrm>
          <a:prstGeom prst="rect">
            <a:avLst/>
          </a:prstGeom>
          <a:noFill/>
        </p:spPr>
        <p:txBody>
          <a:bodyPr wrap="square">
            <a:spAutoFit/>
          </a:bodyPr>
          <a:lstStyle/>
          <a:p>
            <a:pPr>
              <a:tabLst>
                <a:tab pos="27051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 essere assertivi ed esprimersi in modo chiaro, coerente e contestualizzato, è necessario avere consapevolezza di ciò che si vuole comunicare, di ciò che desidera, di ciò che si prova.</a:t>
            </a:r>
          </a:p>
          <a:p>
            <a:pPr>
              <a:tabLst>
                <a:tab pos="27051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Quindi il primo passo per sostenere lo sviluppo di una comunicazione efficace riguarda la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consapevolezza di sé</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p>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corporea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riconoscere i segnali del corpo.</a:t>
            </a:r>
          </a:p>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emotiva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dare un nome alle emozioni e riconoscerle; riconoscere il proprio modo di reagire di fronte alle situazioni.</a:t>
            </a:r>
          </a:p>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cognitiva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ciò che sappiamo di noi: riconoscere i propri punti di forza, aree deboli (o migliorabili), desideri, bisogni, obiettivi, preferenze e gusti.</a:t>
            </a:r>
          </a:p>
        </p:txBody>
      </p:sp>
      <p:sp>
        <p:nvSpPr>
          <p:cNvPr id="9" name="CasellaDiTesto 8">
            <a:extLst>
              <a:ext uri="{FF2B5EF4-FFF2-40B4-BE49-F238E27FC236}">
                <a16:creationId xmlns:a16="http://schemas.microsoft.com/office/drawing/2014/main" id="{16D3093C-7756-56ED-1B23-2088AFC2D54E}"/>
              </a:ext>
            </a:extLst>
          </p:cNvPr>
          <p:cNvSpPr txBox="1"/>
          <p:nvPr/>
        </p:nvSpPr>
        <p:spPr>
          <a:xfrm>
            <a:off x="4076700" y="4893103"/>
            <a:ext cx="7976664" cy="1923604"/>
          </a:xfrm>
          <a:prstGeom prst="rect">
            <a:avLst/>
          </a:prstGeom>
          <a:noFill/>
        </p:spPr>
        <p:txBody>
          <a:bodyPr wrap="square">
            <a:spAutoFit/>
          </a:body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Guidando gli allievi ad avere sempre maggiore consapevolezza di loro stessi, possiamo aiutarli a realizzare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comunicazioni maggiormente efficaci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perché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coerenti</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con le loro emozioni, stati d’animo, reazioni comportamentali, pensieri, bisogni e desideri, e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chiare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perché sono consapevoli di ciò che vogliono comunicare e dei bisogni e delle motivazioni che li spingono alla comunicazione.</a:t>
            </a:r>
          </a:p>
          <a:p>
            <a:pPr algn="r">
              <a:buSzPts val="1000"/>
              <a:tabLst>
                <a:tab pos="457200" algn="l"/>
              </a:tabLst>
            </a:pPr>
            <a:endParaRPr lang="it-IT" sz="13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r">
              <a:buSzPts val="1000"/>
              <a:tabLst>
                <a:tab pos="457200" algn="l"/>
              </a:tabLst>
            </a:pPr>
            <a:r>
              <a:rPr lang="it-IT" sz="13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indicazioni più specifiche, rimandiamo al webinar: </a:t>
            </a:r>
            <a:r>
              <a:rPr lang="it-IT" sz="13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Educare alle emozioni. Consapevolezza di sé </a:t>
            </a:r>
            <a:br>
              <a:rPr lang="it-IT" sz="1300" i="1"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3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e sviluppo delle competenze emotive e relazionali,</a:t>
            </a:r>
            <a:r>
              <a:rPr lang="it-IT" sz="1300" dirty="0">
                <a:solidFill>
                  <a:srgbClr val="376092"/>
                </a:solidFill>
                <a:latin typeface="Open Sans" panose="020B0606030504020204" pitchFamily="34" charset="0"/>
                <a:ea typeface="Open Sans" panose="020B0606030504020204" pitchFamily="34" charset="0"/>
                <a:cs typeface="Open Sans" panose="020B0606030504020204" pitchFamily="34" charset="0"/>
              </a:rPr>
              <a:t> svolto per AIRC; Sacchetti, 2023a)</a:t>
            </a:r>
          </a:p>
        </p:txBody>
      </p:sp>
      <p:grpSp>
        <p:nvGrpSpPr>
          <p:cNvPr id="20" name="Gruppo 19">
            <a:extLst>
              <a:ext uri="{FF2B5EF4-FFF2-40B4-BE49-F238E27FC236}">
                <a16:creationId xmlns:a16="http://schemas.microsoft.com/office/drawing/2014/main" id="{3CF2670D-5AF6-B31C-B353-4FACADC83B1D}"/>
              </a:ext>
            </a:extLst>
          </p:cNvPr>
          <p:cNvGrpSpPr/>
          <p:nvPr/>
        </p:nvGrpSpPr>
        <p:grpSpPr>
          <a:xfrm>
            <a:off x="421028" y="2047924"/>
            <a:ext cx="1512000" cy="1440000"/>
            <a:chOff x="381500" y="2040166"/>
            <a:chExt cx="1823384" cy="1858653"/>
          </a:xfrm>
        </p:grpSpPr>
        <p:pic>
          <p:nvPicPr>
            <p:cNvPr id="21" name="Immagine 20">
              <a:extLst>
                <a:ext uri="{FF2B5EF4-FFF2-40B4-BE49-F238E27FC236}">
                  <a16:creationId xmlns:a16="http://schemas.microsoft.com/office/drawing/2014/main" id="{F20E7881-5B50-A9F0-272C-B97CCF7DBA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22" name="CasellaDiTesto 21">
              <a:extLst>
                <a:ext uri="{FF2B5EF4-FFF2-40B4-BE49-F238E27FC236}">
                  <a16:creationId xmlns:a16="http://schemas.microsoft.com/office/drawing/2014/main" id="{70AC90DF-BECC-03F5-9578-15B6097DD262}"/>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24" name="Gruppo 23">
            <a:extLst>
              <a:ext uri="{FF2B5EF4-FFF2-40B4-BE49-F238E27FC236}">
                <a16:creationId xmlns:a16="http://schemas.microsoft.com/office/drawing/2014/main" id="{D6C29194-DAFF-079D-DE75-5C6ACE11CFE3}"/>
              </a:ext>
            </a:extLst>
          </p:cNvPr>
          <p:cNvGrpSpPr/>
          <p:nvPr/>
        </p:nvGrpSpPr>
        <p:grpSpPr>
          <a:xfrm>
            <a:off x="9760857" y="90350"/>
            <a:ext cx="2329543" cy="1364628"/>
            <a:chOff x="9862457" y="138045"/>
            <a:chExt cx="2329543" cy="1364628"/>
          </a:xfrm>
        </p:grpSpPr>
        <p:pic>
          <p:nvPicPr>
            <p:cNvPr id="25" name="Google Shape;168;g1020d4e4f60_1_302">
              <a:extLst>
                <a:ext uri="{FF2B5EF4-FFF2-40B4-BE49-F238E27FC236}">
                  <a16:creationId xmlns:a16="http://schemas.microsoft.com/office/drawing/2014/main" id="{01CF6279-83CE-C20C-EC39-B4E5165B16C3}"/>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6" name="Segnaposto testo 2">
              <a:extLst>
                <a:ext uri="{FF2B5EF4-FFF2-40B4-BE49-F238E27FC236}">
                  <a16:creationId xmlns:a16="http://schemas.microsoft.com/office/drawing/2014/main" id="{CC42535C-E1B9-D58C-0CB4-0106B375A2AD}"/>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1364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UNA COMUNICAZIONE EFFICACE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059329" y="2229789"/>
            <a:ext cx="9501595"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Suggerimenti</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059329" y="2592775"/>
            <a:ext cx="10132671" cy="2800767"/>
          </a:xfrm>
          <a:prstGeom prst="rect">
            <a:avLst/>
          </a:prstGeom>
          <a:noFill/>
        </p:spPr>
        <p:txBody>
          <a:bodyPr wrap="square">
            <a:spAutoFit/>
          </a:bodyPr>
          <a:lstStyle/>
          <a:p>
            <a:pPr lvl="0">
              <a:tabLst>
                <a:tab pos="27051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Possiamo aiutare gli allievi:</a:t>
            </a:r>
          </a:p>
          <a:p>
            <a:pPr marL="342900" indent="-342900">
              <a:buFont typeface="Symbol" panose="05050102010706020507" pitchFamily="18" charset="2"/>
              <a:buChar char=""/>
              <a:tabLst>
                <a:tab pos="27051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riconoscere il ruolo della congruenza tra messaggi verbali e non verbali, sperimentando comunicazioni in cui il messaggio è consonante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 poi non consonante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 il non verbale e il </a:t>
            </a:r>
            <a:r>
              <a:rPr lang="it-IT" sz="160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paraverbale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per esempio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l’ambivalenza in una comunicazione dove una frase positiva, piacevole (Grazie, sei gentile; Sei simpatico; Ti voglio bene…) viene espresso con tono ed espressione aggressivi </a:t>
            </a:r>
          </a:p>
          <a:p>
            <a:pPr marL="342900" lvl="0" indent="-342900">
              <a:buFont typeface="Symbol" panose="05050102010706020507" pitchFamily="18" charset="2"/>
              <a:buChar char=""/>
              <a:tabLst>
                <a:tab pos="27051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riconoscere il ruolo dell’espressione </a:t>
            </a:r>
            <a:r>
              <a:rPr lang="it-IT" sz="160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paraverbale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comunicando contenuti solo con gesti o suoni</a:t>
            </a:r>
          </a:p>
          <a:p>
            <a:pPr marL="342900" lvl="0" indent="-342900">
              <a:buFont typeface="Symbol" panose="05050102010706020507" pitchFamily="18" charset="2"/>
              <a:buChar char=""/>
              <a:tabLst>
                <a:tab pos="27051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esprimere idee, desideri, opinioni attraverso vari canali: disegno, materiali, gestualità, sonorità, scrittura</a:t>
            </a:r>
          </a:p>
          <a:p>
            <a:pPr marL="342900" lvl="0" indent="-342900">
              <a:buFont typeface="Symbol" panose="05050102010706020507" pitchFamily="18" charset="2"/>
              <a:buChar char=""/>
              <a:tabLst>
                <a:tab pos="27051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individuare modalità comunicative che fanno star bene, per esempio dopo aver letto un brano oppure facendo una lista di parole gentili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(per lavorare sulla gentilezza, possiamo partire dalle attività proposte nella Guida per gli insegnanti di «Una Costellazione luminosa»</a:t>
            </a:r>
            <a:r>
              <a:rPr lang="it-IT" sz="16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cui parleremo più avanti)</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uppo 14">
            <a:extLst>
              <a:ext uri="{FF2B5EF4-FFF2-40B4-BE49-F238E27FC236}">
                <a16:creationId xmlns:a16="http://schemas.microsoft.com/office/drawing/2014/main" id="{D81D7C6A-C323-19BE-B54E-3C959948E9A8}"/>
              </a:ext>
            </a:extLst>
          </p:cNvPr>
          <p:cNvGrpSpPr/>
          <p:nvPr/>
        </p:nvGrpSpPr>
        <p:grpSpPr>
          <a:xfrm>
            <a:off x="421028" y="2047924"/>
            <a:ext cx="1512000" cy="1440000"/>
            <a:chOff x="381500" y="2040166"/>
            <a:chExt cx="1823384" cy="1858653"/>
          </a:xfrm>
        </p:grpSpPr>
        <p:pic>
          <p:nvPicPr>
            <p:cNvPr id="16" name="Immagine 15">
              <a:extLst>
                <a:ext uri="{FF2B5EF4-FFF2-40B4-BE49-F238E27FC236}">
                  <a16:creationId xmlns:a16="http://schemas.microsoft.com/office/drawing/2014/main" id="{A7C086BC-1D93-2082-2514-094BA090D7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7" name="CasellaDiTesto 16">
              <a:extLst>
                <a:ext uri="{FF2B5EF4-FFF2-40B4-BE49-F238E27FC236}">
                  <a16:creationId xmlns:a16="http://schemas.microsoft.com/office/drawing/2014/main" id="{1F7EE810-8047-C6B2-3B44-DFA7D09569F0}"/>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sp>
        <p:nvSpPr>
          <p:cNvPr id="20" name="CasellaDiTesto 19">
            <a:extLst>
              <a:ext uri="{FF2B5EF4-FFF2-40B4-BE49-F238E27FC236}">
                <a16:creationId xmlns:a16="http://schemas.microsoft.com/office/drawing/2014/main" id="{B8D7402E-AA16-8538-2914-8E51DCF5EA3B}"/>
              </a:ext>
            </a:extLst>
          </p:cNvPr>
          <p:cNvSpPr txBox="1"/>
          <p:nvPr/>
        </p:nvSpPr>
        <p:spPr>
          <a:xfrm>
            <a:off x="2725375" y="5333941"/>
            <a:ext cx="9355662" cy="1077218"/>
          </a:xfrm>
          <a:prstGeom prst="rect">
            <a:avLst/>
          </a:prstGeom>
          <a:noFill/>
        </p:spPr>
        <p:txBody>
          <a:bodyPr wrap="square">
            <a:spAutoFit/>
          </a:bodyPr>
          <a:lstStyle/>
          <a:p>
            <a:pPr marL="342900" lvl="0" indent="-342900">
              <a:buFont typeface="Symbol" panose="05050102010706020507" pitchFamily="18" charset="2"/>
              <a:buChar char=""/>
              <a:tabLst>
                <a:tab pos="27051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riconoscere che cosa rende difficile una comunicazione, per esempio, prendendo spunto da un brano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giudicare, minacciare, cambiare argomento, prendere in giro l’interlocutore ecc.)</a:t>
            </a:r>
          </a:p>
          <a:p>
            <a:pPr marL="342900" indent="-342900">
              <a:buFont typeface="Symbol" panose="05050102010706020507" pitchFamily="18" charset="2"/>
              <a:buChar char=""/>
              <a:tabLst>
                <a:tab pos="27051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sviluppare una comunicazione non violenta, per esempio invitandoli a scrivere una lettera a un/una compagno/a mettendone in evidenza le caratteristiche positive</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Gruppo 20">
            <a:extLst>
              <a:ext uri="{FF2B5EF4-FFF2-40B4-BE49-F238E27FC236}">
                <a16:creationId xmlns:a16="http://schemas.microsoft.com/office/drawing/2014/main" id="{E28B2B16-C2E4-CBB3-D861-921A5F2CDF11}"/>
              </a:ext>
            </a:extLst>
          </p:cNvPr>
          <p:cNvGrpSpPr/>
          <p:nvPr/>
        </p:nvGrpSpPr>
        <p:grpSpPr>
          <a:xfrm>
            <a:off x="9760857" y="90350"/>
            <a:ext cx="2329543" cy="1364628"/>
            <a:chOff x="9862457" y="138045"/>
            <a:chExt cx="2329543" cy="1364628"/>
          </a:xfrm>
        </p:grpSpPr>
        <p:pic>
          <p:nvPicPr>
            <p:cNvPr id="22" name="Google Shape;168;g1020d4e4f60_1_302">
              <a:extLst>
                <a:ext uri="{FF2B5EF4-FFF2-40B4-BE49-F238E27FC236}">
                  <a16:creationId xmlns:a16="http://schemas.microsoft.com/office/drawing/2014/main" id="{CE88ED4B-0451-C427-EFD6-D12E17B0D2B3}"/>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3" name="Segnaposto testo 2">
              <a:extLst>
                <a:ext uri="{FF2B5EF4-FFF2-40B4-BE49-F238E27FC236}">
                  <a16:creationId xmlns:a16="http://schemas.microsoft.com/office/drawing/2014/main" id="{75513E0E-085F-8651-B617-847B1BA7F993}"/>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96124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fade">
                                      <p:cBhvr>
                                        <p:cTn id="30" dur="500"/>
                                        <p:tgtEl>
                                          <p:spTgt spid="1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fade">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fade">
                                      <p:cBhvr>
                                        <p:cTn id="4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UNA COMUNICAZIONE EFFICACE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496410" y="2229789"/>
            <a:ext cx="9064514"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Attività</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496410" y="2592775"/>
            <a:ext cx="8807635" cy="4031873"/>
          </a:xfrm>
          <a:prstGeom prst="rect">
            <a:avLst/>
          </a:prstGeom>
          <a:noFill/>
        </p:spPr>
        <p:txBody>
          <a:bodyPr wrap="square">
            <a:spAutoFit/>
          </a:bodyPr>
          <a:lstStyle/>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Mimi</a:t>
            </a:r>
            <a:r>
              <a:rPr lang="it-IT" sz="1600" dirty="0">
                <a:solidFill>
                  <a:srgbClr val="376092"/>
                </a:solidFill>
                <a:latin typeface="Open Sans" panose="020B0606030504020204"/>
                <a:ea typeface="SimSun" charset="0"/>
              </a:rPr>
              <a:t>. Con i mini possiamo far sperimentare l’efficacia della propria comunicazione non verbale, scegliamo noi cosa far mimare agli allievi in base all’età e al livello del gruppo classe, partendo da semplici azioni ed emozioni, per poi aumentare la complessità e far mimare sequenze di azioni, titoli di libri o film e così via.</a:t>
            </a:r>
          </a:p>
          <a:p>
            <a:pPr marL="285750" indent="-285750">
              <a:buFont typeface="Arial" panose="020B0604020202020204" pitchFamily="34" charset="0"/>
              <a:buChar char="•"/>
            </a:pPr>
            <a:endParaRPr lang="it-IT" sz="1600" dirty="0">
              <a:solidFill>
                <a:srgbClr val="376092"/>
              </a:solidFill>
              <a:latin typeface="Open Sans" panose="020B0606030504020204"/>
              <a:ea typeface="SimSun" charset="0"/>
            </a:endParaRPr>
          </a:p>
          <a:p>
            <a:pPr marL="285750" indent="-285750">
              <a:buFont typeface="Arial" panose="020B0604020202020204" pitchFamily="34" charset="0"/>
              <a:buChar char="•"/>
            </a:pPr>
            <a:r>
              <a:rPr lang="it-IT" sz="1600" b="1" dirty="0" err="1">
                <a:solidFill>
                  <a:srgbClr val="376092"/>
                </a:solidFill>
                <a:latin typeface="Open Sans" panose="020B0606030504020204"/>
                <a:ea typeface="SimSun" charset="0"/>
              </a:rPr>
              <a:t>Role</a:t>
            </a:r>
            <a:r>
              <a:rPr lang="it-IT" sz="1600" dirty="0">
                <a:solidFill>
                  <a:srgbClr val="376092"/>
                </a:solidFill>
                <a:latin typeface="Open Sans" panose="020B0606030504020204"/>
                <a:ea typeface="SimSun" charset="0"/>
              </a:rPr>
              <a:t> </a:t>
            </a:r>
            <a:r>
              <a:rPr lang="it-IT" sz="1600" b="1" dirty="0">
                <a:solidFill>
                  <a:srgbClr val="376092"/>
                </a:solidFill>
                <a:latin typeface="Open Sans" panose="020B0606030504020204"/>
                <a:ea typeface="SimSun" charset="0"/>
              </a:rPr>
              <a:t>playing</a:t>
            </a:r>
            <a:r>
              <a:rPr lang="it-IT" sz="1600" dirty="0">
                <a:solidFill>
                  <a:srgbClr val="376092"/>
                </a:solidFill>
                <a:latin typeface="Open Sans" panose="020B0606030504020204"/>
                <a:ea typeface="SimSun" charset="0"/>
              </a:rPr>
              <a:t>. Invitiamo i bambini a rappresentare scenette su brani letti, film visti o argomenti che abbiamo scelto e proposto noi, in cui siano presenti dialoghi e comunicazioni efficaci e non efficaci. Molto utile è far recitare scene in cui emergano i fraintendimenti o le incomprensioni, o in cui la comunicazione risulti inefficace (non ci si capisce, si chiede una cosa e se ne ottiene un’altra…) e poi la stessa situazione recitata in modo efficace: prevediamo in questi casi una fase di «stesura del copione» in piccoli gruppi con la nostra supervisione, in modo da far sperimentare agli allievi le modalità inefficaci e poi quelle efficaci. </a:t>
            </a:r>
          </a:p>
          <a:p>
            <a:pPr marL="285750" indent="-285750">
              <a:buFont typeface="Arial" panose="020B0604020202020204" pitchFamily="34" charset="0"/>
              <a:buChar char="•"/>
            </a:pPr>
            <a:r>
              <a:rPr lang="it-IT" sz="1600" dirty="0">
                <a:solidFill>
                  <a:srgbClr val="376092"/>
                </a:solidFill>
                <a:latin typeface="Open Sans" panose="020B0606030504020204"/>
                <a:ea typeface="SimSun" charset="0"/>
              </a:rPr>
              <a:t>Possiamo svolgere quest’attività anche considerando comunicazione e relazioni efficaci insieme, creando scenette in cui emergano entrambe.</a:t>
            </a:r>
          </a:p>
          <a:p>
            <a:endParaRPr lang="it-IT" sz="1600" dirty="0">
              <a:solidFill>
                <a:srgbClr val="376092"/>
              </a:solidFill>
              <a:latin typeface="Open Sans" panose="020B0606030504020204"/>
              <a:ea typeface="SimSun" charset="0"/>
            </a:endParaRPr>
          </a:p>
        </p:txBody>
      </p:sp>
      <p:grpSp>
        <p:nvGrpSpPr>
          <p:cNvPr id="15" name="Gruppo 14">
            <a:extLst>
              <a:ext uri="{FF2B5EF4-FFF2-40B4-BE49-F238E27FC236}">
                <a16:creationId xmlns:a16="http://schemas.microsoft.com/office/drawing/2014/main" id="{E1579FDB-D897-733E-C2D8-733C301216FF}"/>
              </a:ext>
            </a:extLst>
          </p:cNvPr>
          <p:cNvGrpSpPr/>
          <p:nvPr/>
        </p:nvGrpSpPr>
        <p:grpSpPr>
          <a:xfrm>
            <a:off x="421028" y="2047924"/>
            <a:ext cx="1512000" cy="1440000"/>
            <a:chOff x="381500" y="2040166"/>
            <a:chExt cx="1823384" cy="1858653"/>
          </a:xfrm>
        </p:grpSpPr>
        <p:pic>
          <p:nvPicPr>
            <p:cNvPr id="16" name="Immagine 15">
              <a:extLst>
                <a:ext uri="{FF2B5EF4-FFF2-40B4-BE49-F238E27FC236}">
                  <a16:creationId xmlns:a16="http://schemas.microsoft.com/office/drawing/2014/main" id="{712B4FE5-9CDF-9670-9F2A-24D7C3B63AD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7" name="CasellaDiTesto 16">
              <a:extLst>
                <a:ext uri="{FF2B5EF4-FFF2-40B4-BE49-F238E27FC236}">
                  <a16:creationId xmlns:a16="http://schemas.microsoft.com/office/drawing/2014/main" id="{45568B81-4EDE-FCF0-0092-281801718CD8}"/>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18" name="Gruppo 17">
            <a:extLst>
              <a:ext uri="{FF2B5EF4-FFF2-40B4-BE49-F238E27FC236}">
                <a16:creationId xmlns:a16="http://schemas.microsoft.com/office/drawing/2014/main" id="{73773A7B-0361-C527-14C8-BC41052E10A8}"/>
              </a:ext>
            </a:extLst>
          </p:cNvPr>
          <p:cNvGrpSpPr/>
          <p:nvPr/>
        </p:nvGrpSpPr>
        <p:grpSpPr>
          <a:xfrm>
            <a:off x="9760857" y="90350"/>
            <a:ext cx="2329543" cy="1364628"/>
            <a:chOff x="9862457" y="138045"/>
            <a:chExt cx="2329543" cy="1364628"/>
          </a:xfrm>
        </p:grpSpPr>
        <p:pic>
          <p:nvPicPr>
            <p:cNvPr id="19" name="Google Shape;168;g1020d4e4f60_1_302">
              <a:extLst>
                <a:ext uri="{FF2B5EF4-FFF2-40B4-BE49-F238E27FC236}">
                  <a16:creationId xmlns:a16="http://schemas.microsoft.com/office/drawing/2014/main" id="{2AE751A0-6578-72C1-118E-AB3E75EC5BC9}"/>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0" name="Segnaposto testo 2">
              <a:extLst>
                <a:ext uri="{FF2B5EF4-FFF2-40B4-BE49-F238E27FC236}">
                  <a16:creationId xmlns:a16="http://schemas.microsoft.com/office/drawing/2014/main" id="{EC06A0D5-24E5-5DB5-C929-9F8B4D7C5C4F}"/>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9632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UNA COMUNICAZIONE EFFICACE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496410" y="2229789"/>
            <a:ext cx="9064514"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Attività</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496410" y="2592775"/>
            <a:ext cx="8807635" cy="4031873"/>
          </a:xfrm>
          <a:prstGeom prst="rect">
            <a:avLst/>
          </a:prstGeom>
          <a:noFill/>
        </p:spPr>
        <p:txBody>
          <a:bodyPr wrap="square">
            <a:spAutoFit/>
          </a:bodyPr>
          <a:lstStyle/>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Raccontare un oggetto</a:t>
            </a:r>
            <a:r>
              <a:rPr lang="it-IT" sz="1600" dirty="0">
                <a:solidFill>
                  <a:srgbClr val="376092"/>
                </a:solidFill>
                <a:latin typeface="Open Sans" panose="020B0606030504020204"/>
                <a:ea typeface="SimSun" charset="0"/>
              </a:rPr>
              <a:t>. Affidiamo a ognuno il compito di descrivere e raccontare a voce un oggetto che gli avremo assegnato, senza nominarlo e senza mostrarlo ai compagni. Poi chiediamo al gruppo di indovinare di quale oggetto si tratti. Prevediamo, al termine di alcune descrizioni, un momento di confronto e condivisione in cui rilevare quali elementi della comunicazione sono stati efficaci e quali poco chiari e quindi inefficaci, domandando come avremmo potuto renderli più chiari. </a:t>
            </a:r>
          </a:p>
          <a:p>
            <a:pPr marL="285750" indent="-285750">
              <a:buFont typeface="Arial" panose="020B0604020202020204" pitchFamily="34" charset="0"/>
              <a:buChar char="•"/>
            </a:pPr>
            <a:r>
              <a:rPr lang="it-IT" sz="1600" dirty="0">
                <a:solidFill>
                  <a:srgbClr val="376092"/>
                </a:solidFill>
                <a:latin typeface="Open Sans" panose="020B0606030504020204"/>
                <a:ea typeface="SimSun" charset="0"/>
              </a:rPr>
              <a:t>La stessa attività può essere fatta con il racconto della trama di un libro o di un film, la descrizione di un personaggio reale o immaginario noto e conosciuto dalla classe, di un videogioco ecc., dando l’indicazione di non dire mai il titolo o il nome.</a:t>
            </a:r>
          </a:p>
          <a:p>
            <a:pPr marL="285750" indent="-285750">
              <a:buFont typeface="Arial" panose="020B0604020202020204" pitchFamily="34" charset="0"/>
              <a:buChar char="•"/>
            </a:pPr>
            <a:endParaRPr lang="it-IT" sz="1600" b="1" dirty="0">
              <a:solidFill>
                <a:srgbClr val="376092"/>
              </a:solidFill>
              <a:latin typeface="Open Sans" panose="020B0606030504020204"/>
              <a:ea typeface="SimSun" charset="0"/>
            </a:endParaRPr>
          </a:p>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Raccontarsi attraverso un oggetto</a:t>
            </a:r>
            <a:r>
              <a:rPr lang="it-IT" sz="1600" dirty="0">
                <a:solidFill>
                  <a:srgbClr val="376092"/>
                </a:solidFill>
                <a:latin typeface="Open Sans" panose="020B0606030504020204"/>
                <a:ea typeface="SimSun" charset="0"/>
              </a:rPr>
              <a:t>. Invitiamo ognuno a scegliere e portare in classe un oggetto che lo rappresenti e a descriversi/raccontarsi attraverso l’oggetto. Con i bambini più grandi possiamo chiedere di raccontarsi attraverso più oggetti (per esempio 3). Poi chiediamo ai compagni di raccontarci cosa hanno colto e verifichiamone l’esatta comprensione con chi si è presentato. </a:t>
            </a:r>
          </a:p>
          <a:p>
            <a:endParaRPr lang="it-IT" sz="1600" b="1" dirty="0">
              <a:solidFill>
                <a:srgbClr val="376092"/>
              </a:solidFill>
              <a:latin typeface="Open Sans" panose="020B0606030504020204"/>
              <a:ea typeface="SimSun" charset="0"/>
            </a:endParaRPr>
          </a:p>
        </p:txBody>
      </p:sp>
      <p:grpSp>
        <p:nvGrpSpPr>
          <p:cNvPr id="15" name="Gruppo 14">
            <a:extLst>
              <a:ext uri="{FF2B5EF4-FFF2-40B4-BE49-F238E27FC236}">
                <a16:creationId xmlns:a16="http://schemas.microsoft.com/office/drawing/2014/main" id="{FC69DC64-4B4E-FD44-96AC-59052DBA1297}"/>
              </a:ext>
            </a:extLst>
          </p:cNvPr>
          <p:cNvGrpSpPr/>
          <p:nvPr/>
        </p:nvGrpSpPr>
        <p:grpSpPr>
          <a:xfrm>
            <a:off x="421028" y="2047924"/>
            <a:ext cx="1512000" cy="1440000"/>
            <a:chOff x="381500" y="2040166"/>
            <a:chExt cx="1823384" cy="1858653"/>
          </a:xfrm>
        </p:grpSpPr>
        <p:pic>
          <p:nvPicPr>
            <p:cNvPr id="16" name="Immagine 15">
              <a:extLst>
                <a:ext uri="{FF2B5EF4-FFF2-40B4-BE49-F238E27FC236}">
                  <a16:creationId xmlns:a16="http://schemas.microsoft.com/office/drawing/2014/main" id="{076C3A23-6EA8-CA48-D0D7-0867C58922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7" name="CasellaDiTesto 16">
              <a:extLst>
                <a:ext uri="{FF2B5EF4-FFF2-40B4-BE49-F238E27FC236}">
                  <a16:creationId xmlns:a16="http://schemas.microsoft.com/office/drawing/2014/main" id="{4A5E2497-C56F-CA42-1B4A-1B365A18ECD6}"/>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18" name="Gruppo 17">
            <a:extLst>
              <a:ext uri="{FF2B5EF4-FFF2-40B4-BE49-F238E27FC236}">
                <a16:creationId xmlns:a16="http://schemas.microsoft.com/office/drawing/2014/main" id="{ADCAA5A6-5CA8-D7A1-B7B5-F1CF2F4E70B2}"/>
              </a:ext>
            </a:extLst>
          </p:cNvPr>
          <p:cNvGrpSpPr/>
          <p:nvPr/>
        </p:nvGrpSpPr>
        <p:grpSpPr>
          <a:xfrm>
            <a:off x="9760857" y="90350"/>
            <a:ext cx="2329543" cy="1364628"/>
            <a:chOff x="9862457" y="138045"/>
            <a:chExt cx="2329543" cy="1364628"/>
          </a:xfrm>
        </p:grpSpPr>
        <p:pic>
          <p:nvPicPr>
            <p:cNvPr id="19" name="Google Shape;168;g1020d4e4f60_1_302">
              <a:extLst>
                <a:ext uri="{FF2B5EF4-FFF2-40B4-BE49-F238E27FC236}">
                  <a16:creationId xmlns:a16="http://schemas.microsoft.com/office/drawing/2014/main" id="{4F305DAD-E23C-108E-2086-15DD87A2A77A}"/>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0" name="Segnaposto testo 2">
              <a:extLst>
                <a:ext uri="{FF2B5EF4-FFF2-40B4-BE49-F238E27FC236}">
                  <a16:creationId xmlns:a16="http://schemas.microsoft.com/office/drawing/2014/main" id="{3B591C4C-ADB3-E940-AED1-A57086E08E21}"/>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9654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UNA COMUNICAZIONE EFFICACE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496410" y="2229789"/>
            <a:ext cx="9064514"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Attività</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496410" y="2592775"/>
            <a:ext cx="8807635" cy="3046988"/>
          </a:xfrm>
          <a:prstGeom prst="rect">
            <a:avLst/>
          </a:prstGeom>
          <a:noFill/>
        </p:spPr>
        <p:txBody>
          <a:bodyPr wrap="square">
            <a:spAutoFit/>
          </a:bodyPr>
          <a:lstStyle/>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Disegna quel che ti dico</a:t>
            </a:r>
            <a:r>
              <a:rPr lang="it-IT" sz="1600" dirty="0">
                <a:solidFill>
                  <a:srgbClr val="376092"/>
                </a:solidFill>
                <a:latin typeface="Open Sans" panose="020B0606030504020204"/>
                <a:ea typeface="SimSun" charset="0"/>
              </a:rPr>
              <a:t>. Ogni bambino fa un disegno semplice (una figura geometrica, un fiore, una palla…) su un foglio, senza mostrarlo agli altri.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Facciamo formare delle coppie a scelta dai bambini, poi invitiamo, a turno, uno a guidare l’altro nel riprodurre il disegno, usando istruzioni verbali affinché il compagno possa realizzare una figura identica nel modo più semplice possibile.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All’inizio, chi dà le istruzioni può guardare ciò che fa il compagno, così da «aggiustare» le indicazioni fornite; poi possiamo prevedere che chi guida non </a:t>
            </a:r>
            <a:r>
              <a:rPr lang="it-IT" sz="1600" dirty="0" err="1">
                <a:solidFill>
                  <a:srgbClr val="376092"/>
                </a:solidFill>
                <a:latin typeface="Open Sans" panose="020B0606030504020204"/>
                <a:ea typeface="SimSun" charset="0"/>
              </a:rPr>
              <a:t>guardhi</a:t>
            </a:r>
            <a:r>
              <a:rPr lang="it-IT" sz="1600" dirty="0">
                <a:solidFill>
                  <a:srgbClr val="376092"/>
                </a:solidFill>
                <a:latin typeface="Open Sans" panose="020B0606030504020204"/>
                <a:ea typeface="SimSun" charset="0"/>
              </a:rPr>
              <a:t> ciò che fa l’altro e quindi fornisca le indicazioni «alla cieca».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Conclusi il disegno, la coppia confronta i disegni e chi ha disegnato può dire a chi ha dato le istruzioni quali indicazioni gli sarebbero servite per svolgere meglio l’attività.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Poi si invertono i ruoli e si procede nello stesso modo.</a:t>
            </a:r>
          </a:p>
          <a:p>
            <a:endParaRPr lang="it-IT" sz="1600" dirty="0">
              <a:solidFill>
                <a:srgbClr val="376092"/>
              </a:solidFill>
              <a:latin typeface="Open Sans" panose="020B0606030504020204"/>
              <a:ea typeface="SimSun" charset="0"/>
            </a:endParaRPr>
          </a:p>
        </p:txBody>
      </p:sp>
      <p:grpSp>
        <p:nvGrpSpPr>
          <p:cNvPr id="15" name="Gruppo 14">
            <a:extLst>
              <a:ext uri="{FF2B5EF4-FFF2-40B4-BE49-F238E27FC236}">
                <a16:creationId xmlns:a16="http://schemas.microsoft.com/office/drawing/2014/main" id="{1D53C200-38E0-EF28-61F8-1A76961E5C3D}"/>
              </a:ext>
            </a:extLst>
          </p:cNvPr>
          <p:cNvGrpSpPr/>
          <p:nvPr/>
        </p:nvGrpSpPr>
        <p:grpSpPr>
          <a:xfrm>
            <a:off x="421028" y="2047924"/>
            <a:ext cx="1512000" cy="1440000"/>
            <a:chOff x="381500" y="2040166"/>
            <a:chExt cx="1823384" cy="1858653"/>
          </a:xfrm>
        </p:grpSpPr>
        <p:pic>
          <p:nvPicPr>
            <p:cNvPr id="16" name="Immagine 15">
              <a:extLst>
                <a:ext uri="{FF2B5EF4-FFF2-40B4-BE49-F238E27FC236}">
                  <a16:creationId xmlns:a16="http://schemas.microsoft.com/office/drawing/2014/main" id="{1351A08D-B955-B0E8-98D6-97E399D9B5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7" name="CasellaDiTesto 16">
              <a:extLst>
                <a:ext uri="{FF2B5EF4-FFF2-40B4-BE49-F238E27FC236}">
                  <a16:creationId xmlns:a16="http://schemas.microsoft.com/office/drawing/2014/main" id="{FE89BE6D-C072-0065-441A-ED72DD9C2DFE}"/>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18" name="Gruppo 17">
            <a:extLst>
              <a:ext uri="{FF2B5EF4-FFF2-40B4-BE49-F238E27FC236}">
                <a16:creationId xmlns:a16="http://schemas.microsoft.com/office/drawing/2014/main" id="{D224D01F-AF3C-6F09-AC30-E11450076B66}"/>
              </a:ext>
            </a:extLst>
          </p:cNvPr>
          <p:cNvGrpSpPr/>
          <p:nvPr/>
        </p:nvGrpSpPr>
        <p:grpSpPr>
          <a:xfrm>
            <a:off x="9760857" y="90350"/>
            <a:ext cx="2329543" cy="1364628"/>
            <a:chOff x="9862457" y="138045"/>
            <a:chExt cx="2329543" cy="1364628"/>
          </a:xfrm>
        </p:grpSpPr>
        <p:pic>
          <p:nvPicPr>
            <p:cNvPr id="19" name="Google Shape;168;g1020d4e4f60_1_302">
              <a:extLst>
                <a:ext uri="{FF2B5EF4-FFF2-40B4-BE49-F238E27FC236}">
                  <a16:creationId xmlns:a16="http://schemas.microsoft.com/office/drawing/2014/main" id="{D424D9EA-0D9A-45CC-241D-AF40767A4036}"/>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0" name="Segnaposto testo 2">
              <a:extLst>
                <a:ext uri="{FF2B5EF4-FFF2-40B4-BE49-F238E27FC236}">
                  <a16:creationId xmlns:a16="http://schemas.microsoft.com/office/drawing/2014/main" id="{A2E84748-D535-9B61-477B-DDDD65F13D42}"/>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1388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UNA COMUNICAZIONE EFFICACE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496410" y="2229789"/>
            <a:ext cx="9064514"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Attività</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496411" y="2592775"/>
            <a:ext cx="8336690" cy="2062103"/>
          </a:xfrm>
          <a:prstGeom prst="rect">
            <a:avLst/>
          </a:prstGeom>
          <a:noFill/>
        </p:spPr>
        <p:txBody>
          <a:bodyPr wrap="square">
            <a:spAutoFit/>
          </a:bodyPr>
          <a:lstStyle/>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Le sculture</a:t>
            </a:r>
            <a:r>
              <a:rPr lang="it-IT" sz="1600" dirty="0">
                <a:solidFill>
                  <a:srgbClr val="376092"/>
                </a:solidFill>
                <a:latin typeface="Open Sans" panose="020B0606030504020204"/>
                <a:ea typeface="SimSun" charset="0"/>
              </a:rPr>
              <a:t>. Invitiamo i bambini a coppie o in piccoli gruppi a realizzare con i propri corpi una scultura, su qualsiasi cosa desiderino. Ogni coppia mostra la propria scultura e spiega al gruppo che cosa avevano voluto rappresentare e perché. </a:t>
            </a:r>
          </a:p>
          <a:p>
            <a:pPr marL="285750" indent="-285750">
              <a:buFont typeface="Arial" panose="020B0604020202020204" pitchFamily="34" charset="0"/>
              <a:buChar char="•"/>
            </a:pPr>
            <a:endParaRPr lang="it-IT" sz="1600" dirty="0">
              <a:solidFill>
                <a:srgbClr val="376092"/>
              </a:solidFill>
              <a:latin typeface="Open Sans" panose="020B0606030504020204"/>
              <a:ea typeface="SimSun" charset="0"/>
            </a:endParaRPr>
          </a:p>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La fila dei... </a:t>
            </a:r>
            <a:r>
              <a:rPr lang="it-IT" sz="1600" dirty="0">
                <a:solidFill>
                  <a:srgbClr val="376092"/>
                </a:solidFill>
                <a:latin typeface="Open Sans" panose="020B0606030504020204"/>
                <a:ea typeface="SimSun" charset="0"/>
              </a:rPr>
              <a:t>Invitiamo i bambini a mettersi in ordine per data di nascita, o per nome, o per altezza, senza usare le parole e la voce, ma solo i gesti e il corpo. </a:t>
            </a:r>
          </a:p>
          <a:p>
            <a:pPr marL="285750" indent="-285750">
              <a:buFont typeface="Arial" panose="020B0604020202020204" pitchFamily="34" charset="0"/>
              <a:buChar char="•"/>
            </a:pPr>
            <a:endParaRPr lang="it-IT" sz="1600" dirty="0">
              <a:solidFill>
                <a:srgbClr val="376092"/>
              </a:solidFill>
              <a:latin typeface="Open Sans" panose="020B0606030504020204"/>
              <a:ea typeface="SimSun" charset="0"/>
            </a:endParaRPr>
          </a:p>
          <a:p>
            <a:endParaRPr lang="it-IT" sz="1600" dirty="0">
              <a:solidFill>
                <a:srgbClr val="376092"/>
              </a:solidFill>
              <a:latin typeface="Open Sans" panose="020B0606030504020204"/>
              <a:ea typeface="SimSun" charset="0"/>
            </a:endParaRPr>
          </a:p>
        </p:txBody>
      </p:sp>
      <p:grpSp>
        <p:nvGrpSpPr>
          <p:cNvPr id="15" name="Gruppo 14">
            <a:extLst>
              <a:ext uri="{FF2B5EF4-FFF2-40B4-BE49-F238E27FC236}">
                <a16:creationId xmlns:a16="http://schemas.microsoft.com/office/drawing/2014/main" id="{CC0858A6-A149-B10C-8B68-60806D7103B3}"/>
              </a:ext>
            </a:extLst>
          </p:cNvPr>
          <p:cNvGrpSpPr/>
          <p:nvPr/>
        </p:nvGrpSpPr>
        <p:grpSpPr>
          <a:xfrm>
            <a:off x="421028" y="2047924"/>
            <a:ext cx="1512000" cy="1440000"/>
            <a:chOff x="381500" y="2040166"/>
            <a:chExt cx="1823384" cy="1858653"/>
          </a:xfrm>
        </p:grpSpPr>
        <p:pic>
          <p:nvPicPr>
            <p:cNvPr id="16" name="Immagine 15">
              <a:extLst>
                <a:ext uri="{FF2B5EF4-FFF2-40B4-BE49-F238E27FC236}">
                  <a16:creationId xmlns:a16="http://schemas.microsoft.com/office/drawing/2014/main" id="{A596A7E1-6D78-61F3-CBB7-7403DBB127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7" name="CasellaDiTesto 16">
              <a:extLst>
                <a:ext uri="{FF2B5EF4-FFF2-40B4-BE49-F238E27FC236}">
                  <a16:creationId xmlns:a16="http://schemas.microsoft.com/office/drawing/2014/main" id="{E752FDD7-23D9-DFED-01C5-6412E7065A33}"/>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18" name="Gruppo 17">
            <a:extLst>
              <a:ext uri="{FF2B5EF4-FFF2-40B4-BE49-F238E27FC236}">
                <a16:creationId xmlns:a16="http://schemas.microsoft.com/office/drawing/2014/main" id="{DC7377D3-EAED-ADC3-8628-3CCFFF6D3474}"/>
              </a:ext>
            </a:extLst>
          </p:cNvPr>
          <p:cNvGrpSpPr/>
          <p:nvPr/>
        </p:nvGrpSpPr>
        <p:grpSpPr>
          <a:xfrm>
            <a:off x="9760857" y="90350"/>
            <a:ext cx="2329543" cy="1364628"/>
            <a:chOff x="9862457" y="138045"/>
            <a:chExt cx="2329543" cy="1364628"/>
          </a:xfrm>
        </p:grpSpPr>
        <p:pic>
          <p:nvPicPr>
            <p:cNvPr id="19" name="Google Shape;168;g1020d4e4f60_1_302">
              <a:extLst>
                <a:ext uri="{FF2B5EF4-FFF2-40B4-BE49-F238E27FC236}">
                  <a16:creationId xmlns:a16="http://schemas.microsoft.com/office/drawing/2014/main" id="{9E1E0259-2420-4EAE-E158-F01552379333}"/>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0" name="Segnaposto testo 2">
              <a:extLst>
                <a:ext uri="{FF2B5EF4-FFF2-40B4-BE49-F238E27FC236}">
                  <a16:creationId xmlns:a16="http://schemas.microsoft.com/office/drawing/2014/main" id="{14680B4E-3C89-1F69-AB38-8E6530F15FD7}"/>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20525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081114" y="2229789"/>
            <a:ext cx="9479810"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Suggerimenti</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059329" y="2592775"/>
            <a:ext cx="9977081" cy="1815882"/>
          </a:xfrm>
          <a:prstGeom prst="rect">
            <a:avLst/>
          </a:prstGeom>
          <a:noFill/>
        </p:spPr>
        <p:txBody>
          <a:bodyPr wrap="square">
            <a:spAutoFit/>
          </a:bodyPr>
          <a:lstStyle/>
          <a:p>
            <a:pPr>
              <a:tabLst>
                <a:tab pos="27051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Tutte le attività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che svolgiamo con bambini e bambine presuppongono un qualche tipo di relazione: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anche nelle attività individuali</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poiché sono svolte all’interno di contesti specifici (classe, casa…) </a:t>
            </a:r>
            <a:b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in cui sono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sempre presenti delle dinamiche relazionali</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che le influenzano in modo diretto o indiretto. </a:t>
            </a:r>
          </a:p>
          <a:p>
            <a:pPr>
              <a:tabLst>
                <a:tab pos="27051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 bambino ansioso e preoccupato per una discussione con un compagno o per una dinamica di classe orientata alla presa in giro, lavorerà peggio anche nelle attività individuali, perché il suo stato d’animo, il timore di fare una brutta figura o di essere preso in giro influenzeranno l’esecuzione stessa del compito.</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CasellaDiTesto 8">
            <a:extLst>
              <a:ext uri="{FF2B5EF4-FFF2-40B4-BE49-F238E27FC236}">
                <a16:creationId xmlns:a16="http://schemas.microsoft.com/office/drawing/2014/main" id="{16D3093C-7756-56ED-1B23-2088AFC2D54E}"/>
              </a:ext>
            </a:extLst>
          </p:cNvPr>
          <p:cNvSpPr txBox="1"/>
          <p:nvPr/>
        </p:nvSpPr>
        <p:spPr>
          <a:xfrm>
            <a:off x="3216275" y="4508595"/>
            <a:ext cx="8670926" cy="2015936"/>
          </a:xfrm>
          <a:prstGeom prst="rect">
            <a:avLst/>
          </a:prstGeom>
          <a:noFill/>
        </p:spPr>
        <p:txBody>
          <a:bodyPr wrap="square">
            <a:spAutoFit/>
          </a:body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Anche in questo caso il primo passo per sostenere lo sviluppo di relazioni efficaci riguarda la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consapevolezza di sé</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guidando gli allievi ad avere sempre maggiore consapevolezza di loro stessi,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ciò che provano, dei loro bisogni e desideri,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possiamo aiutarli a creare e mantenere relazioni positive, gratificanti e soddisfacenti. </a:t>
            </a:r>
          </a:p>
          <a:p>
            <a:pPr>
              <a:buSzPts val="1000"/>
              <a:tabLst>
                <a:tab pos="4572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Entra in gioco anche 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comunicazione efficace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più il bambino o la bambina è capace di essere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assertivo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comunicare in modo coerente e chiaro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migliori sono le relazioni che instaura.</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buSzPts val="1000"/>
              <a:tabLst>
                <a:tab pos="457200" algn="l"/>
              </a:tabLst>
            </a:pPr>
            <a:endParaRPr lang="it-IT" sz="13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asellaDiTesto 14">
            <a:extLst>
              <a:ext uri="{FF2B5EF4-FFF2-40B4-BE49-F238E27FC236}">
                <a16:creationId xmlns:a16="http://schemas.microsoft.com/office/drawing/2014/main" id="{D80D517B-71F0-9A79-8FB4-1EA3269551E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RELAZIONI EFFICACI </a:t>
            </a:r>
          </a:p>
        </p:txBody>
      </p:sp>
      <p:grpSp>
        <p:nvGrpSpPr>
          <p:cNvPr id="17" name="Gruppo 16">
            <a:extLst>
              <a:ext uri="{FF2B5EF4-FFF2-40B4-BE49-F238E27FC236}">
                <a16:creationId xmlns:a16="http://schemas.microsoft.com/office/drawing/2014/main" id="{BFDB8E7E-009A-9B74-1805-33B699AEEE9E}"/>
              </a:ext>
            </a:extLst>
          </p:cNvPr>
          <p:cNvGrpSpPr/>
          <p:nvPr/>
        </p:nvGrpSpPr>
        <p:grpSpPr>
          <a:xfrm>
            <a:off x="421028" y="2047924"/>
            <a:ext cx="1512000" cy="1440000"/>
            <a:chOff x="381500" y="2040166"/>
            <a:chExt cx="1823384" cy="1858653"/>
          </a:xfrm>
        </p:grpSpPr>
        <p:pic>
          <p:nvPicPr>
            <p:cNvPr id="18" name="Immagine 17">
              <a:extLst>
                <a:ext uri="{FF2B5EF4-FFF2-40B4-BE49-F238E27FC236}">
                  <a16:creationId xmlns:a16="http://schemas.microsoft.com/office/drawing/2014/main" id="{8684DC18-6465-DD74-44A1-B7EF0A276FE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9" name="CasellaDiTesto 18">
              <a:extLst>
                <a:ext uri="{FF2B5EF4-FFF2-40B4-BE49-F238E27FC236}">
                  <a16:creationId xmlns:a16="http://schemas.microsoft.com/office/drawing/2014/main" id="{22A31A85-08FB-730F-4A2D-AB30D407E62D}"/>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21" name="Gruppo 20">
            <a:extLst>
              <a:ext uri="{FF2B5EF4-FFF2-40B4-BE49-F238E27FC236}">
                <a16:creationId xmlns:a16="http://schemas.microsoft.com/office/drawing/2014/main" id="{8E2C1F90-B6F1-9CEE-6B7B-79654A6C434A}"/>
              </a:ext>
            </a:extLst>
          </p:cNvPr>
          <p:cNvGrpSpPr/>
          <p:nvPr/>
        </p:nvGrpSpPr>
        <p:grpSpPr>
          <a:xfrm>
            <a:off x="9760857" y="90350"/>
            <a:ext cx="2329543" cy="1364628"/>
            <a:chOff x="9862457" y="138045"/>
            <a:chExt cx="2329543" cy="1364628"/>
          </a:xfrm>
        </p:grpSpPr>
        <p:pic>
          <p:nvPicPr>
            <p:cNvPr id="22" name="Google Shape;168;g1020d4e4f60_1_302">
              <a:extLst>
                <a:ext uri="{FF2B5EF4-FFF2-40B4-BE49-F238E27FC236}">
                  <a16:creationId xmlns:a16="http://schemas.microsoft.com/office/drawing/2014/main" id="{E6BA67B4-2579-DA5B-AC7A-C322C7B5A415}"/>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3" name="Segnaposto testo 2">
              <a:extLst>
                <a:ext uri="{FF2B5EF4-FFF2-40B4-BE49-F238E27FC236}">
                  <a16:creationId xmlns:a16="http://schemas.microsoft.com/office/drawing/2014/main" id="{D725DDA0-FDCD-257E-D641-3D17342E6BB9}"/>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97949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RELAZIONI EFFICACI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059328" y="2229789"/>
            <a:ext cx="9501596"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Suggerimenti</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059329" y="2592775"/>
            <a:ext cx="9994035" cy="2554545"/>
          </a:xfrm>
          <a:prstGeom prst="rect">
            <a:avLst/>
          </a:prstGeom>
          <a:noFill/>
        </p:spPr>
        <p:txBody>
          <a:bodyPr wrap="square">
            <a:spAutoFit/>
          </a:bodyPr>
          <a:lstStyle/>
          <a:p>
            <a:pPr lvl="0">
              <a:tabLst>
                <a:tab pos="27051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Possiamo aiutare gli allievi </a:t>
            </a:r>
          </a:p>
          <a:p>
            <a:pPr marL="342900" lvl="0" indent="-342900">
              <a:buFont typeface="Symbol" panose="05050102010706020507" pitchFamily="18" charset="2"/>
              <a:buChar char=""/>
              <a:tabLst>
                <a:tab pos="270510" algn="l"/>
                <a:tab pos="540385"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riflette su che cosa significhi e come si faccia ad andare d’accordo con gli altri</a:t>
            </a:r>
          </a:p>
          <a:p>
            <a:pPr marL="342900" lvl="0" indent="-342900">
              <a:buFont typeface="Symbol" panose="05050102010706020507" pitchFamily="18" charset="2"/>
              <a:buChar char=""/>
              <a:tabLst>
                <a:tab pos="270510" algn="l"/>
                <a:tab pos="540385"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riconoscere le persone e i compagni con cui vanno d’accordo e quelli con cui non vanno d’accordo, spiegandone i motivi</a:t>
            </a:r>
          </a:p>
          <a:p>
            <a:pPr marL="342900" lvl="0" indent="-342900">
              <a:buFont typeface="Symbol" panose="05050102010706020507" pitchFamily="18" charset="2"/>
              <a:buChar char=""/>
              <a:tabLst>
                <a:tab pos="270510" algn="l"/>
                <a:tab pos="540385"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 riflettere su gentilezza e relazioni empatiche ideando una lista di</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gesti/comportamenti gentili da fare agli altri, facendo notare che gli stessi gesti potrebbero non essere considerati gentili da tutti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(per lavorare su questo punto, possiamo partire dall’attività proposta nella Guida per gli insegnanti di «Una Costellazione luminosa»</a:t>
            </a:r>
            <a:r>
              <a:rPr lang="it-IT" sz="16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cui parleremo più avanti)</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Symbol" panose="05050102010706020507" pitchFamily="18" charset="2"/>
              <a:buChar char=""/>
              <a:tabLst>
                <a:tab pos="270510" algn="l"/>
                <a:tab pos="540385"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riflettere su chi si prende cura di loro e chiedendo di chi loro si prendono o si vorrebbero prendere cura (un animale, un fratello più piccolo, un compagno, un amico) e in che modo</a:t>
            </a:r>
          </a:p>
        </p:txBody>
      </p:sp>
      <p:grpSp>
        <p:nvGrpSpPr>
          <p:cNvPr id="15" name="Gruppo 14">
            <a:extLst>
              <a:ext uri="{FF2B5EF4-FFF2-40B4-BE49-F238E27FC236}">
                <a16:creationId xmlns:a16="http://schemas.microsoft.com/office/drawing/2014/main" id="{F7D29A4B-A7F5-0A8F-1888-09C364D92E2A}"/>
              </a:ext>
            </a:extLst>
          </p:cNvPr>
          <p:cNvGrpSpPr/>
          <p:nvPr/>
        </p:nvGrpSpPr>
        <p:grpSpPr>
          <a:xfrm>
            <a:off x="421028" y="2047924"/>
            <a:ext cx="1512000" cy="1440000"/>
            <a:chOff x="381500" y="2040166"/>
            <a:chExt cx="1823384" cy="1858653"/>
          </a:xfrm>
        </p:grpSpPr>
        <p:pic>
          <p:nvPicPr>
            <p:cNvPr id="16" name="Immagine 15">
              <a:extLst>
                <a:ext uri="{FF2B5EF4-FFF2-40B4-BE49-F238E27FC236}">
                  <a16:creationId xmlns:a16="http://schemas.microsoft.com/office/drawing/2014/main" id="{AB9DBD1F-A0CA-8E8B-CCF3-D6B42F16F3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7" name="CasellaDiTesto 16">
              <a:extLst>
                <a:ext uri="{FF2B5EF4-FFF2-40B4-BE49-F238E27FC236}">
                  <a16:creationId xmlns:a16="http://schemas.microsoft.com/office/drawing/2014/main" id="{CFDCA20E-9399-BE03-AE03-51672D6AB116}"/>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sp>
        <p:nvSpPr>
          <p:cNvPr id="20" name="CasellaDiTesto 19">
            <a:extLst>
              <a:ext uri="{FF2B5EF4-FFF2-40B4-BE49-F238E27FC236}">
                <a16:creationId xmlns:a16="http://schemas.microsoft.com/office/drawing/2014/main" id="{AB717F55-4E26-25AE-D2D2-5B7EC2A18CD0}"/>
              </a:ext>
            </a:extLst>
          </p:cNvPr>
          <p:cNvSpPr txBox="1"/>
          <p:nvPr/>
        </p:nvSpPr>
        <p:spPr>
          <a:xfrm>
            <a:off x="2899840" y="5046358"/>
            <a:ext cx="9063560" cy="1323439"/>
          </a:xfrm>
          <a:prstGeom prst="rect">
            <a:avLst/>
          </a:prstGeom>
          <a:noFill/>
        </p:spPr>
        <p:txBody>
          <a:bodyPr wrap="square">
            <a:spAutoFit/>
          </a:bodyPr>
          <a:lstStyle/>
          <a:p>
            <a:pPr marL="342900" lvl="0" indent="-342900">
              <a:buFont typeface="Symbol" panose="05050102010706020507" pitchFamily="18" charset="2"/>
              <a:buChar char=""/>
              <a:tabLst>
                <a:tab pos="270510" algn="l"/>
                <a:tab pos="540385"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individuare e a riconoscere le qualità positive dei compagni con giochi, come i fiori delle qualità o dei punti di forza, o scrivendo dei messaggi anonimi ai compagni</a:t>
            </a:r>
          </a:p>
          <a:p>
            <a:pPr marL="342900" lvl="0" indent="-342900">
              <a:buFont typeface="Symbol" panose="05050102010706020507" pitchFamily="18" charset="2"/>
              <a:buChar char=""/>
              <a:tabLst>
                <a:tab pos="270510" algn="l"/>
                <a:tab pos="540385"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 riconoscere, esprimere e affrontare le difficoltà all’interno del gruppo classe, per esempio indicando le problematiche in bigliettini anonimi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che poi</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l’insegnante legge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guidare</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il gruppo a proporre delle soluzioni</a:t>
            </a:r>
          </a:p>
        </p:txBody>
      </p:sp>
      <p:grpSp>
        <p:nvGrpSpPr>
          <p:cNvPr id="21" name="Gruppo 20">
            <a:extLst>
              <a:ext uri="{FF2B5EF4-FFF2-40B4-BE49-F238E27FC236}">
                <a16:creationId xmlns:a16="http://schemas.microsoft.com/office/drawing/2014/main" id="{F6D13F99-0032-E356-1936-3183CF464676}"/>
              </a:ext>
            </a:extLst>
          </p:cNvPr>
          <p:cNvGrpSpPr/>
          <p:nvPr/>
        </p:nvGrpSpPr>
        <p:grpSpPr>
          <a:xfrm>
            <a:off x="9760857" y="90350"/>
            <a:ext cx="2329543" cy="1364628"/>
            <a:chOff x="9862457" y="138045"/>
            <a:chExt cx="2329543" cy="1364628"/>
          </a:xfrm>
        </p:grpSpPr>
        <p:pic>
          <p:nvPicPr>
            <p:cNvPr id="22" name="Google Shape;168;g1020d4e4f60_1_302">
              <a:extLst>
                <a:ext uri="{FF2B5EF4-FFF2-40B4-BE49-F238E27FC236}">
                  <a16:creationId xmlns:a16="http://schemas.microsoft.com/office/drawing/2014/main" id="{171917A4-4E22-46F9-11F6-78753B759939}"/>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3" name="Segnaposto testo 2">
              <a:extLst>
                <a:ext uri="{FF2B5EF4-FFF2-40B4-BE49-F238E27FC236}">
                  <a16:creationId xmlns:a16="http://schemas.microsoft.com/office/drawing/2014/main" id="{5C04E59B-79CA-F87D-3756-D90C39713DED}"/>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09365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wipe(left)">
                                      <p:cBhvr>
                                        <p:cTn id="37" dur="500"/>
                                        <p:tgtEl>
                                          <p:spTgt spid="2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xEl>
                                              <p:pRg st="1" end="1"/>
                                            </p:txEl>
                                          </p:spTgt>
                                        </p:tgtEl>
                                        <p:attrNameLst>
                                          <p:attrName>style.visibility</p:attrName>
                                        </p:attrNameLst>
                                      </p:cBhvr>
                                      <p:to>
                                        <p:strVal val="visible"/>
                                      </p:to>
                                    </p:set>
                                    <p:animEffect transition="in" filter="wipe(left)">
                                      <p:cBhvr>
                                        <p:cTn id="4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RELAZIONI EFFICACI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496410" y="2229789"/>
            <a:ext cx="9064514"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Attività</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496410" y="2592775"/>
            <a:ext cx="8807635" cy="4031873"/>
          </a:xfrm>
          <a:prstGeom prst="rect">
            <a:avLst/>
          </a:prstGeom>
          <a:noFill/>
        </p:spPr>
        <p:txBody>
          <a:bodyPr wrap="square">
            <a:spAutoFit/>
          </a:bodyPr>
          <a:lstStyle/>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I miei amici</a:t>
            </a:r>
            <a:r>
              <a:rPr lang="it-IT" sz="1600" dirty="0">
                <a:solidFill>
                  <a:srgbClr val="376092"/>
                </a:solidFill>
                <a:latin typeface="Open Sans" panose="020B0606030504020204"/>
                <a:ea typeface="SimSun" charset="0"/>
              </a:rPr>
              <a:t>. Ogni bambino scrive il nome dei suoi amici e, per ogni amico/amica indica che cosa gli piace di lui/lei, che cosa fanno insieme/come trascorrono il tempo, perché è suo amico/amica.</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Guidiamoli a riflettere su cosa piace loro dell’altro/a, che cosa amano fare insieme, che cosa li rende amici e confrontiamoci per individuare insieme quali possono essere gli «ingredienti» di un buon rapporto di amicizia.  </a:t>
            </a:r>
          </a:p>
          <a:p>
            <a:pPr marL="285750" indent="-285750">
              <a:buFont typeface="Arial" panose="020B0604020202020204" pitchFamily="34" charset="0"/>
              <a:buChar char="•"/>
            </a:pPr>
            <a:endParaRPr lang="it-IT" sz="1600" dirty="0">
              <a:solidFill>
                <a:srgbClr val="376092"/>
              </a:solidFill>
              <a:latin typeface="Open Sans" panose="020B0606030504020204"/>
              <a:ea typeface="SimSun" charset="0"/>
            </a:endParaRPr>
          </a:p>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Pomeriggio con… </a:t>
            </a:r>
            <a:r>
              <a:rPr lang="it-IT" sz="1600" dirty="0">
                <a:solidFill>
                  <a:srgbClr val="376092"/>
                </a:solidFill>
                <a:latin typeface="Open Sans" panose="020B0606030504020204"/>
                <a:ea typeface="SimSun" charset="0"/>
              </a:rPr>
              <a:t>Invitiamo i bambini a scegliere 4 compagni/e con cui vorrebbero trascorrere il pomeriggio. Poi chiediamo di rispondere per iscritto ad alcune domande: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Chi hai scelto? Perché?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Cosa ti piace di lui/lei?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Dove andate e che cosa fate?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Cosa vorresti che pensasse di te alla fine del pomeriggio?</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Condividiamo insieme quanto scritto e facciamo emergere le caratteristiche che aiutano a creare una relazione soddisfacente.</a:t>
            </a:r>
          </a:p>
          <a:p>
            <a:endParaRPr lang="it-IT" sz="1600" dirty="0">
              <a:solidFill>
                <a:srgbClr val="376092"/>
              </a:solidFill>
              <a:latin typeface="Open Sans" panose="020B0606030504020204"/>
              <a:ea typeface="SimSun" charset="0"/>
            </a:endParaRPr>
          </a:p>
        </p:txBody>
      </p:sp>
      <p:grpSp>
        <p:nvGrpSpPr>
          <p:cNvPr id="18" name="Gruppo 17">
            <a:extLst>
              <a:ext uri="{FF2B5EF4-FFF2-40B4-BE49-F238E27FC236}">
                <a16:creationId xmlns:a16="http://schemas.microsoft.com/office/drawing/2014/main" id="{887D48CE-93B2-F97E-F75A-A0AD153209EE}"/>
              </a:ext>
            </a:extLst>
          </p:cNvPr>
          <p:cNvGrpSpPr/>
          <p:nvPr/>
        </p:nvGrpSpPr>
        <p:grpSpPr>
          <a:xfrm>
            <a:off x="421028" y="2047924"/>
            <a:ext cx="1512000" cy="1440000"/>
            <a:chOff x="381500" y="2040166"/>
            <a:chExt cx="1823384" cy="1858653"/>
          </a:xfrm>
        </p:grpSpPr>
        <p:pic>
          <p:nvPicPr>
            <p:cNvPr id="19" name="Immagine 18">
              <a:extLst>
                <a:ext uri="{FF2B5EF4-FFF2-40B4-BE49-F238E27FC236}">
                  <a16:creationId xmlns:a16="http://schemas.microsoft.com/office/drawing/2014/main" id="{8495BA9F-458A-4ABC-A517-CFCF0C48DC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20" name="CasellaDiTesto 19">
              <a:extLst>
                <a:ext uri="{FF2B5EF4-FFF2-40B4-BE49-F238E27FC236}">
                  <a16:creationId xmlns:a16="http://schemas.microsoft.com/office/drawing/2014/main" id="{B9A860D1-4086-1C22-6566-562124A62CDB}"/>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21" name="Gruppo 20">
            <a:extLst>
              <a:ext uri="{FF2B5EF4-FFF2-40B4-BE49-F238E27FC236}">
                <a16:creationId xmlns:a16="http://schemas.microsoft.com/office/drawing/2014/main" id="{B9067D46-5F42-1EAB-6F44-CE551AA79928}"/>
              </a:ext>
            </a:extLst>
          </p:cNvPr>
          <p:cNvGrpSpPr/>
          <p:nvPr/>
        </p:nvGrpSpPr>
        <p:grpSpPr>
          <a:xfrm>
            <a:off x="9760857" y="90350"/>
            <a:ext cx="2329543" cy="1364628"/>
            <a:chOff x="9862457" y="138045"/>
            <a:chExt cx="2329543" cy="1364628"/>
          </a:xfrm>
        </p:grpSpPr>
        <p:pic>
          <p:nvPicPr>
            <p:cNvPr id="22" name="Google Shape;168;g1020d4e4f60_1_302">
              <a:extLst>
                <a:ext uri="{FF2B5EF4-FFF2-40B4-BE49-F238E27FC236}">
                  <a16:creationId xmlns:a16="http://schemas.microsoft.com/office/drawing/2014/main" id="{8E61BC75-F53D-86EC-DF74-EB39D571D317}"/>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23" name="Segnaposto testo 2">
              <a:extLst>
                <a:ext uri="{FF2B5EF4-FFF2-40B4-BE49-F238E27FC236}">
                  <a16:creationId xmlns:a16="http://schemas.microsoft.com/office/drawing/2014/main" id="{1E0DBC6B-F862-1728-9BEF-8FBBEB328845}"/>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412815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DI RELAZIONI EFFICACI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2" name="CasellaDiTesto 11">
            <a:extLst>
              <a:ext uri="{FF2B5EF4-FFF2-40B4-BE49-F238E27FC236}">
                <a16:creationId xmlns:a16="http://schemas.microsoft.com/office/drawing/2014/main" id="{B8A1E58C-1C12-1A02-E2F7-38DBB546A3FB}"/>
              </a:ext>
            </a:extLst>
          </p:cNvPr>
          <p:cNvSpPr txBox="1"/>
          <p:nvPr/>
        </p:nvSpPr>
        <p:spPr>
          <a:xfrm>
            <a:off x="2496410" y="2229789"/>
            <a:ext cx="9064514" cy="338554"/>
          </a:xfrm>
          <a:prstGeom prst="rect">
            <a:avLst/>
          </a:prstGeom>
          <a:noFill/>
        </p:spPr>
        <p:txBody>
          <a:bodyPr wrap="square">
            <a:spAutoFit/>
          </a:bodyPr>
          <a:lstStyle/>
          <a:p>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Attività</a:t>
            </a:r>
            <a:endParaRPr lang="it-IT" sz="1600" dirty="0">
              <a:solidFill>
                <a:srgbClr val="376092"/>
              </a:solidFill>
              <a:latin typeface="Open Sans" panose="020B0606030504020204"/>
              <a:ea typeface="SimSun" charset="0"/>
            </a:endParaRPr>
          </a:p>
        </p:txBody>
      </p:sp>
      <p:sp>
        <p:nvSpPr>
          <p:cNvPr id="10" name="CasellaDiTesto 9">
            <a:extLst>
              <a:ext uri="{FF2B5EF4-FFF2-40B4-BE49-F238E27FC236}">
                <a16:creationId xmlns:a16="http://schemas.microsoft.com/office/drawing/2014/main" id="{D9883294-D0CB-6CD7-1814-9A7105C88429}"/>
              </a:ext>
            </a:extLst>
          </p:cNvPr>
          <p:cNvSpPr txBox="1"/>
          <p:nvPr/>
        </p:nvSpPr>
        <p:spPr>
          <a:xfrm>
            <a:off x="2496410" y="2592775"/>
            <a:ext cx="9584627" cy="4278094"/>
          </a:xfrm>
          <a:prstGeom prst="rect">
            <a:avLst/>
          </a:prstGeom>
          <a:noFill/>
        </p:spPr>
        <p:txBody>
          <a:bodyPr wrap="square">
            <a:spAutoFit/>
          </a:bodyPr>
          <a:lstStyle/>
          <a:p>
            <a:pPr marL="285750" indent="-285750">
              <a:buFont typeface="Arial" panose="020B0604020202020204" pitchFamily="34" charset="0"/>
              <a:buChar char="•"/>
            </a:pPr>
            <a:r>
              <a:rPr lang="it-IT" sz="1600" b="1" dirty="0" err="1">
                <a:solidFill>
                  <a:srgbClr val="376092"/>
                </a:solidFill>
                <a:latin typeface="Open Sans" panose="020B0606030504020204"/>
                <a:ea typeface="SimSun" charset="0"/>
              </a:rPr>
              <a:t>Role</a:t>
            </a:r>
            <a:r>
              <a:rPr lang="it-IT" sz="1600" dirty="0">
                <a:solidFill>
                  <a:srgbClr val="376092"/>
                </a:solidFill>
                <a:latin typeface="Open Sans" panose="020B0606030504020204"/>
                <a:ea typeface="SimSun" charset="0"/>
              </a:rPr>
              <a:t> </a:t>
            </a:r>
            <a:r>
              <a:rPr lang="it-IT" sz="1600" b="1" dirty="0">
                <a:solidFill>
                  <a:srgbClr val="376092"/>
                </a:solidFill>
                <a:latin typeface="Open Sans" panose="020B0606030504020204"/>
                <a:ea typeface="SimSun" charset="0"/>
              </a:rPr>
              <a:t>playing</a:t>
            </a:r>
            <a:r>
              <a:rPr lang="it-IT" sz="1600" dirty="0">
                <a:solidFill>
                  <a:srgbClr val="376092"/>
                </a:solidFill>
                <a:latin typeface="Open Sans" panose="020B0606030504020204"/>
                <a:ea typeface="SimSun" charset="0"/>
              </a:rPr>
              <a:t>. Invitiamo i bambini in piccoli gruppi a rappresentare scenette su brani letti, film visti o argomenti che abbiamo scelto e proposto noi in cui siano presenti dinamiche relazionali efficaci e non. Prepariamo insieme i «copioni» da far recitare ai bambini, prevedendo una situazione con una relazione disfunzionale/problematica e la stessa situazione con una relazione funzionale/efficace, in modo da far sperimentare agli allievi entrambe le modalità e rilevare le differenze.</a:t>
            </a:r>
          </a:p>
          <a:p>
            <a:pPr marL="285750" indent="-285750">
              <a:buFont typeface="Arial" panose="020B0604020202020204" pitchFamily="34" charset="0"/>
              <a:buChar char="•"/>
            </a:pPr>
            <a:endParaRPr lang="it-IT" sz="1600" dirty="0">
              <a:solidFill>
                <a:srgbClr val="376092"/>
              </a:solidFill>
              <a:latin typeface="Open Sans" panose="020B0606030504020204"/>
              <a:ea typeface="SimSun" charset="0"/>
            </a:endParaRPr>
          </a:p>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La catena coreografica</a:t>
            </a:r>
            <a:r>
              <a:rPr lang="it-IT" sz="1600" dirty="0">
                <a:solidFill>
                  <a:srgbClr val="376092"/>
                </a:solidFill>
                <a:latin typeface="Open Sans" panose="020B0606030504020204"/>
                <a:ea typeface="SimSun" charset="0"/>
              </a:rPr>
              <a:t>. Il gruppo si dispone in cerchio e ognuno, a turno, propone un gesto o una breve sequenza che viene ripetuta dagli altri. Poi scegliamo un gesto e facciamolo ripetere senza interruzioni. Nel giro seguente invitiamo i bambini, uno dopo l’altro, a fare un movimento che si colleghi e continui quello del/la compagno/a che sta alla sua sinistra, creando una «catena coreografica».</a:t>
            </a:r>
          </a:p>
          <a:p>
            <a:pPr marL="285750" indent="-285750">
              <a:buFont typeface="Arial" panose="020B0604020202020204" pitchFamily="34" charset="0"/>
              <a:buChar char="•"/>
            </a:pPr>
            <a:endParaRPr lang="it-IT" sz="1600" dirty="0">
              <a:solidFill>
                <a:srgbClr val="376092"/>
              </a:solidFill>
              <a:latin typeface="Open Sans" panose="020B0606030504020204"/>
              <a:ea typeface="SimSun" charset="0"/>
            </a:endParaRPr>
          </a:p>
          <a:p>
            <a:pPr marL="285750" indent="-285750">
              <a:buFont typeface="Arial" panose="020B0604020202020204" pitchFamily="34" charset="0"/>
              <a:buChar char="•"/>
            </a:pPr>
            <a:r>
              <a:rPr lang="it-IT" sz="1600" b="1" dirty="0">
                <a:solidFill>
                  <a:srgbClr val="376092"/>
                </a:solidFill>
                <a:latin typeface="Open Sans" panose="020B0606030504020204"/>
                <a:ea typeface="SimSun" charset="0"/>
              </a:rPr>
              <a:t>La macchina funzionante</a:t>
            </a:r>
            <a:r>
              <a:rPr lang="it-IT" sz="1600" dirty="0">
                <a:solidFill>
                  <a:srgbClr val="376092"/>
                </a:solidFill>
                <a:latin typeface="Open Sans" panose="020B0606030504020204"/>
                <a:ea typeface="SimSun" charset="0"/>
              </a:rPr>
              <a:t>. Invitiamo i bambini in piccoli gruppi a creare una macchina (di qualsiasi tipo, un’auto, una gru, un nastro trasportatore, una caffettiera…) con i propri corpi e poi a mostrala nelle sue funzioni/movimenti ai compagni. </a:t>
            </a:r>
          </a:p>
          <a:p>
            <a:endParaRPr lang="it-IT" sz="1600" dirty="0">
              <a:solidFill>
                <a:srgbClr val="376092"/>
              </a:solidFill>
              <a:latin typeface="Open Sans" panose="020B0606030504020204"/>
              <a:ea typeface="SimSun" charset="0"/>
            </a:endParaRPr>
          </a:p>
        </p:txBody>
      </p:sp>
      <p:grpSp>
        <p:nvGrpSpPr>
          <p:cNvPr id="8" name="Gruppo 7">
            <a:extLst>
              <a:ext uri="{FF2B5EF4-FFF2-40B4-BE49-F238E27FC236}">
                <a16:creationId xmlns:a16="http://schemas.microsoft.com/office/drawing/2014/main" id="{FEA22407-F100-6E94-C398-F77B863B92BD}"/>
              </a:ext>
            </a:extLst>
          </p:cNvPr>
          <p:cNvGrpSpPr/>
          <p:nvPr/>
        </p:nvGrpSpPr>
        <p:grpSpPr>
          <a:xfrm>
            <a:off x="421028" y="2047924"/>
            <a:ext cx="1512000" cy="1440000"/>
            <a:chOff x="381500" y="2040166"/>
            <a:chExt cx="1823384" cy="1858653"/>
          </a:xfrm>
        </p:grpSpPr>
        <p:pic>
          <p:nvPicPr>
            <p:cNvPr id="9" name="Immagine 8">
              <a:extLst>
                <a:ext uri="{FF2B5EF4-FFF2-40B4-BE49-F238E27FC236}">
                  <a16:creationId xmlns:a16="http://schemas.microsoft.com/office/drawing/2014/main" id="{E1DE2F56-B4EF-53BE-F22A-FFDEEAAAC1F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4" name="CasellaDiTesto 13">
              <a:extLst>
                <a:ext uri="{FF2B5EF4-FFF2-40B4-BE49-F238E27FC236}">
                  <a16:creationId xmlns:a16="http://schemas.microsoft.com/office/drawing/2014/main" id="{EC539D87-C808-95C9-2589-4166B7EE5A3C}"/>
                </a:ext>
              </a:extLst>
            </p:cNvPr>
            <p:cNvSpPr txBox="1"/>
            <p:nvPr/>
          </p:nvSpPr>
          <p:spPr>
            <a:xfrm>
              <a:off x="702944" y="3471737"/>
              <a:ext cx="1344474" cy="427082"/>
            </a:xfrm>
            <a:prstGeom prst="rect">
              <a:avLst/>
            </a:prstGeom>
            <a:noFill/>
          </p:spPr>
          <p:txBody>
            <a:bodyPr wrap="square">
              <a:spAutoFit/>
            </a:bodyPr>
            <a:lstStyle/>
            <a:p>
              <a:r>
                <a:rPr lang="it-IT" b="1" dirty="0">
                  <a:solidFill>
                    <a:srgbClr val="376092"/>
                  </a:solidFill>
                  <a:latin typeface="Open Sans" panose="020B0606030504020204"/>
                  <a:ea typeface="SimSun" panose="02010600030101010101" pitchFamily="2" charset="-122"/>
                </a:rPr>
                <a:t>Come?</a:t>
              </a:r>
            </a:p>
          </p:txBody>
        </p:sp>
      </p:grpSp>
      <p:grpSp>
        <p:nvGrpSpPr>
          <p:cNvPr id="15" name="Gruppo 14">
            <a:extLst>
              <a:ext uri="{FF2B5EF4-FFF2-40B4-BE49-F238E27FC236}">
                <a16:creationId xmlns:a16="http://schemas.microsoft.com/office/drawing/2014/main" id="{1766C4B8-2E5D-5E41-884E-F551209BBE4E}"/>
              </a:ext>
            </a:extLst>
          </p:cNvPr>
          <p:cNvGrpSpPr/>
          <p:nvPr/>
        </p:nvGrpSpPr>
        <p:grpSpPr>
          <a:xfrm>
            <a:off x="9760857" y="90350"/>
            <a:ext cx="2329543" cy="1364628"/>
            <a:chOff x="9862457" y="138045"/>
            <a:chExt cx="2329543" cy="1364628"/>
          </a:xfrm>
        </p:grpSpPr>
        <p:pic>
          <p:nvPicPr>
            <p:cNvPr id="16" name="Google Shape;168;g1020d4e4f60_1_302">
              <a:extLst>
                <a:ext uri="{FF2B5EF4-FFF2-40B4-BE49-F238E27FC236}">
                  <a16:creationId xmlns:a16="http://schemas.microsoft.com/office/drawing/2014/main" id="{4CB26E38-C97A-5DC2-8271-73ED6FB5B542}"/>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7" name="Segnaposto testo 2">
              <a:extLst>
                <a:ext uri="{FF2B5EF4-FFF2-40B4-BE49-F238E27FC236}">
                  <a16:creationId xmlns:a16="http://schemas.microsoft.com/office/drawing/2014/main" id="{E09E2320-DAAB-1B9C-9695-1A67586D2295}"/>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15764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819D671-CCB1-4872-810A-B9CFE4CA14E0}"/>
              </a:ext>
            </a:extLst>
          </p:cNvPr>
          <p:cNvSpPr>
            <a:spLocks noGrp="1"/>
          </p:cNvSpPr>
          <p:nvPr>
            <p:ph type="body" sz="quarter" idx="14"/>
          </p:nvPr>
        </p:nvSpPr>
        <p:spPr>
          <a:xfrm>
            <a:off x="712787" y="4964648"/>
            <a:ext cx="11193867" cy="1027651"/>
          </a:xfrm>
        </p:spPr>
        <p:txBody>
          <a:bodyPr/>
          <a:lstStyle/>
          <a:p>
            <a:pPr>
              <a:lnSpc>
                <a:spcPct val="100000"/>
              </a:lnSpc>
              <a:spcBef>
                <a:spcPts val="0"/>
              </a:spcBef>
            </a:pPr>
            <a:r>
              <a:rPr lang="it-IT" sz="2800" b="1" dirty="0"/>
              <a:t>Dott.ssa PAOLA A. SACCHETTI</a:t>
            </a:r>
          </a:p>
          <a:p>
            <a:pPr>
              <a:lnSpc>
                <a:spcPct val="100000"/>
              </a:lnSpc>
              <a:spcBef>
                <a:spcPts val="0"/>
              </a:spcBef>
            </a:pPr>
            <a:r>
              <a:rPr lang="it-IT" altLang="it-IT" b="1" dirty="0"/>
              <a:t>Psicologa </a:t>
            </a:r>
          </a:p>
          <a:p>
            <a:pPr>
              <a:lnSpc>
                <a:spcPct val="100000"/>
              </a:lnSpc>
              <a:spcBef>
                <a:spcPts val="0"/>
              </a:spcBef>
            </a:pPr>
            <a:endParaRPr lang="it-IT" sz="2800" b="1" i="1" dirty="0"/>
          </a:p>
        </p:txBody>
      </p:sp>
      <p:sp>
        <p:nvSpPr>
          <p:cNvPr id="4" name="Titolo 3">
            <a:extLst>
              <a:ext uri="{FF2B5EF4-FFF2-40B4-BE49-F238E27FC236}">
                <a16:creationId xmlns:a16="http://schemas.microsoft.com/office/drawing/2014/main" id="{14C69217-078C-492C-893F-97076DF9D40B}"/>
              </a:ext>
            </a:extLst>
          </p:cNvPr>
          <p:cNvSpPr>
            <a:spLocks noGrp="1"/>
          </p:cNvSpPr>
          <p:nvPr>
            <p:ph type="title"/>
          </p:nvPr>
        </p:nvSpPr>
        <p:spPr>
          <a:xfrm>
            <a:off x="712788" y="3113288"/>
            <a:ext cx="9955212" cy="1325563"/>
          </a:xfrm>
        </p:spPr>
        <p:txBody>
          <a:bodyPr/>
          <a:lstStyle/>
          <a:p>
            <a:r>
              <a:rPr lang="it-IT" sz="3200" dirty="0"/>
              <a:t>EDUCARE ALLE EMOZIONI</a:t>
            </a:r>
            <a:br>
              <a:rPr lang="it-IT" sz="2800" dirty="0"/>
            </a:br>
            <a:r>
              <a:rPr lang="it-IT" sz="2800" dirty="0"/>
              <a:t>Comunicazione e relazioni efficaci </a:t>
            </a:r>
            <a:br>
              <a:rPr lang="it-IT" sz="2800" dirty="0"/>
            </a:br>
            <a:r>
              <a:rPr lang="it-IT" sz="2800" dirty="0"/>
              <a:t>nello sviluppo delle competenze emotive e relazionali</a:t>
            </a:r>
            <a:endParaRPr lang="it-IT" dirty="0"/>
          </a:p>
        </p:txBody>
      </p:sp>
      <p:pic>
        <p:nvPicPr>
          <p:cNvPr id="2" name="Google Shape;332;g1020d4e4f60_1_288">
            <a:extLst>
              <a:ext uri="{FF2B5EF4-FFF2-40B4-BE49-F238E27FC236}">
                <a16:creationId xmlns:a16="http://schemas.microsoft.com/office/drawing/2014/main" id="{EEF89053-8338-0333-0F20-EC3E21119C83}"/>
              </a:ext>
            </a:extLst>
          </p:cNvPr>
          <p:cNvPicPr preferRelativeResize="0"/>
          <p:nvPr/>
        </p:nvPicPr>
        <p:blipFill>
          <a:blip r:embed="rId2">
            <a:alphaModFix/>
          </a:blip>
          <a:stretch>
            <a:fillRect/>
          </a:stretch>
        </p:blipFill>
        <p:spPr>
          <a:xfrm>
            <a:off x="10291013" y="637490"/>
            <a:ext cx="1135025" cy="561569"/>
          </a:xfrm>
          <a:prstGeom prst="rect">
            <a:avLst/>
          </a:prstGeom>
          <a:noFill/>
          <a:ln>
            <a:noFill/>
          </a:ln>
        </p:spPr>
      </p:pic>
    </p:spTree>
    <p:extLst>
      <p:ext uri="{BB962C8B-B14F-4D97-AF65-F5344CB8AC3E}">
        <p14:creationId xmlns:p14="http://schemas.microsoft.com/office/powerpoint/2010/main" val="3879701046"/>
      </p:ext>
    </p:extLst>
  </p:cSld>
  <p:clrMapOvr>
    <a:masterClrMapping/>
  </p:clrMapOvr>
  <mc:AlternateContent xmlns:mc="http://schemas.openxmlformats.org/markup-compatibility/2006" xmlns:p14="http://schemas.microsoft.com/office/powerpoint/2010/main">
    <mc:Choice Requires="p14">
      <p:transition spd="slow" p14:dur="2000" advTm="9831"/>
    </mc:Choice>
    <mc:Fallback xmlns="">
      <p:transition spd="slow" advTm="9831"/>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pic>
        <p:nvPicPr>
          <p:cNvPr id="19" name="Google Shape;150;g1020d4e4f60_1_311">
            <a:extLst>
              <a:ext uri="{FF2B5EF4-FFF2-40B4-BE49-F238E27FC236}">
                <a16:creationId xmlns:a16="http://schemas.microsoft.com/office/drawing/2014/main" id="{25668711-F9CA-3BD2-316A-8B544C436B5B}"/>
              </a:ext>
            </a:extLst>
          </p:cNvPr>
          <p:cNvPicPr preferRelativeResize="0"/>
          <p:nvPr/>
        </p:nvPicPr>
        <p:blipFill>
          <a:blip r:embed="rId4">
            <a:alphaModFix/>
          </a:blip>
          <a:stretch>
            <a:fillRect/>
          </a:stretch>
        </p:blipFill>
        <p:spPr>
          <a:xfrm>
            <a:off x="8327364" y="2344184"/>
            <a:ext cx="3384000" cy="4140000"/>
          </a:xfrm>
          <a:prstGeom prst="rect">
            <a:avLst/>
          </a:prstGeom>
          <a:noFill/>
          <a:ln>
            <a:noFill/>
          </a:ln>
        </p:spPr>
      </p:pic>
      <p:sp>
        <p:nvSpPr>
          <p:cNvPr id="20" name="Google Shape;151;g1020d4e4f60_1_311">
            <a:extLst>
              <a:ext uri="{FF2B5EF4-FFF2-40B4-BE49-F238E27FC236}">
                <a16:creationId xmlns:a16="http://schemas.microsoft.com/office/drawing/2014/main" id="{859ED5AA-0518-C625-9554-E293C5CB578B}"/>
              </a:ext>
            </a:extLst>
          </p:cNvPr>
          <p:cNvSpPr txBox="1"/>
          <p:nvPr/>
        </p:nvSpPr>
        <p:spPr>
          <a:xfrm>
            <a:off x="5041540" y="6203399"/>
            <a:ext cx="40824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1" dirty="0">
                <a:solidFill>
                  <a:srgbClr val="376092"/>
                </a:solidFill>
                <a:latin typeface="Open Sans"/>
                <a:ea typeface="Open Sans"/>
                <a:cs typeface="Open Sans"/>
                <a:sym typeface="Open Sans"/>
              </a:rPr>
              <a:t>kit educativo</a:t>
            </a:r>
            <a:endParaRPr dirty="0"/>
          </a:p>
          <a:p>
            <a:pPr marL="0" marR="0" lvl="0" indent="0" algn="just" rtl="0">
              <a:spcBef>
                <a:spcPts val="0"/>
              </a:spcBef>
              <a:spcAft>
                <a:spcPts val="0"/>
              </a:spcAft>
              <a:buNone/>
            </a:pPr>
            <a:endParaRPr sz="1600" b="0" i="0" u="none" strike="noStrike" cap="none" dirty="0">
              <a:solidFill>
                <a:schemeClr val="dk1"/>
              </a:solidFill>
              <a:latin typeface="Open Sans"/>
              <a:ea typeface="Open Sans"/>
              <a:cs typeface="Open Sans"/>
              <a:sym typeface="Open Sans"/>
            </a:endParaRPr>
          </a:p>
        </p:txBody>
      </p:sp>
      <p:sp>
        <p:nvSpPr>
          <p:cNvPr id="21" name="Google Shape;152;g1020d4e4f60_1_311">
            <a:extLst>
              <a:ext uri="{FF2B5EF4-FFF2-40B4-BE49-F238E27FC236}">
                <a16:creationId xmlns:a16="http://schemas.microsoft.com/office/drawing/2014/main" id="{3160AFAD-5FB1-B004-22FD-DD3459436918}"/>
              </a:ext>
            </a:extLst>
          </p:cNvPr>
          <p:cNvSpPr txBox="1"/>
          <p:nvPr/>
        </p:nvSpPr>
        <p:spPr>
          <a:xfrm>
            <a:off x="8464181" y="6458681"/>
            <a:ext cx="3899700" cy="338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1" dirty="0">
                <a:solidFill>
                  <a:srgbClr val="376092"/>
                </a:solidFill>
                <a:latin typeface="Open Sans"/>
                <a:ea typeface="Open Sans"/>
                <a:cs typeface="Open Sans"/>
                <a:sym typeface="Open Sans"/>
              </a:rPr>
              <a:t>sito web: costellazione.airc.it</a:t>
            </a:r>
            <a:endParaRPr sz="1600" b="0" i="0" u="none" strike="noStrike" cap="none" dirty="0">
              <a:solidFill>
                <a:schemeClr val="dk1"/>
              </a:solidFill>
              <a:latin typeface="Open Sans"/>
              <a:ea typeface="Open Sans"/>
              <a:cs typeface="Open Sans"/>
              <a:sym typeface="Open Sans"/>
            </a:endParaRPr>
          </a:p>
        </p:txBody>
      </p:sp>
      <p:pic>
        <p:nvPicPr>
          <p:cNvPr id="2" name="Immagine 1" descr="Immagine che contiene testo, nero, schermo, screenshot&#10;&#10;Descrizione generata automaticamente">
            <a:extLst>
              <a:ext uri="{FF2B5EF4-FFF2-40B4-BE49-F238E27FC236}">
                <a16:creationId xmlns:a16="http://schemas.microsoft.com/office/drawing/2014/main" id="{CEAD6C99-2730-56CB-A4FE-05526A966D67}"/>
              </a:ext>
            </a:extLst>
          </p:cNvPr>
          <p:cNvPicPr>
            <a:picLocks noChangeAspect="1"/>
          </p:cNvPicPr>
          <p:nvPr/>
        </p:nvPicPr>
        <p:blipFill>
          <a:blip r:embed="rId5"/>
          <a:stretch>
            <a:fillRect/>
          </a:stretch>
        </p:blipFill>
        <p:spPr>
          <a:xfrm>
            <a:off x="3433890" y="3429000"/>
            <a:ext cx="2334118" cy="2844000"/>
          </a:xfrm>
          <a:prstGeom prst="rect">
            <a:avLst/>
          </a:prstGeom>
        </p:spPr>
      </p:pic>
      <p:pic>
        <p:nvPicPr>
          <p:cNvPr id="4" name="Immagine 3" descr="Immagine che contiene testo&#10;&#10;Descrizione generata automaticamente">
            <a:extLst>
              <a:ext uri="{FF2B5EF4-FFF2-40B4-BE49-F238E27FC236}">
                <a16:creationId xmlns:a16="http://schemas.microsoft.com/office/drawing/2014/main" id="{9E751323-D69F-46BC-E01B-548D02673D4C}"/>
              </a:ext>
            </a:extLst>
          </p:cNvPr>
          <p:cNvPicPr>
            <a:picLocks noChangeAspect="1"/>
          </p:cNvPicPr>
          <p:nvPr/>
        </p:nvPicPr>
        <p:blipFill>
          <a:blip r:embed="rId6"/>
          <a:stretch>
            <a:fillRect/>
          </a:stretch>
        </p:blipFill>
        <p:spPr>
          <a:xfrm>
            <a:off x="5886194" y="3429000"/>
            <a:ext cx="2266138" cy="2844000"/>
          </a:xfrm>
          <a:prstGeom prst="rect">
            <a:avLst/>
          </a:prstGeom>
        </p:spPr>
      </p:pic>
      <p:sp>
        <p:nvSpPr>
          <p:cNvPr id="6" name="Titolo 1">
            <a:extLst>
              <a:ext uri="{FF2B5EF4-FFF2-40B4-BE49-F238E27FC236}">
                <a16:creationId xmlns:a16="http://schemas.microsoft.com/office/drawing/2014/main" id="{826221FB-3731-2E1E-70F4-AC2C22BF9BF5}"/>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sp>
        <p:nvSpPr>
          <p:cNvPr id="8" name="CasellaDiTesto 14">
            <a:extLst>
              <a:ext uri="{FF2B5EF4-FFF2-40B4-BE49-F238E27FC236}">
                <a16:creationId xmlns:a16="http://schemas.microsoft.com/office/drawing/2014/main" id="{6D557134-3B41-C90B-1322-D3385CBB980E}"/>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ed esempi di attività con il Kit educativo </a:t>
            </a:r>
            <a:r>
              <a:rPr lang="it-IT" altLang="it-IT" sz="1600" b="1" dirty="0">
                <a:solidFill>
                  <a:srgbClr val="00B0F0"/>
                </a:solidFill>
                <a:latin typeface="Open Sans" panose="020B0606030504020204"/>
                <a:ea typeface="SimSun" charset="0"/>
              </a:rPr>
              <a:t>Una costellazione luminosa </a:t>
            </a:r>
            <a:r>
              <a:rPr lang="it-IT" altLang="it-IT" sz="1600" b="1" dirty="0">
                <a:solidFill>
                  <a:srgbClr val="376092"/>
                </a:solidFill>
                <a:latin typeface="Open Sans" panose="020B0606030504020204"/>
                <a:ea typeface="SimSun" charset="0"/>
              </a:rPr>
              <a:t>di </a:t>
            </a:r>
            <a:r>
              <a:rPr lang="it-IT" altLang="it-IT" sz="1600" b="1" dirty="0">
                <a:solidFill>
                  <a:srgbClr val="00B0F0"/>
                </a:solidFill>
                <a:latin typeface="Open Sans" panose="020B0606030504020204"/>
                <a:ea typeface="SimSun" charset="0"/>
              </a:rPr>
              <a:t>AIRC</a:t>
            </a:r>
          </a:p>
        </p:txBody>
      </p:sp>
      <p:sp>
        <p:nvSpPr>
          <p:cNvPr id="9" name="CasellaDiTesto 14">
            <a:extLst>
              <a:ext uri="{FF2B5EF4-FFF2-40B4-BE49-F238E27FC236}">
                <a16:creationId xmlns:a16="http://schemas.microsoft.com/office/drawing/2014/main" id="{52BD9C70-CD7B-F25A-3613-592B77B939B1}"/>
              </a:ext>
            </a:extLst>
          </p:cNvPr>
          <p:cNvSpPr txBox="1">
            <a:spLocks noChangeArrowheads="1"/>
          </p:cNvSpPr>
          <p:nvPr/>
        </p:nvSpPr>
        <p:spPr bwMode="auto">
          <a:xfrm>
            <a:off x="450296" y="2385678"/>
            <a:ext cx="698821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Il Progetto AIRC nelle scuole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«Una Costellazione Luminosa»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permette di lavorare su molte competenze emotive e relazionali. </a:t>
            </a:r>
          </a:p>
        </p:txBody>
      </p:sp>
      <p:grpSp>
        <p:nvGrpSpPr>
          <p:cNvPr id="3" name="Gruppo 2">
            <a:extLst>
              <a:ext uri="{FF2B5EF4-FFF2-40B4-BE49-F238E27FC236}">
                <a16:creationId xmlns:a16="http://schemas.microsoft.com/office/drawing/2014/main" id="{EBC8FE7C-9FAB-0E42-92D1-FEA902A7CA96}"/>
              </a:ext>
            </a:extLst>
          </p:cNvPr>
          <p:cNvGrpSpPr/>
          <p:nvPr/>
        </p:nvGrpSpPr>
        <p:grpSpPr>
          <a:xfrm>
            <a:off x="9760857" y="90350"/>
            <a:ext cx="2329543" cy="1364628"/>
            <a:chOff x="9862457" y="138045"/>
            <a:chExt cx="2329543" cy="1364628"/>
          </a:xfrm>
        </p:grpSpPr>
        <p:pic>
          <p:nvPicPr>
            <p:cNvPr id="7" name="Google Shape;168;g1020d4e4f60_1_302">
              <a:extLst>
                <a:ext uri="{FF2B5EF4-FFF2-40B4-BE49-F238E27FC236}">
                  <a16:creationId xmlns:a16="http://schemas.microsoft.com/office/drawing/2014/main" id="{CC2A6610-5D4C-9359-CFEF-49F83C559AF2}"/>
                </a:ext>
              </a:extLst>
            </p:cNvPr>
            <p:cNvPicPr preferRelativeResize="0"/>
            <p:nvPr/>
          </p:nvPicPr>
          <p:blipFill>
            <a:blip r:embed="rId7">
              <a:alphaModFix/>
            </a:blip>
            <a:stretch>
              <a:fillRect/>
            </a:stretch>
          </p:blipFill>
          <p:spPr>
            <a:xfrm>
              <a:off x="11220896" y="638673"/>
              <a:ext cx="792000" cy="864000"/>
            </a:xfrm>
            <a:prstGeom prst="rect">
              <a:avLst/>
            </a:prstGeom>
            <a:noFill/>
            <a:ln>
              <a:noFill/>
            </a:ln>
          </p:spPr>
        </p:pic>
        <p:sp>
          <p:nvSpPr>
            <p:cNvPr id="12" name="Segnaposto testo 2">
              <a:extLst>
                <a:ext uri="{FF2B5EF4-FFF2-40B4-BE49-F238E27FC236}">
                  <a16:creationId xmlns:a16="http://schemas.microsoft.com/office/drawing/2014/main" id="{ED16004F-3002-A74D-545A-B009DF8FCA0D}"/>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93685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1" name="CasellaDiTesto 10">
            <a:extLst>
              <a:ext uri="{FF2B5EF4-FFF2-40B4-BE49-F238E27FC236}">
                <a16:creationId xmlns:a16="http://schemas.microsoft.com/office/drawing/2014/main" id="{3A8EF48A-701B-67AA-A1BF-76A6E8EB42BD}"/>
              </a:ext>
            </a:extLst>
          </p:cNvPr>
          <p:cNvSpPr txBox="1"/>
          <p:nvPr/>
        </p:nvSpPr>
        <p:spPr>
          <a:xfrm>
            <a:off x="502909" y="1975124"/>
            <a:ext cx="6532891" cy="1169551"/>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Questo Kit educativo propone un viaggio attraverso 8 parole selezionate dalla </a:t>
            </a:r>
            <a:r>
              <a:rPr lang="it-IT" sz="18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Fondazione AIRC per la ricerca sul cancro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a:p>
            <a:pPr algn="l"/>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ricerca</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cellula</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cura</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ambiente</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alimentazione</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movimento</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futuro</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dono</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magine 5">
            <a:extLst>
              <a:ext uri="{FF2B5EF4-FFF2-40B4-BE49-F238E27FC236}">
                <a16:creationId xmlns:a16="http://schemas.microsoft.com/office/drawing/2014/main" id="{9E0455DD-254E-FAEF-B2DF-626CD701FEE4}"/>
              </a:ext>
            </a:extLst>
          </p:cNvPr>
          <p:cNvPicPr>
            <a:picLocks noChangeAspect="1"/>
          </p:cNvPicPr>
          <p:nvPr/>
        </p:nvPicPr>
        <p:blipFill>
          <a:blip r:embed="rId4"/>
          <a:stretch>
            <a:fillRect/>
          </a:stretch>
        </p:blipFill>
        <p:spPr>
          <a:xfrm>
            <a:off x="7632816" y="1491900"/>
            <a:ext cx="4104000" cy="5180092"/>
          </a:xfrm>
          <a:prstGeom prst="rect">
            <a:avLst/>
          </a:prstGeom>
        </p:spPr>
      </p:pic>
      <p:pic>
        <p:nvPicPr>
          <p:cNvPr id="8" name="Immagine 7">
            <a:extLst>
              <a:ext uri="{FF2B5EF4-FFF2-40B4-BE49-F238E27FC236}">
                <a16:creationId xmlns:a16="http://schemas.microsoft.com/office/drawing/2014/main" id="{79802E6B-06BD-DA86-52E4-61170D396FF8}"/>
              </a:ext>
            </a:extLst>
          </p:cNvPr>
          <p:cNvPicPr>
            <a:picLocks noChangeAspect="1"/>
          </p:cNvPicPr>
          <p:nvPr/>
        </p:nvPicPr>
        <p:blipFill>
          <a:blip r:embed="rId5"/>
          <a:stretch>
            <a:fillRect/>
          </a:stretch>
        </p:blipFill>
        <p:spPr>
          <a:xfrm>
            <a:off x="2884828" y="3254821"/>
            <a:ext cx="4430079" cy="2770592"/>
          </a:xfrm>
          <a:prstGeom prst="rect">
            <a:avLst/>
          </a:prstGeom>
        </p:spPr>
      </p:pic>
      <p:sp>
        <p:nvSpPr>
          <p:cNvPr id="2" name="Titolo 1">
            <a:extLst>
              <a:ext uri="{FF2B5EF4-FFF2-40B4-BE49-F238E27FC236}">
                <a16:creationId xmlns:a16="http://schemas.microsoft.com/office/drawing/2014/main" id="{1CA5BB4A-2837-B24C-9E8F-E3F3438F916A}"/>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5" name="Gruppo 4">
            <a:extLst>
              <a:ext uri="{FF2B5EF4-FFF2-40B4-BE49-F238E27FC236}">
                <a16:creationId xmlns:a16="http://schemas.microsoft.com/office/drawing/2014/main" id="{135D58A3-410B-C089-A1D7-0059FEB00BF1}"/>
              </a:ext>
            </a:extLst>
          </p:cNvPr>
          <p:cNvGrpSpPr/>
          <p:nvPr/>
        </p:nvGrpSpPr>
        <p:grpSpPr>
          <a:xfrm>
            <a:off x="9760857" y="90350"/>
            <a:ext cx="2329543" cy="1364628"/>
            <a:chOff x="9862457" y="138045"/>
            <a:chExt cx="2329543" cy="1364628"/>
          </a:xfrm>
        </p:grpSpPr>
        <p:pic>
          <p:nvPicPr>
            <p:cNvPr id="10" name="Google Shape;168;g1020d4e4f60_1_302">
              <a:extLst>
                <a:ext uri="{FF2B5EF4-FFF2-40B4-BE49-F238E27FC236}">
                  <a16:creationId xmlns:a16="http://schemas.microsoft.com/office/drawing/2014/main" id="{A3540459-EE87-BB5F-0279-680A2BFACF94}"/>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2" name="Segnaposto testo 2">
              <a:extLst>
                <a:ext uri="{FF2B5EF4-FFF2-40B4-BE49-F238E27FC236}">
                  <a16:creationId xmlns:a16="http://schemas.microsoft.com/office/drawing/2014/main" id="{7240894B-2522-6C5C-1D06-497F03B628E9}"/>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38958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pic>
        <p:nvPicPr>
          <p:cNvPr id="6" name="Immagine 5">
            <a:extLst>
              <a:ext uri="{FF2B5EF4-FFF2-40B4-BE49-F238E27FC236}">
                <a16:creationId xmlns:a16="http://schemas.microsoft.com/office/drawing/2014/main" id="{9E0455DD-254E-FAEF-B2DF-626CD701FEE4}"/>
              </a:ext>
            </a:extLst>
          </p:cNvPr>
          <p:cNvPicPr>
            <a:picLocks noChangeAspect="1"/>
          </p:cNvPicPr>
          <p:nvPr/>
        </p:nvPicPr>
        <p:blipFill>
          <a:blip r:embed="rId4"/>
          <a:stretch>
            <a:fillRect/>
          </a:stretch>
        </p:blipFill>
        <p:spPr>
          <a:xfrm>
            <a:off x="8457196" y="1991421"/>
            <a:ext cx="3336999" cy="4211978"/>
          </a:xfrm>
          <a:prstGeom prst="rect">
            <a:avLst/>
          </a:prstGeom>
        </p:spPr>
      </p:pic>
      <p:pic>
        <p:nvPicPr>
          <p:cNvPr id="8" name="Immagine 7">
            <a:extLst>
              <a:ext uri="{FF2B5EF4-FFF2-40B4-BE49-F238E27FC236}">
                <a16:creationId xmlns:a16="http://schemas.microsoft.com/office/drawing/2014/main" id="{79802E6B-06BD-DA86-52E4-61170D396FF8}"/>
              </a:ext>
            </a:extLst>
          </p:cNvPr>
          <p:cNvPicPr>
            <a:picLocks noChangeAspect="1"/>
          </p:cNvPicPr>
          <p:nvPr/>
        </p:nvPicPr>
        <p:blipFill>
          <a:blip r:embed="rId5"/>
          <a:stretch>
            <a:fillRect/>
          </a:stretch>
        </p:blipFill>
        <p:spPr>
          <a:xfrm>
            <a:off x="4914900" y="4130553"/>
            <a:ext cx="3314407" cy="2072846"/>
          </a:xfrm>
          <a:prstGeom prst="rect">
            <a:avLst/>
          </a:prstGeom>
        </p:spPr>
      </p:pic>
      <p:sp>
        <p:nvSpPr>
          <p:cNvPr id="10" name="CasellaDiTesto 9">
            <a:extLst>
              <a:ext uri="{FF2B5EF4-FFF2-40B4-BE49-F238E27FC236}">
                <a16:creationId xmlns:a16="http://schemas.microsoft.com/office/drawing/2014/main" id="{A032D7A7-6CA1-7384-6B9F-5D9F640278E8}"/>
              </a:ext>
            </a:extLst>
          </p:cNvPr>
          <p:cNvSpPr txBox="1"/>
          <p:nvPr/>
        </p:nvSpPr>
        <p:spPr>
          <a:xfrm>
            <a:off x="428216" y="1924350"/>
            <a:ext cx="7483883" cy="1815882"/>
          </a:xfrm>
          <a:prstGeom prst="rect">
            <a:avLst/>
          </a:prstGeom>
          <a:noFill/>
        </p:spPr>
        <p:txBody>
          <a:bodyPr wrap="square">
            <a:spAutoFit/>
          </a:bodyPr>
          <a:lstStyle/>
          <a:p>
            <a:pPr algn="l"/>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Le attività proposte partono quindi da queste 8 pa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role </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che fanno parte del quotidiano degli alunni e che sono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trasversali alle varie discipline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si </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prestano a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impiegare approcci e tecniche didattiche all’avanguardia</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dall’approccio IBSE alle Thinking </a:t>
            </a:r>
            <a:r>
              <a:rPr lang="it-IT" sz="1600" b="0" i="0" u="none" strike="noStrike" baseline="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Routines</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e che si integrano bene nell’Educazione civica e nel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sostenere lo sviluppo </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delle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competenze relazionali ed emotive</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oltre che del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pensiero critico e creativo </a:t>
            </a:r>
            <a:b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degli alunni e delle alunne.</a:t>
            </a:r>
          </a:p>
        </p:txBody>
      </p:sp>
      <p:sp>
        <p:nvSpPr>
          <p:cNvPr id="9" name="Titolo 1">
            <a:extLst>
              <a:ext uri="{FF2B5EF4-FFF2-40B4-BE49-F238E27FC236}">
                <a16:creationId xmlns:a16="http://schemas.microsoft.com/office/drawing/2014/main" id="{63C8EB2A-0ECD-0681-81F2-B0513E0C628B}"/>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5" name="Gruppo 4">
            <a:extLst>
              <a:ext uri="{FF2B5EF4-FFF2-40B4-BE49-F238E27FC236}">
                <a16:creationId xmlns:a16="http://schemas.microsoft.com/office/drawing/2014/main" id="{F33152AD-9681-8316-25A4-A32CC3FC74C1}"/>
              </a:ext>
            </a:extLst>
          </p:cNvPr>
          <p:cNvGrpSpPr/>
          <p:nvPr/>
        </p:nvGrpSpPr>
        <p:grpSpPr>
          <a:xfrm>
            <a:off x="9760857" y="90350"/>
            <a:ext cx="2329543" cy="1364628"/>
            <a:chOff x="9862457" y="138045"/>
            <a:chExt cx="2329543" cy="1364628"/>
          </a:xfrm>
        </p:grpSpPr>
        <p:pic>
          <p:nvPicPr>
            <p:cNvPr id="11" name="Google Shape;168;g1020d4e4f60_1_302">
              <a:extLst>
                <a:ext uri="{FF2B5EF4-FFF2-40B4-BE49-F238E27FC236}">
                  <a16:creationId xmlns:a16="http://schemas.microsoft.com/office/drawing/2014/main" id="{D0B59BAD-A299-6F06-755C-5FBF90662FE4}"/>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12" name="Segnaposto testo 2">
              <a:extLst>
                <a:ext uri="{FF2B5EF4-FFF2-40B4-BE49-F238E27FC236}">
                  <a16:creationId xmlns:a16="http://schemas.microsoft.com/office/drawing/2014/main" id="{2BD7FB24-634C-B56C-8DDB-20BAA4FCCCDE}"/>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707044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r>
              <a:rPr lang="it-IT" altLang="it-IT" b="1" dirty="0">
                <a:solidFill>
                  <a:srgbClr val="48AEE2"/>
                </a:solidFill>
                <a:latin typeface="Open Sans" panose="020B0606030504020204" pitchFamily="34" charset="0"/>
                <a:ea typeface="Open Sans" panose="020B0606030504020204" pitchFamily="34" charset="0"/>
                <a:cs typeface="Open Sans" panose="020B0606030504020204" pitchFamily="34" charset="0"/>
              </a:rPr>
              <a:t>: </a:t>
            </a:r>
            <a:r>
              <a:rPr lang="it-IT" sz="2000" b="1" dirty="0">
                <a:solidFill>
                  <a:srgbClr val="48AEE2"/>
                </a:solidFill>
                <a:effectLst/>
                <a:latin typeface="Open Sans" panose="020B0606030504020204"/>
                <a:ea typeface="SimSun" panose="02010600030101010101" pitchFamily="2" charset="-122"/>
                <a:cs typeface="Open Sans" panose="020B0606030504020204" pitchFamily="34" charset="0"/>
              </a:rPr>
              <a:t>LA CURA</a:t>
            </a:r>
            <a:endParaRPr lang="it-IT" sz="1800" b="1" dirty="0">
              <a:solidFill>
                <a:srgbClr val="48AEE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0" name="CasellaDiTesto 9">
            <a:extLst>
              <a:ext uri="{FF2B5EF4-FFF2-40B4-BE49-F238E27FC236}">
                <a16:creationId xmlns:a16="http://schemas.microsoft.com/office/drawing/2014/main" id="{A032D7A7-6CA1-7384-6B9F-5D9F640278E8}"/>
              </a:ext>
            </a:extLst>
          </p:cNvPr>
          <p:cNvSpPr txBox="1"/>
          <p:nvPr/>
        </p:nvSpPr>
        <p:spPr>
          <a:xfrm>
            <a:off x="428217" y="1924350"/>
            <a:ext cx="6653519" cy="2554545"/>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attività proposte su questa parola consentono di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lavorare sull’attenzione verso sé e verso gli altri;</a:t>
            </a: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far scoprire e sperimentare i propri e altrui bisogni di «cura», quindi da una parte l’essere ascoltati, compresi, accettati dall’altro, e dall’altra parte, ascoltare, comprendere e accettare l’altro;</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far sperimentare e far comprendere l’importanza del «prendersi cura» dell’altro;  </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sviluppare creare relazioni positive con gli altri, pari e adulti;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favorire supporto reciproco, condivisione, inclusività.</a:t>
            </a:r>
          </a:p>
        </p:txBody>
      </p:sp>
      <p:sp>
        <p:nvSpPr>
          <p:cNvPr id="7" name="Titolo 1">
            <a:extLst>
              <a:ext uri="{FF2B5EF4-FFF2-40B4-BE49-F238E27FC236}">
                <a16:creationId xmlns:a16="http://schemas.microsoft.com/office/drawing/2014/main" id="{A4EBFC9E-9463-C9C0-9FD5-FD9672AEC47F}"/>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pic>
        <p:nvPicPr>
          <p:cNvPr id="8" name="Immagine 7">
            <a:extLst>
              <a:ext uri="{FF2B5EF4-FFF2-40B4-BE49-F238E27FC236}">
                <a16:creationId xmlns:a16="http://schemas.microsoft.com/office/drawing/2014/main" id="{74FA8CA3-E7B2-D369-F0F6-74CCB886AE33}"/>
              </a:ext>
            </a:extLst>
          </p:cNvPr>
          <p:cNvPicPr>
            <a:picLocks noChangeAspect="1"/>
          </p:cNvPicPr>
          <p:nvPr/>
        </p:nvPicPr>
        <p:blipFill>
          <a:blip r:embed="rId4"/>
          <a:stretch>
            <a:fillRect/>
          </a:stretch>
        </p:blipFill>
        <p:spPr>
          <a:xfrm>
            <a:off x="7468116" y="1694337"/>
            <a:ext cx="4500000" cy="2807564"/>
          </a:xfrm>
          <a:prstGeom prst="rect">
            <a:avLst/>
          </a:prstGeom>
        </p:spPr>
      </p:pic>
      <p:sp>
        <p:nvSpPr>
          <p:cNvPr id="9" name="CasellaDiTesto 14">
            <a:extLst>
              <a:ext uri="{FF2B5EF4-FFF2-40B4-BE49-F238E27FC236}">
                <a16:creationId xmlns:a16="http://schemas.microsoft.com/office/drawing/2014/main" id="{216CED2F-7CF1-05BE-42A8-ADAAB5F72BCA}"/>
              </a:ext>
            </a:extLst>
          </p:cNvPr>
          <p:cNvSpPr txBox="1">
            <a:spLocks noChangeArrowheads="1"/>
          </p:cNvSpPr>
          <p:nvPr/>
        </p:nvSpPr>
        <p:spPr bwMode="auto">
          <a:xfrm>
            <a:off x="8811619" y="4535613"/>
            <a:ext cx="3055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r>
              <a:rPr lang="it-IT" sz="1600" b="1" dirty="0">
                <a:solidFill>
                  <a:srgbClr val="376092"/>
                </a:solidFill>
                <a:latin typeface="Open Sans" panose="020B0606030504020204"/>
                <a:ea typeface="SimSun" panose="02010600030101010101" pitchFamily="2" charset="-122"/>
                <a:cs typeface="Open Sans" panose="020B0606030504020204" pitchFamily="34" charset="0"/>
              </a:rPr>
              <a:t>https://costellazione.airc.it/</a:t>
            </a:r>
            <a:endPar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Freccia in giù 3">
            <a:extLst>
              <a:ext uri="{FF2B5EF4-FFF2-40B4-BE49-F238E27FC236}">
                <a16:creationId xmlns:a16="http://schemas.microsoft.com/office/drawing/2014/main" id="{9F66530E-308C-0ACE-72C3-322502ADEB5C}"/>
              </a:ext>
            </a:extLst>
          </p:cNvPr>
          <p:cNvSpPr/>
          <p:nvPr/>
        </p:nvSpPr>
        <p:spPr>
          <a:xfrm>
            <a:off x="3163012" y="4431786"/>
            <a:ext cx="285562" cy="419100"/>
          </a:xfrm>
          <a:prstGeom prst="down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9444C141-04C8-0B05-0062-4D0189A1B31E}"/>
              </a:ext>
            </a:extLst>
          </p:cNvPr>
          <p:cNvSpPr txBox="1"/>
          <p:nvPr/>
        </p:nvSpPr>
        <p:spPr>
          <a:xfrm>
            <a:off x="1349491" y="4874167"/>
            <a:ext cx="4004083" cy="338554"/>
          </a:xfrm>
          <a:prstGeom prst="rect">
            <a:avLst/>
          </a:prstGeom>
          <a:noFill/>
        </p:spPr>
        <p:txBody>
          <a:bodyPr wrap="square">
            <a:spAutoFit/>
          </a:bodyPr>
          <a:lstStyle/>
          <a:p>
            <a:pPr algn="ct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COMPETENZE EMOTIVE E RELAZIONALI</a:t>
            </a:r>
          </a:p>
        </p:txBody>
      </p:sp>
      <p:grpSp>
        <p:nvGrpSpPr>
          <p:cNvPr id="2" name="Gruppo 1">
            <a:extLst>
              <a:ext uri="{FF2B5EF4-FFF2-40B4-BE49-F238E27FC236}">
                <a16:creationId xmlns:a16="http://schemas.microsoft.com/office/drawing/2014/main" id="{6A2FF052-A934-1569-4079-F0B1FFFB2D27}"/>
              </a:ext>
            </a:extLst>
          </p:cNvPr>
          <p:cNvGrpSpPr/>
          <p:nvPr/>
        </p:nvGrpSpPr>
        <p:grpSpPr>
          <a:xfrm>
            <a:off x="9760857" y="90350"/>
            <a:ext cx="2329543" cy="1364628"/>
            <a:chOff x="9862457" y="138045"/>
            <a:chExt cx="2329543" cy="1364628"/>
          </a:xfrm>
        </p:grpSpPr>
        <p:pic>
          <p:nvPicPr>
            <p:cNvPr id="6" name="Google Shape;168;g1020d4e4f60_1_302">
              <a:extLst>
                <a:ext uri="{FF2B5EF4-FFF2-40B4-BE49-F238E27FC236}">
                  <a16:creationId xmlns:a16="http://schemas.microsoft.com/office/drawing/2014/main" id="{77BB09D0-BC43-D739-2ACE-48D1098B5A0B}"/>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4" name="Segnaposto testo 2">
              <a:extLst>
                <a:ext uri="{FF2B5EF4-FFF2-40B4-BE49-F238E27FC236}">
                  <a16:creationId xmlns:a16="http://schemas.microsoft.com/office/drawing/2014/main" id="{16DD6532-86A8-A176-A0BB-C2C0600D06B2}"/>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78676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7" name="Titolo 1">
            <a:extLst>
              <a:ext uri="{FF2B5EF4-FFF2-40B4-BE49-F238E27FC236}">
                <a16:creationId xmlns:a16="http://schemas.microsoft.com/office/drawing/2014/main" id="{A4EBFC9E-9463-C9C0-9FD5-FD9672AEC47F}"/>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pic>
        <p:nvPicPr>
          <p:cNvPr id="8" name="Immagine 7">
            <a:extLst>
              <a:ext uri="{FF2B5EF4-FFF2-40B4-BE49-F238E27FC236}">
                <a16:creationId xmlns:a16="http://schemas.microsoft.com/office/drawing/2014/main" id="{74FA8CA3-E7B2-D369-F0F6-74CCB886AE33}"/>
              </a:ext>
            </a:extLst>
          </p:cNvPr>
          <p:cNvPicPr>
            <a:picLocks noChangeAspect="1"/>
          </p:cNvPicPr>
          <p:nvPr/>
        </p:nvPicPr>
        <p:blipFill rotWithShape="1">
          <a:blip r:embed="rId4"/>
          <a:srcRect l="1354" t="1859" r="5022"/>
          <a:stretch/>
        </p:blipFill>
        <p:spPr>
          <a:xfrm>
            <a:off x="8295031" y="2170060"/>
            <a:ext cx="3348000" cy="230351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CasellaDiTesto 3">
            <a:extLst>
              <a:ext uri="{FF2B5EF4-FFF2-40B4-BE49-F238E27FC236}">
                <a16:creationId xmlns:a16="http://schemas.microsoft.com/office/drawing/2014/main" id="{47EE3094-C807-EBBB-DC4C-0241287A5494}"/>
              </a:ext>
            </a:extLst>
          </p:cNvPr>
          <p:cNvSpPr txBox="1"/>
          <p:nvPr/>
        </p:nvSpPr>
        <p:spPr>
          <a:xfrm>
            <a:off x="415885" y="2756939"/>
            <a:ext cx="7234596" cy="2308324"/>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sym typeface="Wingdings" panose="05000000000000000000" pitchFamily="2" charset="2"/>
              </a:rPr>
              <a:t> Con l’attività «Prendersi cura» e il «</a:t>
            </a:r>
            <a:r>
              <a:rPr lang="it-IT" sz="1600" dirty="0">
                <a:solidFill>
                  <a:srgbClr val="376092"/>
                </a:solidFill>
                <a:latin typeface="Open Sans" panose="020B0606030504020204"/>
                <a:ea typeface="SimSun" charset="0"/>
              </a:rPr>
              <a:t>Gioco dei nani e dei giganti» aiutiamo gli allievi a sperimentare il «prendersi cura» dell’altro attraverso azioni di cura gentili e gradite all’altro.</a:t>
            </a:r>
          </a:p>
          <a:p>
            <a:pPr algn="l"/>
            <a:endParaRPr lang="it-IT" sz="1600" dirty="0">
              <a:solidFill>
                <a:srgbClr val="376092"/>
              </a:solidFill>
              <a:latin typeface="Open Sans" panose="020B0606030504020204"/>
              <a:ea typeface="SimSun" charset="0"/>
            </a:endParaRPr>
          </a:p>
          <a:p>
            <a:r>
              <a:rPr lang="it-IT" sz="1600" dirty="0">
                <a:solidFill>
                  <a:srgbClr val="376092"/>
                </a:solidFill>
                <a:latin typeface="Open Sans" panose="020B0606030504020204"/>
                <a:ea typeface="SimSun" charset="0"/>
              </a:rPr>
              <a:t>Attraverso il gioco e l’attività guidiamo i bambini e le bambine a scoprire che l’azione di curare implica una </a:t>
            </a:r>
            <a:r>
              <a:rPr lang="it-IT" sz="1600" b="1" dirty="0">
                <a:solidFill>
                  <a:srgbClr val="376092"/>
                </a:solidFill>
                <a:latin typeface="Open Sans" panose="020B0606030504020204"/>
                <a:ea typeface="SimSun" charset="0"/>
              </a:rPr>
              <a:t>relazione con gli altri</a:t>
            </a:r>
            <a:r>
              <a:rPr lang="it-IT" sz="1600" dirty="0">
                <a:solidFill>
                  <a:srgbClr val="376092"/>
                </a:solidFill>
                <a:latin typeface="Open Sans" panose="020B0606030504020204"/>
                <a:ea typeface="SimSun" charset="0"/>
              </a:rPr>
              <a:t>, che ci rende cittadini attivi e responsabili, che danno il proprio contributo per il benessere degli altri. </a:t>
            </a:r>
          </a:p>
          <a:p>
            <a:r>
              <a:rPr lang="it-IT" sz="1600" dirty="0">
                <a:solidFill>
                  <a:srgbClr val="376092"/>
                </a:solidFill>
                <a:latin typeface="Open Sans" panose="020B0606030504020204"/>
                <a:ea typeface="SimSun" charset="0"/>
              </a:rPr>
              <a:t>Ma non solo.</a:t>
            </a:r>
          </a:p>
        </p:txBody>
      </p:sp>
      <p:sp>
        <p:nvSpPr>
          <p:cNvPr id="5" name="CasellaDiTesto 14">
            <a:extLst>
              <a:ext uri="{FF2B5EF4-FFF2-40B4-BE49-F238E27FC236}">
                <a16:creationId xmlns:a16="http://schemas.microsoft.com/office/drawing/2014/main" id="{6F94315A-1A51-B132-2264-70FF187AF9BD}"/>
              </a:ext>
            </a:extLst>
          </p:cNvPr>
          <p:cNvSpPr txBox="1">
            <a:spLocks noChangeArrowheads="1"/>
          </p:cNvSpPr>
          <p:nvPr/>
        </p:nvSpPr>
        <p:spPr bwMode="auto">
          <a:xfrm>
            <a:off x="415884" y="1505554"/>
            <a:ext cx="115475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r>
              <a:rPr lang="it-IT" altLang="it-IT" sz="2000" b="1" dirty="0">
                <a:solidFill>
                  <a:srgbClr val="48AEE2"/>
                </a:solidFill>
                <a:latin typeface="Open Sans" panose="020B0606030504020204" pitchFamily="34" charset="0"/>
                <a:ea typeface="Open Sans" panose="020B0606030504020204" pitchFamily="34" charset="0"/>
                <a:cs typeface="Open Sans" panose="020B0606030504020204" pitchFamily="34" charset="0"/>
              </a:rPr>
              <a:t>: </a:t>
            </a:r>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ED ESEMPI DI ATTIVITÀ </a:t>
            </a:r>
          </a:p>
          <a:p>
            <a:pPr algn="just" eaLnBrk="1" hangingPunct="1"/>
            <a:r>
              <a:rPr lang="it-IT" altLang="it-IT" sz="1600" b="1" dirty="0">
                <a:solidFill>
                  <a:srgbClr val="376092"/>
                </a:solidFill>
                <a:latin typeface="Open Sans" panose="020B0606030504020204"/>
                <a:ea typeface="SimSun" charset="0"/>
              </a:rPr>
              <a:t>La cura</a:t>
            </a:r>
          </a:p>
          <a:p>
            <a:pPr algn="just" eaLnBrk="1" hangingPunct="1"/>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1" name="CasellaDiTesto 10">
            <a:extLst>
              <a:ext uri="{FF2B5EF4-FFF2-40B4-BE49-F238E27FC236}">
                <a16:creationId xmlns:a16="http://schemas.microsoft.com/office/drawing/2014/main" id="{8EDE0C00-CA77-1252-4F43-1BAA17D6421C}"/>
              </a:ext>
            </a:extLst>
          </p:cNvPr>
          <p:cNvSpPr txBox="1"/>
          <p:nvPr/>
        </p:nvSpPr>
        <p:spPr>
          <a:xfrm>
            <a:off x="415884" y="2138214"/>
            <a:ext cx="7467674" cy="584775"/>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Ogni attività quindi consente di sostenere lo sviluppo delle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competenze comunicative e relazionali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3" name="CasellaDiTesto 12">
            <a:extLst>
              <a:ext uri="{FF2B5EF4-FFF2-40B4-BE49-F238E27FC236}">
                <a16:creationId xmlns:a16="http://schemas.microsoft.com/office/drawing/2014/main" id="{31D68737-4554-6F82-B4BB-19ED5F3BEE7D}"/>
              </a:ext>
            </a:extLst>
          </p:cNvPr>
          <p:cNvSpPr txBox="1"/>
          <p:nvPr/>
        </p:nvSpPr>
        <p:spPr>
          <a:xfrm>
            <a:off x="3715429" y="4924397"/>
            <a:ext cx="6172200" cy="1323439"/>
          </a:xfrm>
          <a:prstGeom prst="rect">
            <a:avLst/>
          </a:prstGeom>
          <a:noFill/>
        </p:spPr>
        <p:txBody>
          <a:bodyPr wrap="square">
            <a:spAutoFit/>
          </a:bodyPr>
          <a:lstStyle/>
          <a:p>
            <a:r>
              <a:rPr lang="it-IT" sz="1600" dirty="0">
                <a:solidFill>
                  <a:srgbClr val="376092"/>
                </a:solidFill>
                <a:latin typeface="Open Sans" panose="020B0606030504020204"/>
                <a:ea typeface="SimSun" charset="0"/>
              </a:rPr>
              <a:t>L’attività li fa </a:t>
            </a:r>
            <a:r>
              <a:rPr lang="it-IT" sz="1600" b="1" dirty="0">
                <a:solidFill>
                  <a:srgbClr val="376092"/>
                </a:solidFill>
                <a:latin typeface="Open Sans" panose="020B0606030504020204"/>
                <a:ea typeface="SimSun" charset="0"/>
              </a:rPr>
              <a:t>riflettere</a:t>
            </a:r>
            <a:r>
              <a:rPr lang="it-IT" sz="1600" dirty="0">
                <a:solidFill>
                  <a:srgbClr val="376092"/>
                </a:solidFill>
                <a:latin typeface="Open Sans" panose="020B0606030504020204"/>
                <a:ea typeface="SimSun" charset="0"/>
              </a:rPr>
              <a:t> sulle azioni di cura gradite agli altri, che possono essere diverse da quelle che ognuno desidera o preferisce ricevere, sui comportamenti gentili ed empatici e sui bisogni degli altri, che si deve imparare ad ascoltare per poter </a:t>
            </a:r>
            <a:r>
              <a:rPr lang="it-IT" sz="1600" b="1" dirty="0">
                <a:solidFill>
                  <a:srgbClr val="376092"/>
                </a:solidFill>
                <a:latin typeface="Open Sans" panose="020B0606030504020204"/>
                <a:ea typeface="SimSun" charset="0"/>
              </a:rPr>
              <a:t>«stare» positivamente nella relazione</a:t>
            </a:r>
            <a:r>
              <a:rPr lang="it-IT" sz="1600" dirty="0">
                <a:solidFill>
                  <a:srgbClr val="376092"/>
                </a:solidFill>
                <a:latin typeface="Open Sans" panose="020B0606030504020204"/>
                <a:ea typeface="SimSun" charset="0"/>
              </a:rPr>
              <a:t>. </a:t>
            </a:r>
            <a:endParaRPr lang="it-IT" sz="1600" dirty="0"/>
          </a:p>
        </p:txBody>
      </p:sp>
      <p:grpSp>
        <p:nvGrpSpPr>
          <p:cNvPr id="2" name="Gruppo 1">
            <a:extLst>
              <a:ext uri="{FF2B5EF4-FFF2-40B4-BE49-F238E27FC236}">
                <a16:creationId xmlns:a16="http://schemas.microsoft.com/office/drawing/2014/main" id="{5902504A-B4E2-93CA-1E1E-1C3A03D4425A}"/>
              </a:ext>
            </a:extLst>
          </p:cNvPr>
          <p:cNvGrpSpPr/>
          <p:nvPr/>
        </p:nvGrpSpPr>
        <p:grpSpPr>
          <a:xfrm>
            <a:off x="9760857" y="90350"/>
            <a:ext cx="2329543" cy="1364628"/>
            <a:chOff x="9862457" y="138045"/>
            <a:chExt cx="2329543" cy="1364628"/>
          </a:xfrm>
        </p:grpSpPr>
        <p:pic>
          <p:nvPicPr>
            <p:cNvPr id="3" name="Google Shape;168;g1020d4e4f60_1_302">
              <a:extLst>
                <a:ext uri="{FF2B5EF4-FFF2-40B4-BE49-F238E27FC236}">
                  <a16:creationId xmlns:a16="http://schemas.microsoft.com/office/drawing/2014/main" id="{2F4B86CC-2FED-BD21-5765-937D0B4C3C0B}"/>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6" name="Segnaposto testo 2">
              <a:extLst>
                <a:ext uri="{FF2B5EF4-FFF2-40B4-BE49-F238E27FC236}">
                  <a16:creationId xmlns:a16="http://schemas.microsoft.com/office/drawing/2014/main" id="{8510DC8A-91D5-A30D-8099-B23D149B76D4}"/>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406506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r>
              <a:rPr lang="it-IT" altLang="it-IT" sz="2000" b="1" dirty="0">
                <a:solidFill>
                  <a:srgbClr val="48AEE2"/>
                </a:solidFill>
                <a:latin typeface="Open Sans" panose="020B0606030504020204" pitchFamily="34" charset="0"/>
                <a:ea typeface="Open Sans" panose="020B0606030504020204" pitchFamily="34" charset="0"/>
                <a:cs typeface="Open Sans" panose="020B0606030504020204" pitchFamily="34" charset="0"/>
              </a:rPr>
              <a:t>: </a:t>
            </a:r>
            <a:r>
              <a:rPr lang="it-IT" sz="2000" b="1" dirty="0">
                <a:solidFill>
                  <a:srgbClr val="48AEE2"/>
                </a:solidFill>
                <a:effectLst/>
                <a:latin typeface="Open Sans" panose="020B0606030504020204"/>
                <a:ea typeface="SimSun" panose="02010600030101010101" pitchFamily="2" charset="-122"/>
                <a:cs typeface="Open Sans" panose="020B0606030504020204" pitchFamily="34" charset="0"/>
              </a:rPr>
              <a:t>IL DONO</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0" name="CasellaDiTesto 9">
            <a:extLst>
              <a:ext uri="{FF2B5EF4-FFF2-40B4-BE49-F238E27FC236}">
                <a16:creationId xmlns:a16="http://schemas.microsoft.com/office/drawing/2014/main" id="{A032D7A7-6CA1-7384-6B9F-5D9F640278E8}"/>
              </a:ext>
            </a:extLst>
          </p:cNvPr>
          <p:cNvSpPr txBox="1"/>
          <p:nvPr/>
        </p:nvSpPr>
        <p:spPr>
          <a:xfrm>
            <a:off x="428217" y="1924350"/>
            <a:ext cx="6456677" cy="2062103"/>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attività proposte su questa parola consentono di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lavorare sull’attenzione verso sé e verso gli altri;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far sperimentare e far comprendere il «prendersi cura» dell’altro;</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far comprendere cosa significhi «contribuire al benessere» degli altri, i concetti di generosità e solidarietà;</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sviluppare relazioni positive e cooperative con gli altri;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favorire supporto reciproco, condivisione, inclusività.</a:t>
            </a:r>
          </a:p>
        </p:txBody>
      </p:sp>
      <p:pic>
        <p:nvPicPr>
          <p:cNvPr id="4" name="Immagine 3">
            <a:extLst>
              <a:ext uri="{FF2B5EF4-FFF2-40B4-BE49-F238E27FC236}">
                <a16:creationId xmlns:a16="http://schemas.microsoft.com/office/drawing/2014/main" id="{B866C1B6-DF16-03E7-1A4E-BAA0262298F5}"/>
              </a:ext>
            </a:extLst>
          </p:cNvPr>
          <p:cNvPicPr>
            <a:picLocks noChangeAspect="1"/>
          </p:cNvPicPr>
          <p:nvPr/>
        </p:nvPicPr>
        <p:blipFill>
          <a:blip r:embed="rId4"/>
          <a:srcRect/>
          <a:stretch/>
        </p:blipFill>
        <p:spPr>
          <a:xfrm>
            <a:off x="7183547" y="1924350"/>
            <a:ext cx="4500453" cy="2926206"/>
          </a:xfrm>
          <a:prstGeom prst="rect">
            <a:avLst/>
          </a:prstGeom>
        </p:spPr>
      </p:pic>
      <p:sp>
        <p:nvSpPr>
          <p:cNvPr id="2" name="Freccia in giù 1">
            <a:extLst>
              <a:ext uri="{FF2B5EF4-FFF2-40B4-BE49-F238E27FC236}">
                <a16:creationId xmlns:a16="http://schemas.microsoft.com/office/drawing/2014/main" id="{F0F9B6EF-BF63-A5EE-3750-91470A1156F2}"/>
              </a:ext>
            </a:extLst>
          </p:cNvPr>
          <p:cNvSpPr/>
          <p:nvPr/>
        </p:nvSpPr>
        <p:spPr>
          <a:xfrm>
            <a:off x="3130738" y="3947691"/>
            <a:ext cx="285562" cy="419100"/>
          </a:xfrm>
          <a:prstGeom prst="down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EA99B444-3D64-A7BC-46A2-ED84729D1B8B}"/>
              </a:ext>
            </a:extLst>
          </p:cNvPr>
          <p:cNvSpPr txBox="1"/>
          <p:nvPr/>
        </p:nvSpPr>
        <p:spPr>
          <a:xfrm>
            <a:off x="1317217" y="4390072"/>
            <a:ext cx="4004083" cy="338554"/>
          </a:xfrm>
          <a:prstGeom prst="rect">
            <a:avLst/>
          </a:prstGeom>
          <a:noFill/>
        </p:spPr>
        <p:txBody>
          <a:bodyPr wrap="square">
            <a:spAutoFit/>
          </a:bodyPr>
          <a:lstStyle/>
          <a:p>
            <a:pPr algn="ct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COMPETENZE EMOTIVE E RELAZIONALI</a:t>
            </a:r>
          </a:p>
        </p:txBody>
      </p:sp>
      <p:sp>
        <p:nvSpPr>
          <p:cNvPr id="7" name="Titolo 1">
            <a:extLst>
              <a:ext uri="{FF2B5EF4-FFF2-40B4-BE49-F238E27FC236}">
                <a16:creationId xmlns:a16="http://schemas.microsoft.com/office/drawing/2014/main" id="{5C1482E2-9E5F-02AF-A9B2-AE17BE7B5C0E}"/>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sp>
        <p:nvSpPr>
          <p:cNvPr id="5" name="CasellaDiTesto 14">
            <a:extLst>
              <a:ext uri="{FF2B5EF4-FFF2-40B4-BE49-F238E27FC236}">
                <a16:creationId xmlns:a16="http://schemas.microsoft.com/office/drawing/2014/main" id="{D1393861-8FC4-9C31-6220-3124687C6504}"/>
              </a:ext>
            </a:extLst>
          </p:cNvPr>
          <p:cNvSpPr txBox="1">
            <a:spLocks noChangeArrowheads="1"/>
          </p:cNvSpPr>
          <p:nvPr/>
        </p:nvSpPr>
        <p:spPr bwMode="auto">
          <a:xfrm>
            <a:off x="8628519" y="4929340"/>
            <a:ext cx="3055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r>
              <a:rPr lang="it-IT" sz="1600" b="1" dirty="0">
                <a:solidFill>
                  <a:srgbClr val="376092"/>
                </a:solidFill>
                <a:latin typeface="Open Sans" panose="020B0606030504020204"/>
                <a:ea typeface="SimSun" panose="02010600030101010101" pitchFamily="2" charset="-122"/>
                <a:cs typeface="Open Sans" panose="020B0606030504020204" pitchFamily="34" charset="0"/>
              </a:rPr>
              <a:t>https://costellazione.airc.it/</a:t>
            </a:r>
            <a:endPar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uppo 7">
            <a:extLst>
              <a:ext uri="{FF2B5EF4-FFF2-40B4-BE49-F238E27FC236}">
                <a16:creationId xmlns:a16="http://schemas.microsoft.com/office/drawing/2014/main" id="{BA473531-7989-00A9-7720-C1A829F4C085}"/>
              </a:ext>
            </a:extLst>
          </p:cNvPr>
          <p:cNvGrpSpPr/>
          <p:nvPr/>
        </p:nvGrpSpPr>
        <p:grpSpPr>
          <a:xfrm>
            <a:off x="9760857" y="90350"/>
            <a:ext cx="2329543" cy="1364628"/>
            <a:chOff x="9862457" y="138045"/>
            <a:chExt cx="2329543" cy="1364628"/>
          </a:xfrm>
        </p:grpSpPr>
        <p:pic>
          <p:nvPicPr>
            <p:cNvPr id="9" name="Google Shape;168;g1020d4e4f60_1_302">
              <a:extLst>
                <a:ext uri="{FF2B5EF4-FFF2-40B4-BE49-F238E27FC236}">
                  <a16:creationId xmlns:a16="http://schemas.microsoft.com/office/drawing/2014/main" id="{8949F2E1-47D2-A492-06DB-3F304DE182D9}"/>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1" name="Segnaposto testo 2">
              <a:extLst>
                <a:ext uri="{FF2B5EF4-FFF2-40B4-BE49-F238E27FC236}">
                  <a16:creationId xmlns:a16="http://schemas.microsoft.com/office/drawing/2014/main" id="{D1FE7AAF-AA80-E151-D257-694BDF44BEBD}"/>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60942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egnaposto testo 2">
            <a:extLst>
              <a:ext uri="{FF2B5EF4-FFF2-40B4-BE49-F238E27FC236}">
                <a16:creationId xmlns:a16="http://schemas.microsoft.com/office/drawing/2014/main" id="{AD683652-0806-0649-B72A-AEB57819E1BE}"/>
              </a:ext>
            </a:extLst>
          </p:cNvPr>
          <p:cNvSpPr>
            <a:spLocks noGrp="1"/>
          </p:cNvSpPr>
          <p:nvPr>
            <p:ph type="body" sz="half" idx="2"/>
          </p:nvPr>
        </p:nvSpPr>
        <p:spPr>
          <a:xfrm>
            <a:off x="10224728" y="117007"/>
            <a:ext cx="1838855" cy="1376576"/>
          </a:xfrm>
        </p:spPr>
        <p:txBody>
          <a:bodyPr/>
          <a:lstStyle/>
          <a:p>
            <a:pPr>
              <a:lnSpc>
                <a:spcPct val="100000"/>
              </a:lnSpc>
              <a:spcBef>
                <a:spcPts val="0"/>
              </a:spcBef>
            </a:pPr>
            <a:r>
              <a:rPr lang="it-IT" sz="1800" dirty="0"/>
              <a:t>AIRC</a:t>
            </a:r>
            <a:endParaRPr lang="it-IT" sz="2400" dirty="0"/>
          </a:p>
          <a:p>
            <a:pPr>
              <a:lnSpc>
                <a:spcPct val="100000"/>
              </a:lnSpc>
              <a:spcBef>
                <a:spcPts val="0"/>
              </a:spcBef>
            </a:pPr>
            <a:r>
              <a:rPr lang="it-IT" sz="1800" dirty="0"/>
              <a:t>nelle scuole</a:t>
            </a:r>
            <a:endParaRPr lang="it-IT" sz="2000" dirty="0"/>
          </a:p>
        </p:txBody>
      </p:sp>
      <p:sp>
        <p:nvSpPr>
          <p:cNvPr id="26" name="Rectangle 6">
            <a:extLst>
              <a:ext uri="{FF2B5EF4-FFF2-40B4-BE49-F238E27FC236}">
                <a16:creationId xmlns:a16="http://schemas.microsoft.com/office/drawing/2014/main" id="{8F994359-24AB-5949-BA96-293CF9DE470E}"/>
              </a:ext>
            </a:extLst>
          </p:cNvPr>
          <p:cNvSpPr>
            <a:spLocks noChangeArrowheads="1"/>
          </p:cNvSpPr>
          <p:nvPr/>
        </p:nvSpPr>
        <p:spPr bwMode="auto">
          <a:xfrm>
            <a:off x="6411239" y="1549848"/>
            <a:ext cx="5583812" cy="2729304"/>
          </a:xfrm>
          <a:prstGeom prst="rect">
            <a:avLst/>
          </a:prstGeom>
          <a:noFill/>
          <a:ln>
            <a:noFill/>
          </a:ln>
          <a:effectLst/>
        </p:spPr>
        <p:txBody>
          <a:bodyPr lIns="90000" tIns="45000" rIns="90000" bIns="45000"/>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1600" b="1" dirty="0">
                <a:solidFill>
                  <a:srgbClr val="00B0F0"/>
                </a:solidFill>
                <a:latin typeface="Open Sans"/>
                <a:ea typeface="SimSun" charset="0"/>
              </a:rPr>
              <a:t>Cancro io ti boccio </a:t>
            </a:r>
            <a:r>
              <a:rPr lang="it-IT" altLang="it-IT" sz="1600" dirty="0">
                <a:solidFill>
                  <a:srgbClr val="4472C4">
                    <a:lumMod val="75000"/>
                  </a:srgbClr>
                </a:solidFill>
                <a:latin typeface="Open Sans"/>
                <a:ea typeface="SimSun" charset="0"/>
              </a:rPr>
              <a:t>è il progetto di AIRC nelle scuole che affianca l’iniziativa </a:t>
            </a:r>
            <a:r>
              <a:rPr lang="it-IT" altLang="it-IT" sz="1600" b="1" dirty="0">
                <a:solidFill>
                  <a:srgbClr val="00B0F0"/>
                </a:solidFill>
                <a:latin typeface="Open Sans"/>
                <a:ea typeface="SimSun" charset="0"/>
              </a:rPr>
              <a:t>Le Arance della Salute®</a:t>
            </a:r>
            <a:r>
              <a:rPr lang="it-IT" altLang="it-IT" sz="1600" dirty="0">
                <a:solidFill>
                  <a:srgbClr val="4472C4">
                    <a:lumMod val="75000"/>
                  </a:srgbClr>
                </a:solidFill>
                <a:latin typeface="Open Sans"/>
                <a:ea typeface="SimSun" charset="0"/>
              </a:rPr>
              <a:t>.</a:t>
            </a: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600" b="0" i="0" u="none" strike="noStrike" kern="1200" cap="none" spc="0" normalizeH="0" baseline="0" noProof="0" dirty="0">
                <a:ln>
                  <a:noFill/>
                </a:ln>
                <a:solidFill>
                  <a:srgbClr val="4472C4">
                    <a:lumMod val="75000"/>
                  </a:srgbClr>
                </a:solidFill>
                <a:effectLst/>
                <a:uLnTx/>
                <a:uFillTx/>
                <a:latin typeface="Open Sans"/>
                <a:ea typeface="SimSun" charset="0"/>
                <a:cs typeface="+mn-cs"/>
              </a:rPr>
              <a:t>Da oltre 15 anni, centinaia di scuole vivono </a:t>
            </a:r>
            <a:r>
              <a:rPr lang="it-IT" altLang="it-IT" sz="1600" dirty="0">
                <a:solidFill>
                  <a:srgbClr val="4472C4">
                    <a:lumMod val="75000"/>
                  </a:srgbClr>
                </a:solidFill>
                <a:latin typeface="Open Sans"/>
                <a:ea typeface="SimSun" charset="0"/>
              </a:rPr>
              <a:t>un’</a:t>
            </a:r>
            <a:r>
              <a:rPr kumimoji="0" lang="it-IT" altLang="it-IT" sz="1600" b="1" i="0" u="none" strike="noStrike" kern="1200" cap="none" spc="0" normalizeH="0" baseline="0" noProof="0" dirty="0">
                <a:ln>
                  <a:noFill/>
                </a:ln>
                <a:solidFill>
                  <a:srgbClr val="4472C4">
                    <a:lumMod val="75000"/>
                  </a:srgbClr>
                </a:solidFill>
                <a:effectLst/>
                <a:uLnTx/>
                <a:uFillTx/>
                <a:latin typeface="Open Sans"/>
                <a:ea typeface="SimSun" charset="0"/>
                <a:cs typeface="+mn-cs"/>
              </a:rPr>
              <a:t>esperienza di volontariato</a:t>
            </a:r>
            <a:r>
              <a:rPr kumimoji="0" lang="it-IT" altLang="it-IT" sz="1600" i="0" u="none" strike="noStrike" kern="1200" cap="none" spc="0" normalizeH="0" baseline="0" noProof="0" dirty="0">
                <a:ln>
                  <a:noFill/>
                </a:ln>
                <a:solidFill>
                  <a:srgbClr val="4472C4">
                    <a:lumMod val="75000"/>
                  </a:srgbClr>
                </a:solidFill>
                <a:effectLst/>
                <a:uLnTx/>
                <a:uFillTx/>
                <a:latin typeface="Open Sans"/>
                <a:ea typeface="SimSun" charset="0"/>
                <a:cs typeface="+mn-cs"/>
              </a:rPr>
              <a:t>, </a:t>
            </a:r>
            <a:r>
              <a:rPr kumimoji="0" lang="it-IT" altLang="it-IT" sz="1600" b="1" i="0" u="none" strike="noStrike" kern="1200" cap="none" spc="0" normalizeH="0" baseline="0" noProof="0" dirty="0">
                <a:ln>
                  <a:noFill/>
                </a:ln>
                <a:solidFill>
                  <a:srgbClr val="4472C4">
                    <a:lumMod val="75000"/>
                  </a:srgbClr>
                </a:solidFill>
                <a:effectLst/>
                <a:uLnTx/>
                <a:uFillTx/>
                <a:latin typeface="Open Sans"/>
                <a:ea typeface="SimSun" charset="0"/>
                <a:cs typeface="+mn-cs"/>
              </a:rPr>
              <a:t>educazione civica </a:t>
            </a:r>
            <a:r>
              <a:rPr kumimoji="0" lang="it-IT" altLang="it-IT" sz="1600" i="0" u="none" strike="noStrike" kern="1200" cap="none" spc="0" normalizeH="0" baseline="0" noProof="0" dirty="0">
                <a:ln>
                  <a:noFill/>
                </a:ln>
                <a:solidFill>
                  <a:srgbClr val="4472C4">
                    <a:lumMod val="75000"/>
                  </a:srgbClr>
                </a:solidFill>
                <a:effectLst/>
                <a:uLnTx/>
                <a:uFillTx/>
                <a:latin typeface="Open Sans"/>
                <a:ea typeface="SimSun" charset="0"/>
                <a:cs typeface="+mn-cs"/>
              </a:rPr>
              <a:t>e  </a:t>
            </a:r>
            <a:r>
              <a:rPr kumimoji="0" lang="it-IT" altLang="it-IT" sz="1600" b="1" i="0" u="none" strike="noStrike" kern="1200" cap="none" spc="0" normalizeH="0" baseline="0" noProof="0" dirty="0">
                <a:ln>
                  <a:noFill/>
                </a:ln>
                <a:solidFill>
                  <a:srgbClr val="4472C4">
                    <a:lumMod val="75000"/>
                  </a:srgbClr>
                </a:solidFill>
                <a:effectLst/>
                <a:uLnTx/>
                <a:uFillTx/>
                <a:latin typeface="Open Sans"/>
                <a:ea typeface="SimSun" charset="0"/>
                <a:cs typeface="+mn-cs"/>
              </a:rPr>
              <a:t>cittadinanza attiva</a:t>
            </a:r>
            <a:r>
              <a:rPr kumimoji="0" lang="it-IT" altLang="it-IT" sz="1600" i="0" u="none" strike="noStrike" kern="1200" cap="none" spc="0" normalizeH="0" baseline="0" noProof="0" dirty="0">
                <a:ln>
                  <a:noFill/>
                </a:ln>
                <a:solidFill>
                  <a:srgbClr val="4472C4">
                    <a:lumMod val="75000"/>
                  </a:srgbClr>
                </a:solidFill>
                <a:effectLst/>
                <a:uLnTx/>
                <a:uFillTx/>
                <a:latin typeface="Open Sans"/>
                <a:ea typeface="SimSun" charset="0"/>
                <a:cs typeface="+mn-cs"/>
              </a:rPr>
              <a:t>, in una bella occasione che </a:t>
            </a:r>
            <a:r>
              <a:rPr kumimoji="0" lang="it-IT" altLang="it-IT" sz="1600" b="0" i="0" u="none" strike="noStrike" kern="1200" cap="none" spc="0" normalizeH="0" baseline="0" noProof="0" dirty="0">
                <a:ln>
                  <a:noFill/>
                </a:ln>
                <a:solidFill>
                  <a:srgbClr val="4472C4">
                    <a:lumMod val="75000"/>
                  </a:srgbClr>
                </a:solidFill>
                <a:effectLst/>
                <a:uLnTx/>
                <a:uFillTx/>
                <a:latin typeface="Open Sans"/>
                <a:ea typeface="SimSun" charset="0"/>
                <a:cs typeface="+mn-cs"/>
              </a:rPr>
              <a:t>fa della scuola una piazza</a:t>
            </a:r>
            <a:r>
              <a:rPr lang="it-IT" altLang="it-IT" sz="1600" dirty="0">
                <a:solidFill>
                  <a:srgbClr val="4472C4">
                    <a:lumMod val="75000"/>
                  </a:srgbClr>
                </a:solidFill>
                <a:latin typeface="Open Sans"/>
                <a:ea typeface="SimSun" charset="0"/>
              </a:rPr>
              <a:t>, </a:t>
            </a:r>
            <a:r>
              <a:rPr kumimoji="0" lang="it-IT" altLang="it-IT" sz="1600" b="0" i="0" u="none" strike="noStrike" kern="1200" cap="none" spc="0" normalizeH="0" baseline="0" noProof="0" dirty="0">
                <a:ln>
                  <a:noFill/>
                </a:ln>
                <a:solidFill>
                  <a:srgbClr val="4472C4">
                    <a:lumMod val="75000"/>
                  </a:srgbClr>
                </a:solidFill>
                <a:effectLst/>
                <a:uLnTx/>
                <a:uFillTx/>
                <a:latin typeface="Open Sans"/>
                <a:ea typeface="SimSun" charset="0"/>
                <a:cs typeface="+mn-cs"/>
              </a:rPr>
              <a:t>distribuendo a scuola le </a:t>
            </a:r>
            <a:r>
              <a:rPr kumimoji="0" lang="it-IT" altLang="it-IT" sz="1600" b="1" i="0" u="none" strike="noStrike" kern="1200" cap="none" spc="0" normalizeH="0" baseline="0" noProof="0" dirty="0">
                <a:ln>
                  <a:noFill/>
                </a:ln>
                <a:solidFill>
                  <a:srgbClr val="4472C4">
                    <a:lumMod val="75000"/>
                  </a:srgbClr>
                </a:solidFill>
                <a:effectLst/>
                <a:uLnTx/>
                <a:uFillTx/>
                <a:latin typeface="Open Sans"/>
                <a:ea typeface="SimSun" charset="0"/>
                <a:cs typeface="+mn-cs"/>
              </a:rPr>
              <a:t>arance rosse italiane, vasetti di miele e di marmellata d’arancia</a:t>
            </a:r>
            <a:r>
              <a:rPr kumimoji="0" lang="it-IT" altLang="it-IT" sz="1600" i="0" u="none" strike="noStrike" kern="1200" cap="none" spc="0" normalizeH="0" baseline="0" noProof="0" dirty="0">
                <a:ln>
                  <a:noFill/>
                </a:ln>
                <a:solidFill>
                  <a:srgbClr val="4472C4">
                    <a:lumMod val="75000"/>
                  </a:srgbClr>
                </a:solidFill>
                <a:effectLst/>
                <a:uLnTx/>
                <a:uFillTx/>
                <a:latin typeface="Open Sans"/>
                <a:ea typeface="SimSun" charset="0"/>
                <a:cs typeface="+mn-cs"/>
              </a:rPr>
              <a:t>, per finanziare la ricerca.</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L’iniziativa nelle piazze si svolge l’ultimo sabato di gennaio, a scuola può essere organizzata anche il venerdì precedente: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venerdì 26 e/o sabato 27 gennaio 2024</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600" i="0" u="none" strike="noStrike" kern="1200" cap="none" spc="0" normalizeH="0" baseline="0" noProof="0" dirty="0">
              <a:ln>
                <a:noFill/>
              </a:ln>
              <a:solidFill>
                <a:srgbClr val="4472C4">
                  <a:lumMod val="75000"/>
                </a:srgbClr>
              </a:solidFill>
              <a:effectLst/>
              <a:uLnTx/>
              <a:uFillTx/>
              <a:latin typeface="Open Sans"/>
              <a:ea typeface="SimSun" charset="0"/>
              <a:cs typeface="+mn-cs"/>
            </a:endParaRPr>
          </a:p>
        </p:txBody>
      </p:sp>
      <p:pic>
        <p:nvPicPr>
          <p:cNvPr id="27" name="Immagine 26">
            <a:extLst>
              <a:ext uri="{FF2B5EF4-FFF2-40B4-BE49-F238E27FC236}">
                <a16:creationId xmlns:a16="http://schemas.microsoft.com/office/drawing/2014/main" id="{547219EE-B235-694F-9DF3-F2EA6A9362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563"/>
          <a:stretch/>
        </p:blipFill>
        <p:spPr>
          <a:xfrm>
            <a:off x="1482235" y="2613660"/>
            <a:ext cx="4799054" cy="3782404"/>
          </a:xfrm>
          <a:prstGeom prst="ellipse">
            <a:avLst/>
          </a:prstGeom>
          <a:ln>
            <a:noFill/>
          </a:ln>
          <a:effectLst/>
        </p:spPr>
      </p:pic>
      <p:grpSp>
        <p:nvGrpSpPr>
          <p:cNvPr id="47" name="Gruppo 46">
            <a:extLst>
              <a:ext uri="{FF2B5EF4-FFF2-40B4-BE49-F238E27FC236}">
                <a16:creationId xmlns:a16="http://schemas.microsoft.com/office/drawing/2014/main" id="{0E48BCAD-0DC9-AB4F-A9E5-2A1A357F99C3}"/>
              </a:ext>
            </a:extLst>
          </p:cNvPr>
          <p:cNvGrpSpPr/>
          <p:nvPr/>
        </p:nvGrpSpPr>
        <p:grpSpPr>
          <a:xfrm rot="9111750">
            <a:off x="1155029" y="1009579"/>
            <a:ext cx="1944866" cy="2693456"/>
            <a:chOff x="2972070" y="4080149"/>
            <a:chExt cx="1944866" cy="2693456"/>
          </a:xfrm>
        </p:grpSpPr>
        <p:sp>
          <p:nvSpPr>
            <p:cNvPr id="48" name="Ovale 47">
              <a:extLst>
                <a:ext uri="{FF2B5EF4-FFF2-40B4-BE49-F238E27FC236}">
                  <a16:creationId xmlns:a16="http://schemas.microsoft.com/office/drawing/2014/main" id="{5DFF92AC-5756-B84D-8E44-646BF41D017E}"/>
                </a:ext>
              </a:extLst>
            </p:cNvPr>
            <p:cNvSpPr/>
            <p:nvPr/>
          </p:nvSpPr>
          <p:spPr>
            <a:xfrm>
              <a:off x="2972070" y="4827945"/>
              <a:ext cx="1944866" cy="1945660"/>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9" name="Ovale 48">
              <a:extLst>
                <a:ext uri="{FF2B5EF4-FFF2-40B4-BE49-F238E27FC236}">
                  <a16:creationId xmlns:a16="http://schemas.microsoft.com/office/drawing/2014/main" id="{0DEC9EA7-A123-EA4F-AC00-EBD39AD722F8}"/>
                </a:ext>
              </a:extLst>
            </p:cNvPr>
            <p:cNvSpPr/>
            <p:nvPr/>
          </p:nvSpPr>
          <p:spPr>
            <a:xfrm>
              <a:off x="3282152" y="4526631"/>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Ovale 49">
              <a:extLst>
                <a:ext uri="{FF2B5EF4-FFF2-40B4-BE49-F238E27FC236}">
                  <a16:creationId xmlns:a16="http://schemas.microsoft.com/office/drawing/2014/main" id="{FC914215-DAB3-C24C-9C83-F6770DC4EAA8}"/>
                </a:ext>
              </a:extLst>
            </p:cNvPr>
            <p:cNvSpPr/>
            <p:nvPr/>
          </p:nvSpPr>
          <p:spPr>
            <a:xfrm>
              <a:off x="3567068" y="4080149"/>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a:extLst>
                <a:ext uri="{FF2B5EF4-FFF2-40B4-BE49-F238E27FC236}">
                  <a16:creationId xmlns:a16="http://schemas.microsoft.com/office/drawing/2014/main" id="{71375EE1-1537-BC42-85B7-11AE2FFC3786}"/>
                </a:ext>
              </a:extLst>
            </p:cNvPr>
            <p:cNvSpPr/>
            <p:nvPr/>
          </p:nvSpPr>
          <p:spPr>
            <a:xfrm>
              <a:off x="3429272" y="4274429"/>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2" name="Rettangolo 51">
            <a:extLst>
              <a:ext uri="{FF2B5EF4-FFF2-40B4-BE49-F238E27FC236}">
                <a16:creationId xmlns:a16="http://schemas.microsoft.com/office/drawing/2014/main" id="{5C06E39E-45E9-5142-B331-7F479C0E1E53}"/>
              </a:ext>
            </a:extLst>
          </p:cNvPr>
          <p:cNvSpPr/>
          <p:nvPr/>
        </p:nvSpPr>
        <p:spPr>
          <a:xfrm>
            <a:off x="931377" y="1522114"/>
            <a:ext cx="198758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VENERDÌ 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e SABATO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GENNAIO 2024 </a:t>
            </a:r>
          </a:p>
        </p:txBody>
      </p:sp>
      <p:grpSp>
        <p:nvGrpSpPr>
          <p:cNvPr id="54" name="Gruppo 53">
            <a:extLst>
              <a:ext uri="{FF2B5EF4-FFF2-40B4-BE49-F238E27FC236}">
                <a16:creationId xmlns:a16="http://schemas.microsoft.com/office/drawing/2014/main" id="{2ACF79FC-6C04-6143-99EC-064F825CAECE}"/>
              </a:ext>
            </a:extLst>
          </p:cNvPr>
          <p:cNvGrpSpPr/>
          <p:nvPr/>
        </p:nvGrpSpPr>
        <p:grpSpPr>
          <a:xfrm rot="5400000">
            <a:off x="475043" y="2518131"/>
            <a:ext cx="1944866" cy="2601523"/>
            <a:chOff x="2972070" y="4172082"/>
            <a:chExt cx="1944866" cy="2601523"/>
          </a:xfrm>
        </p:grpSpPr>
        <p:sp>
          <p:nvSpPr>
            <p:cNvPr id="55" name="Ovale 54">
              <a:extLst>
                <a:ext uri="{FF2B5EF4-FFF2-40B4-BE49-F238E27FC236}">
                  <a16:creationId xmlns:a16="http://schemas.microsoft.com/office/drawing/2014/main" id="{19E9360C-4ED6-2A4A-9285-3E7734B5CC70}"/>
                </a:ext>
              </a:extLst>
            </p:cNvPr>
            <p:cNvSpPr/>
            <p:nvPr/>
          </p:nvSpPr>
          <p:spPr>
            <a:xfrm>
              <a:off x="2972070" y="4827945"/>
              <a:ext cx="1944866" cy="1945660"/>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 name="Ovale 55">
              <a:extLst>
                <a:ext uri="{FF2B5EF4-FFF2-40B4-BE49-F238E27FC236}">
                  <a16:creationId xmlns:a16="http://schemas.microsoft.com/office/drawing/2014/main" id="{2662B730-32FB-DD40-B707-70D3EE262B77}"/>
                </a:ext>
              </a:extLst>
            </p:cNvPr>
            <p:cNvSpPr/>
            <p:nvPr/>
          </p:nvSpPr>
          <p:spPr>
            <a:xfrm>
              <a:off x="3245058" y="4564445"/>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7" name="Ovale 56">
              <a:extLst>
                <a:ext uri="{FF2B5EF4-FFF2-40B4-BE49-F238E27FC236}">
                  <a16:creationId xmlns:a16="http://schemas.microsoft.com/office/drawing/2014/main" id="{B3328541-38B1-0749-A97F-4EC985C5C1C0}"/>
                </a:ext>
              </a:extLst>
            </p:cNvPr>
            <p:cNvSpPr/>
            <p:nvPr/>
          </p:nvSpPr>
          <p:spPr>
            <a:xfrm>
              <a:off x="3693611" y="4172082"/>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C234B9AF-7411-E745-996D-4608781EA723}"/>
                </a:ext>
              </a:extLst>
            </p:cNvPr>
            <p:cNvSpPr/>
            <p:nvPr/>
          </p:nvSpPr>
          <p:spPr>
            <a:xfrm>
              <a:off x="3447285" y="4323630"/>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9" name="Immagine 58">
            <a:extLst>
              <a:ext uri="{FF2B5EF4-FFF2-40B4-BE49-F238E27FC236}">
                <a16:creationId xmlns:a16="http://schemas.microsoft.com/office/drawing/2014/main" id="{10178B1A-28D5-1B45-A2AA-1BFB101EEED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33742" y="2943331"/>
            <a:ext cx="1775779" cy="1756837"/>
          </a:xfrm>
          <a:prstGeom prst="ellipse">
            <a:avLst/>
          </a:prstGeom>
        </p:spPr>
      </p:pic>
      <p:sp>
        <p:nvSpPr>
          <p:cNvPr id="69" name="Rettangolo 68">
            <a:extLst>
              <a:ext uri="{FF2B5EF4-FFF2-40B4-BE49-F238E27FC236}">
                <a16:creationId xmlns:a16="http://schemas.microsoft.com/office/drawing/2014/main" id="{09A39EE3-C5FB-6B4A-A2AA-704DD8F634EF}"/>
              </a:ext>
            </a:extLst>
          </p:cNvPr>
          <p:cNvSpPr/>
          <p:nvPr/>
        </p:nvSpPr>
        <p:spPr>
          <a:xfrm>
            <a:off x="9245338" y="4802178"/>
            <a:ext cx="2540203" cy="1400383"/>
          </a:xfrm>
          <a:prstGeom prst="rect">
            <a:avLst/>
          </a:prstGeom>
        </p:spPr>
        <p:txBody>
          <a:bodyPr wrap="square">
            <a:spAutoFit/>
          </a:bodyPr>
          <a:lstStyle/>
          <a:p>
            <a:r>
              <a:rPr lang="it-IT" sz="1700" dirty="0">
                <a:solidFill>
                  <a:schemeClr val="accent1">
                    <a:lumMod val="75000"/>
                  </a:schemeClr>
                </a:solidFill>
                <a:latin typeface="Open Sans"/>
              </a:rPr>
              <a:t>Racconta l’esperienza con un video o una gallery fotografica e </a:t>
            </a:r>
            <a:r>
              <a:rPr lang="it-IT" sz="1700" b="1" dirty="0">
                <a:solidFill>
                  <a:schemeClr val="accent1">
                    <a:lumMod val="75000"/>
                  </a:schemeClr>
                </a:solidFill>
                <a:latin typeface="Open Sans"/>
              </a:rPr>
              <a:t>partecipa al Contest</a:t>
            </a:r>
            <a:r>
              <a:rPr lang="it-IT" sz="1700" dirty="0">
                <a:solidFill>
                  <a:schemeClr val="accent1">
                    <a:lumMod val="75000"/>
                  </a:schemeClr>
                </a:solidFill>
                <a:latin typeface="Open Sans"/>
              </a:rPr>
              <a:t>. In palio ricchi premi.</a:t>
            </a:r>
          </a:p>
        </p:txBody>
      </p:sp>
      <p:grpSp>
        <p:nvGrpSpPr>
          <p:cNvPr id="6" name="Gruppo 5">
            <a:extLst>
              <a:ext uri="{FF2B5EF4-FFF2-40B4-BE49-F238E27FC236}">
                <a16:creationId xmlns:a16="http://schemas.microsoft.com/office/drawing/2014/main" id="{8C90B207-2EF1-50ED-F4B3-09CCD051A1D1}"/>
              </a:ext>
            </a:extLst>
          </p:cNvPr>
          <p:cNvGrpSpPr/>
          <p:nvPr/>
        </p:nvGrpSpPr>
        <p:grpSpPr>
          <a:xfrm>
            <a:off x="2723148" y="5888076"/>
            <a:ext cx="4535323" cy="628970"/>
            <a:chOff x="2745859" y="5904811"/>
            <a:chExt cx="4535323" cy="628970"/>
          </a:xfrm>
        </p:grpSpPr>
        <p:sp>
          <p:nvSpPr>
            <p:cNvPr id="70" name="Rettangolo 69">
              <a:extLst>
                <a:ext uri="{FF2B5EF4-FFF2-40B4-BE49-F238E27FC236}">
                  <a16:creationId xmlns:a16="http://schemas.microsoft.com/office/drawing/2014/main" id="{D1003427-E3C4-3349-996F-926A873FD13B}"/>
                </a:ext>
              </a:extLst>
            </p:cNvPr>
            <p:cNvSpPr/>
            <p:nvPr/>
          </p:nvSpPr>
          <p:spPr>
            <a:xfrm>
              <a:off x="2745859" y="5904811"/>
              <a:ext cx="4535323" cy="628970"/>
            </a:xfrm>
            <a:prstGeom prst="rect">
              <a:avLst/>
            </a:prstGeom>
            <a:solidFill>
              <a:srgbClr val="47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1" name="CasellaDiTesto 70">
              <a:extLst>
                <a:ext uri="{FF2B5EF4-FFF2-40B4-BE49-F238E27FC236}">
                  <a16:creationId xmlns:a16="http://schemas.microsoft.com/office/drawing/2014/main" id="{4C603143-6492-004B-BC70-7B1CD226AE56}"/>
                </a:ext>
              </a:extLst>
            </p:cNvPr>
            <p:cNvSpPr txBox="1"/>
            <p:nvPr/>
          </p:nvSpPr>
          <p:spPr>
            <a:xfrm>
              <a:off x="2853640" y="5939813"/>
              <a:ext cx="4232419" cy="584775"/>
            </a:xfrm>
            <a:prstGeom prst="rect">
              <a:avLst/>
            </a:prstGeom>
            <a:noFill/>
          </p:spPr>
          <p:txBody>
            <a:bodyPr wrap="square" rtlCol="0">
              <a:spAutoFit/>
            </a:bodyPr>
            <a:lstStyle/>
            <a:p>
              <a:pPr algn="ctr"/>
              <a:r>
                <a:rPr lang="it-IT"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scuola.</a:t>
              </a:r>
              <a:r>
                <a:rPr lang="it-IT" sz="1600" b="1" u="sng" dirty="0">
                  <a:solidFill>
                    <a:schemeClr val="bg1"/>
                  </a:solidFill>
                  <a:latin typeface="Open Sans" panose="020B0606030504020204" pitchFamily="34" charset="0"/>
                  <a:hlinkClick r:id="rId5">
                    <a:extLst>
                      <a:ext uri="{A12FA001-AC4F-418D-AE19-62706E023703}">
                        <ahyp:hlinkClr xmlns:ahyp="http://schemas.microsoft.com/office/drawing/2018/hyperlinkcolor" val="tx"/>
                      </a:ext>
                    </a:extLst>
                  </a:hlinkClick>
                </a:rPr>
                <a:t>airc.it/</a:t>
              </a:r>
              <a:r>
                <a:rPr lang="it-IT" altLang="it-IT" sz="1600" b="1" u="sng" dirty="0">
                  <a:solidFill>
                    <a:schemeClr val="bg1"/>
                  </a:solidFill>
                  <a:latin typeface="Open Sans" panose="020B0606030504020204" pitchFamily="34" charset="0"/>
                  <a:hlinkClick r:id="rId5">
                    <a:extLst>
                      <a:ext uri="{A12FA001-AC4F-418D-AE19-62706E023703}">
                        <ahyp:hlinkClr xmlns:ahyp="http://schemas.microsoft.com/office/drawing/2018/hyperlinkcolor" val="tx"/>
                      </a:ext>
                    </a:extLst>
                  </a:hlinkClick>
                </a:rPr>
                <a:t>cancro_io_ti_boccio.asp</a:t>
              </a:r>
              <a:endParaRPr lang="it-IT" altLang="it-IT" sz="1600" b="1" u="sng" dirty="0">
                <a:solidFill>
                  <a:schemeClr val="bg1"/>
                </a:solidFill>
                <a:latin typeface="Open Sans" panose="020B0606030504020204" pitchFamily="34" charset="0"/>
              </a:endParaRPr>
            </a:p>
            <a:p>
              <a:pPr algn="ctr"/>
              <a:r>
                <a:rPr lang="it-IT" altLang="it-IT" sz="1600" b="1" u="sng" dirty="0">
                  <a:solidFill>
                    <a:schemeClr val="bg1"/>
                  </a:solidFill>
                  <a:latin typeface="Open Sans" panose="020B0606030504020204" pitchFamily="34" charset="0"/>
                  <a:hlinkClick r:id="rId6">
                    <a:extLst>
                      <a:ext uri="{A12FA001-AC4F-418D-AE19-62706E023703}">
                        <ahyp:hlinkClr xmlns:ahyp="http://schemas.microsoft.com/office/drawing/2018/hyperlinkcolor" val="tx"/>
                      </a:ext>
                    </a:extLst>
                  </a:hlinkClick>
                </a:rPr>
                <a:t>contestcitb.airc.it</a:t>
              </a:r>
              <a:endParaRPr lang="it-IT" sz="1600" b="1" u="sng" dirty="0">
                <a:solidFill>
                  <a:schemeClr val="bg1"/>
                </a:solidFill>
                <a:latin typeface="Open Sans" panose="020B0606030504020204" pitchFamily="34" charset="0"/>
              </a:endParaRPr>
            </a:p>
          </p:txBody>
        </p:sp>
      </p:grpSp>
      <p:grpSp>
        <p:nvGrpSpPr>
          <p:cNvPr id="72" name="Gruppo 71">
            <a:extLst>
              <a:ext uri="{FF2B5EF4-FFF2-40B4-BE49-F238E27FC236}">
                <a16:creationId xmlns:a16="http://schemas.microsoft.com/office/drawing/2014/main" id="{B68BAC2F-9251-DB48-8E7F-4572BA1D25AE}"/>
              </a:ext>
            </a:extLst>
          </p:cNvPr>
          <p:cNvGrpSpPr/>
          <p:nvPr/>
        </p:nvGrpSpPr>
        <p:grpSpPr>
          <a:xfrm rot="16646179">
            <a:off x="6491847" y="3967783"/>
            <a:ext cx="1958088" cy="3196620"/>
            <a:chOff x="3235000" y="4028043"/>
            <a:chExt cx="1617516" cy="2651721"/>
          </a:xfrm>
        </p:grpSpPr>
        <p:sp>
          <p:nvSpPr>
            <p:cNvPr id="73" name="Ovale 72">
              <a:extLst>
                <a:ext uri="{FF2B5EF4-FFF2-40B4-BE49-F238E27FC236}">
                  <a16:creationId xmlns:a16="http://schemas.microsoft.com/office/drawing/2014/main" id="{FC14764D-421B-7B4A-A44D-A5CA7D5708D4}"/>
                </a:ext>
              </a:extLst>
            </p:cNvPr>
            <p:cNvSpPr/>
            <p:nvPr/>
          </p:nvSpPr>
          <p:spPr>
            <a:xfrm>
              <a:off x="3235000" y="4879477"/>
              <a:ext cx="1617516" cy="1800287"/>
            </a:xfrm>
            <a:prstGeom prst="ellipse">
              <a:avLst/>
            </a:prstGeom>
            <a:solidFill>
              <a:schemeClr val="bg1"/>
            </a:solidFill>
            <a:ln w="57150">
              <a:solidFill>
                <a:srgbClr val="F39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4" name="Ovale 73">
              <a:extLst>
                <a:ext uri="{FF2B5EF4-FFF2-40B4-BE49-F238E27FC236}">
                  <a16:creationId xmlns:a16="http://schemas.microsoft.com/office/drawing/2014/main" id="{6BD9529D-3016-5643-807B-4AC861488475}"/>
                </a:ext>
              </a:extLst>
            </p:cNvPr>
            <p:cNvSpPr/>
            <p:nvPr/>
          </p:nvSpPr>
          <p:spPr>
            <a:xfrm>
              <a:off x="4368603" y="4588295"/>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6" name="Ovale 75">
              <a:extLst>
                <a:ext uri="{FF2B5EF4-FFF2-40B4-BE49-F238E27FC236}">
                  <a16:creationId xmlns:a16="http://schemas.microsoft.com/office/drawing/2014/main" id="{2C79140D-0883-2941-9D09-44B0A7E4F9A4}"/>
                </a:ext>
              </a:extLst>
            </p:cNvPr>
            <p:cNvSpPr/>
            <p:nvPr/>
          </p:nvSpPr>
          <p:spPr>
            <a:xfrm>
              <a:off x="4374047" y="4028043"/>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Ovale 77">
              <a:extLst>
                <a:ext uri="{FF2B5EF4-FFF2-40B4-BE49-F238E27FC236}">
                  <a16:creationId xmlns:a16="http://schemas.microsoft.com/office/drawing/2014/main" id="{1D2A1E0B-EE54-4844-B6A9-65FB8CDBE005}"/>
                </a:ext>
              </a:extLst>
            </p:cNvPr>
            <p:cNvSpPr/>
            <p:nvPr/>
          </p:nvSpPr>
          <p:spPr>
            <a:xfrm>
              <a:off x="4413705" y="4243852"/>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6" name="Picture 2">
            <a:extLst>
              <a:ext uri="{FF2B5EF4-FFF2-40B4-BE49-F238E27FC236}">
                <a16:creationId xmlns:a16="http://schemas.microsoft.com/office/drawing/2014/main" id="{5D9938F3-E737-A441-91EA-3D3120EDA6D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063348" y="5160966"/>
            <a:ext cx="1802649" cy="8676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o 3">
            <a:extLst>
              <a:ext uri="{FF2B5EF4-FFF2-40B4-BE49-F238E27FC236}">
                <a16:creationId xmlns:a16="http://schemas.microsoft.com/office/drawing/2014/main" id="{63E68111-7797-4F49-9ECA-A233E276E658}"/>
              </a:ext>
            </a:extLst>
          </p:cNvPr>
          <p:cNvGrpSpPr/>
          <p:nvPr/>
        </p:nvGrpSpPr>
        <p:grpSpPr>
          <a:xfrm>
            <a:off x="281861" y="0"/>
            <a:ext cx="5999428" cy="886235"/>
            <a:chOff x="1388956" y="0"/>
            <a:chExt cx="5999428" cy="886235"/>
          </a:xfrm>
        </p:grpSpPr>
        <p:pic>
          <p:nvPicPr>
            <p:cNvPr id="17" name="Immagine 16">
              <a:extLst>
                <a:ext uri="{FF2B5EF4-FFF2-40B4-BE49-F238E27FC236}">
                  <a16:creationId xmlns:a16="http://schemas.microsoft.com/office/drawing/2014/main" id="{73118A60-A34A-0741-A83F-7856FF1991A7}"/>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388956" y="355074"/>
              <a:ext cx="3411279" cy="400408"/>
            </a:xfrm>
            <a:prstGeom prst="rect">
              <a:avLst/>
            </a:prstGeom>
          </p:spPr>
        </p:pic>
        <p:grpSp>
          <p:nvGrpSpPr>
            <p:cNvPr id="3" name="Gruppo 2">
              <a:extLst>
                <a:ext uri="{FF2B5EF4-FFF2-40B4-BE49-F238E27FC236}">
                  <a16:creationId xmlns:a16="http://schemas.microsoft.com/office/drawing/2014/main" id="{7CE1ECB7-8709-344B-9D66-B29532D89FD8}"/>
                </a:ext>
              </a:extLst>
            </p:cNvPr>
            <p:cNvGrpSpPr/>
            <p:nvPr/>
          </p:nvGrpSpPr>
          <p:grpSpPr>
            <a:xfrm>
              <a:off x="4758372" y="0"/>
              <a:ext cx="2630012" cy="886235"/>
              <a:chOff x="3654332" y="-53784"/>
              <a:chExt cx="3005962" cy="934775"/>
            </a:xfrm>
          </p:grpSpPr>
          <p:pic>
            <p:nvPicPr>
              <p:cNvPr id="28" name="Immagine 27">
                <a:extLst>
                  <a:ext uri="{FF2B5EF4-FFF2-40B4-BE49-F238E27FC236}">
                    <a16:creationId xmlns:a16="http://schemas.microsoft.com/office/drawing/2014/main" id="{6ADEB145-6127-704F-809D-A74A6D05B3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54332" y="-47689"/>
                <a:ext cx="3005962" cy="928680"/>
              </a:xfrm>
              <a:prstGeom prst="rect">
                <a:avLst/>
              </a:prstGeom>
            </p:spPr>
          </p:pic>
          <p:sp>
            <p:nvSpPr>
              <p:cNvPr id="2" name="Rettangolo 1">
                <a:extLst>
                  <a:ext uri="{FF2B5EF4-FFF2-40B4-BE49-F238E27FC236}">
                    <a16:creationId xmlns:a16="http://schemas.microsoft.com/office/drawing/2014/main" id="{C0591687-7E5E-AE46-9EAF-77893FD2E70C}"/>
                  </a:ext>
                </a:extLst>
              </p:cNvPr>
              <p:cNvSpPr/>
              <p:nvPr/>
            </p:nvSpPr>
            <p:spPr>
              <a:xfrm>
                <a:off x="3798278" y="-53784"/>
                <a:ext cx="2280372" cy="2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5" name="Google Shape;147;g1020d4e4f60_1_311">
            <a:extLst>
              <a:ext uri="{FF2B5EF4-FFF2-40B4-BE49-F238E27FC236}">
                <a16:creationId xmlns:a16="http://schemas.microsoft.com/office/drawing/2014/main" id="{9C7C24A9-540A-CB28-0B3C-BD6B872C23E9}"/>
              </a:ext>
            </a:extLst>
          </p:cNvPr>
          <p:cNvPicPr preferRelativeResize="0"/>
          <p:nvPr/>
        </p:nvPicPr>
        <p:blipFill>
          <a:blip r:embed="rId10">
            <a:alphaModFix/>
          </a:blip>
          <a:stretch>
            <a:fillRect/>
          </a:stretch>
        </p:blipFill>
        <p:spPr>
          <a:xfrm>
            <a:off x="1513113" y="5922615"/>
            <a:ext cx="1135025" cy="561569"/>
          </a:xfrm>
          <a:prstGeom prst="rect">
            <a:avLst/>
          </a:prstGeom>
          <a:noFill/>
          <a:ln>
            <a:noFill/>
          </a:ln>
        </p:spPr>
      </p:pic>
      <p:grpSp>
        <p:nvGrpSpPr>
          <p:cNvPr id="11" name="Gruppo 10">
            <a:extLst>
              <a:ext uri="{FF2B5EF4-FFF2-40B4-BE49-F238E27FC236}">
                <a16:creationId xmlns:a16="http://schemas.microsoft.com/office/drawing/2014/main" id="{BAF568F6-253F-514E-4E69-384D1EFB83F2}"/>
              </a:ext>
            </a:extLst>
          </p:cNvPr>
          <p:cNvGrpSpPr/>
          <p:nvPr/>
        </p:nvGrpSpPr>
        <p:grpSpPr>
          <a:xfrm>
            <a:off x="4666171" y="1493583"/>
            <a:ext cx="1498351" cy="1260000"/>
            <a:chOff x="3715488" y="1074247"/>
            <a:chExt cx="1498351" cy="1260000"/>
          </a:xfrm>
        </p:grpSpPr>
        <p:sp>
          <p:nvSpPr>
            <p:cNvPr id="9" name="Connettore 8">
              <a:extLst>
                <a:ext uri="{FF2B5EF4-FFF2-40B4-BE49-F238E27FC236}">
                  <a16:creationId xmlns:a16="http://schemas.microsoft.com/office/drawing/2014/main" id="{FD624517-8B1E-63AA-EBD4-57E8C8A21A10}"/>
                </a:ext>
              </a:extLst>
            </p:cNvPr>
            <p:cNvSpPr/>
            <p:nvPr/>
          </p:nvSpPr>
          <p:spPr>
            <a:xfrm>
              <a:off x="3820390" y="1074247"/>
              <a:ext cx="1260000" cy="1260000"/>
            </a:xfrm>
            <a:prstGeom prst="flowChartConnector">
              <a:avLst/>
            </a:prstGeom>
            <a:solidFill>
              <a:schemeClr val="bg1"/>
            </a:solidFill>
            <a:ln w="28575">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F1260482-D5B1-2597-A4BA-1653C91A58C7}"/>
                </a:ext>
              </a:extLst>
            </p:cNvPr>
            <p:cNvSpPr txBox="1"/>
            <p:nvPr/>
          </p:nvSpPr>
          <p:spPr>
            <a:xfrm>
              <a:off x="3715488" y="1354167"/>
              <a:ext cx="1498351" cy="830997"/>
            </a:xfrm>
            <a:prstGeom prst="rect">
              <a:avLst/>
            </a:prstGeom>
            <a:noFill/>
          </p:spPr>
          <p:txBody>
            <a:bodyPr wrap="square">
              <a:spAutoFit/>
            </a:bodyPr>
            <a:lstStyle/>
            <a:p>
              <a:pPr algn="ct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traduzione operativa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del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Dono</a:t>
              </a:r>
              <a:endParaRPr lang="it-IT" sz="1600"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2" name="Immagine 29">
            <a:extLst>
              <a:ext uri="{FF2B5EF4-FFF2-40B4-BE49-F238E27FC236}">
                <a16:creationId xmlns:a16="http://schemas.microsoft.com/office/drawing/2014/main" id="{1C4C96F8-61F2-248D-D719-62C1BFA42F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9019" t="52013" r="71429" b="26073"/>
          <a:stretch>
            <a:fillRect/>
          </a:stretch>
        </p:blipFill>
        <p:spPr bwMode="auto">
          <a:xfrm rot="1114169">
            <a:off x="10973569" y="505277"/>
            <a:ext cx="81756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47"/>
                                        </p:tgtEl>
                                      </p:cBhvr>
                                    </p:animEffect>
                                    <p:animScale>
                                      <p:cBhvr>
                                        <p:cTn id="15" dur="250" autoRev="1" fill="hold"/>
                                        <p:tgtEl>
                                          <p:spTgt spid="47"/>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dirty="0">
                <a:solidFill>
                  <a:schemeClr val="lt1"/>
                </a:solidFill>
                <a:latin typeface="Open Sans"/>
                <a:ea typeface="Open Sans"/>
                <a:cs typeface="Open Sans"/>
                <a:sym typeface="Open Sans"/>
              </a:rPr>
              <a:t>scuola.airc.it</a:t>
            </a:r>
            <a:endParaRPr sz="1800" b="0" i="0" u="none" strike="noStrike" cap="none" dirty="0">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7" name="Titolo 1">
            <a:extLst>
              <a:ext uri="{FF2B5EF4-FFF2-40B4-BE49-F238E27FC236}">
                <a16:creationId xmlns:a16="http://schemas.microsoft.com/office/drawing/2014/main" id="{A4EBFC9E-9463-C9C0-9FD5-FD9672AEC47F}"/>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sp>
        <p:nvSpPr>
          <p:cNvPr id="4" name="CasellaDiTesto 3">
            <a:extLst>
              <a:ext uri="{FF2B5EF4-FFF2-40B4-BE49-F238E27FC236}">
                <a16:creationId xmlns:a16="http://schemas.microsoft.com/office/drawing/2014/main" id="{47EE3094-C807-EBBB-DC4C-0241287A5494}"/>
              </a:ext>
            </a:extLst>
          </p:cNvPr>
          <p:cNvSpPr txBox="1"/>
          <p:nvPr/>
        </p:nvSpPr>
        <p:spPr>
          <a:xfrm>
            <a:off x="803352" y="3281264"/>
            <a:ext cx="7244362" cy="1815882"/>
          </a:xfrm>
          <a:prstGeom prst="rect">
            <a:avLst/>
          </a:prstGeom>
          <a:noFill/>
        </p:spPr>
        <p:txBody>
          <a:bodyPr wrap="square">
            <a:spAutoFit/>
          </a:bodyPr>
          <a:lstStyle/>
          <a:p>
            <a:r>
              <a:rPr lang="it-IT" sz="1600" dirty="0">
                <a:solidFill>
                  <a:srgbClr val="376092"/>
                </a:solidFill>
                <a:latin typeface="Open Sans" panose="020B0606030504020204"/>
                <a:ea typeface="SimSun" charset="0"/>
              </a:rPr>
              <a:t>Nel presentare l’attività, possiamo proporre una </a:t>
            </a:r>
            <a:r>
              <a:rPr lang="it-IT" sz="1600" b="1" dirty="0">
                <a:solidFill>
                  <a:srgbClr val="376092"/>
                </a:solidFill>
                <a:latin typeface="Open Sans" panose="020B0606030504020204"/>
                <a:ea typeface="SimSun" charset="0"/>
              </a:rPr>
              <a:t>riflessione</a:t>
            </a: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su </a:t>
            </a:r>
            <a:r>
              <a:rPr lang="it-IT" sz="1600" b="1" dirty="0">
                <a:solidFill>
                  <a:srgbClr val="376092"/>
                </a:solidFill>
                <a:latin typeface="Open Sans" panose="020B0606030504020204"/>
                <a:ea typeface="SimSun" charset="0"/>
              </a:rPr>
              <a:t>cosa</a:t>
            </a:r>
            <a:r>
              <a:rPr lang="it-IT" sz="1600" dirty="0">
                <a:solidFill>
                  <a:srgbClr val="376092"/>
                </a:solidFill>
                <a:latin typeface="Open Sans" panose="020B0606030504020204"/>
                <a:ea typeface="SimSun" charset="0"/>
              </a:rPr>
              <a:t> </a:t>
            </a:r>
            <a:r>
              <a:rPr lang="it-IT" sz="1600" b="1" dirty="0">
                <a:solidFill>
                  <a:srgbClr val="376092"/>
                </a:solidFill>
                <a:latin typeface="Open Sans" panose="020B0606030504020204"/>
                <a:ea typeface="SimSun" charset="0"/>
              </a:rPr>
              <a:t>significhi </a:t>
            </a:r>
            <a:r>
              <a:rPr lang="it-IT" sz="1600" dirty="0">
                <a:solidFill>
                  <a:srgbClr val="376092"/>
                </a:solidFill>
                <a:latin typeface="Open Sans" panose="020B0606030504020204"/>
                <a:ea typeface="SimSun" charset="0"/>
              </a:rPr>
              <a:t>per ognuno </a:t>
            </a:r>
            <a:r>
              <a:rPr lang="it-IT" sz="1600" b="1" dirty="0">
                <a:solidFill>
                  <a:srgbClr val="376092"/>
                </a:solidFill>
                <a:latin typeface="Open Sans" panose="020B0606030504020204"/>
                <a:ea typeface="SimSun" charset="0"/>
              </a:rPr>
              <a:t>generosità, reciprocità</a:t>
            </a:r>
            <a:r>
              <a:rPr lang="it-IT" sz="1600" dirty="0">
                <a:solidFill>
                  <a:srgbClr val="376092"/>
                </a:solidFill>
                <a:latin typeface="Open Sans" panose="020B0606030504020204"/>
                <a:ea typeface="SimSun" charset="0"/>
              </a:rPr>
              <a:t>, </a:t>
            </a:r>
            <a:r>
              <a:rPr lang="it-IT" sz="1600" b="1" dirty="0">
                <a:solidFill>
                  <a:srgbClr val="376092"/>
                </a:solidFill>
                <a:latin typeface="Open Sans" panose="020B0606030504020204"/>
                <a:ea typeface="SimSun" charset="0"/>
              </a:rPr>
              <a:t>prendersi cura</a:t>
            </a:r>
            <a:endParaRPr lang="it-IT" sz="1600" dirty="0">
              <a:solidFill>
                <a:srgbClr val="376092"/>
              </a:solidFill>
              <a:latin typeface="Open Sans" panose="020B0606030504020204"/>
              <a:ea typeface="SimSun" charset="0"/>
            </a:endParaRP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su cosa lo faccia </a:t>
            </a:r>
            <a:r>
              <a:rPr lang="it-IT" sz="1600" b="1" dirty="0">
                <a:solidFill>
                  <a:srgbClr val="376092"/>
                </a:solidFill>
                <a:latin typeface="Open Sans" panose="020B0606030504020204"/>
                <a:ea typeface="SimSun" charset="0"/>
              </a:rPr>
              <a:t>sentire d’aiuto </a:t>
            </a:r>
            <a:r>
              <a:rPr lang="it-IT" sz="1600" dirty="0">
                <a:solidFill>
                  <a:srgbClr val="376092"/>
                </a:solidFill>
                <a:latin typeface="Open Sans" panose="020B0606030504020204"/>
                <a:ea typeface="SimSun" charset="0"/>
              </a:rPr>
              <a:t>agli altri e alla comunità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e su come possa farlo</a:t>
            </a: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su quali comportamenti e azioni può </a:t>
            </a:r>
            <a:r>
              <a:rPr lang="it-IT" sz="1600" b="1" dirty="0">
                <a:solidFill>
                  <a:srgbClr val="376092"/>
                </a:solidFill>
                <a:latin typeface="Open Sans" panose="020B0606030504020204"/>
                <a:ea typeface="SimSun" charset="0"/>
              </a:rPr>
              <a:t>riuscire a mettere </a:t>
            </a:r>
            <a:br>
              <a:rPr lang="it-IT" sz="1600" b="1" dirty="0">
                <a:solidFill>
                  <a:srgbClr val="376092"/>
                </a:solidFill>
                <a:latin typeface="Open Sans" panose="020B0606030504020204"/>
                <a:ea typeface="SimSun" charset="0"/>
              </a:rPr>
            </a:br>
            <a:r>
              <a:rPr lang="it-IT" sz="1600" b="1" dirty="0">
                <a:solidFill>
                  <a:srgbClr val="376092"/>
                </a:solidFill>
                <a:latin typeface="Open Sans" panose="020B0606030504020204"/>
                <a:ea typeface="SimSun" charset="0"/>
              </a:rPr>
              <a:t>in pratica </a:t>
            </a:r>
            <a:r>
              <a:rPr lang="it-IT" sz="1600" dirty="0">
                <a:solidFill>
                  <a:srgbClr val="376092"/>
                </a:solidFill>
                <a:latin typeface="Open Sans" panose="020B0606030504020204"/>
                <a:ea typeface="SimSun" charset="0"/>
              </a:rPr>
              <a:t>da solo e quali con l’aiuto dei compagni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e/o degli adulti</a:t>
            </a:r>
          </a:p>
        </p:txBody>
      </p:sp>
      <p:sp>
        <p:nvSpPr>
          <p:cNvPr id="5" name="CasellaDiTesto 14">
            <a:extLst>
              <a:ext uri="{FF2B5EF4-FFF2-40B4-BE49-F238E27FC236}">
                <a16:creationId xmlns:a16="http://schemas.microsoft.com/office/drawing/2014/main" id="{6F94315A-1A51-B132-2264-70FF187AF9BD}"/>
              </a:ext>
            </a:extLst>
          </p:cNvPr>
          <p:cNvSpPr txBox="1">
            <a:spLocks noChangeArrowheads="1"/>
          </p:cNvSpPr>
          <p:nvPr/>
        </p:nvSpPr>
        <p:spPr bwMode="auto">
          <a:xfrm>
            <a:off x="415884" y="1505554"/>
            <a:ext cx="115475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r>
              <a:rPr lang="it-IT" altLang="it-IT" sz="2000" b="1" dirty="0">
                <a:solidFill>
                  <a:srgbClr val="48AEE2"/>
                </a:solidFill>
                <a:latin typeface="Open Sans" panose="020B0606030504020204" pitchFamily="34" charset="0"/>
                <a:ea typeface="Open Sans" panose="020B0606030504020204" pitchFamily="34" charset="0"/>
                <a:cs typeface="Open Sans" panose="020B0606030504020204" pitchFamily="34" charset="0"/>
              </a:rPr>
              <a:t>: </a:t>
            </a:r>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ED ESEMPI DI ATTIVITÀ </a:t>
            </a:r>
          </a:p>
          <a:p>
            <a:pPr algn="just"/>
            <a:r>
              <a:rPr lang="it-IT" altLang="it-IT" sz="1600" b="1" dirty="0">
                <a:solidFill>
                  <a:srgbClr val="376092"/>
                </a:solidFill>
                <a:latin typeface="Open Sans" panose="020B0606030504020204"/>
                <a:ea typeface="SimSun" charset="0"/>
              </a:rPr>
              <a:t>Il dono</a:t>
            </a:r>
          </a:p>
          <a:p>
            <a:pPr algn="just" eaLnBrk="1" hangingPunct="1"/>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1" name="CasellaDiTesto 10">
            <a:extLst>
              <a:ext uri="{FF2B5EF4-FFF2-40B4-BE49-F238E27FC236}">
                <a16:creationId xmlns:a16="http://schemas.microsoft.com/office/drawing/2014/main" id="{8EDE0C00-CA77-1252-4F43-1BAA17D6421C}"/>
              </a:ext>
            </a:extLst>
          </p:cNvPr>
          <p:cNvSpPr txBox="1"/>
          <p:nvPr/>
        </p:nvSpPr>
        <p:spPr>
          <a:xfrm>
            <a:off x="415884" y="2138214"/>
            <a:ext cx="7824602" cy="1077218"/>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 l’attività «Cancro io ti boccio», presente nella Guida insegnanti e realizzata a partire dall’omonima campagna AIRC, i bambini e le bambine sperimentano in prima persona che donare è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reciprocità</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anche una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sensazione personale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legata al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benessere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dato dall’aver fatto un gesto gentile o una cosa utile. </a:t>
            </a:r>
          </a:p>
        </p:txBody>
      </p:sp>
      <p:pic>
        <p:nvPicPr>
          <p:cNvPr id="2" name="Immagine 1">
            <a:extLst>
              <a:ext uri="{FF2B5EF4-FFF2-40B4-BE49-F238E27FC236}">
                <a16:creationId xmlns:a16="http://schemas.microsoft.com/office/drawing/2014/main" id="{F30589E2-61CC-C51E-A893-9ED5F5768458}"/>
              </a:ext>
            </a:extLst>
          </p:cNvPr>
          <p:cNvPicPr>
            <a:picLocks noChangeAspect="1"/>
          </p:cNvPicPr>
          <p:nvPr/>
        </p:nvPicPr>
        <p:blipFill>
          <a:blip r:embed="rId4"/>
          <a:srcRect/>
          <a:stretch/>
        </p:blipFill>
        <p:spPr>
          <a:xfrm>
            <a:off x="8252317" y="2068448"/>
            <a:ext cx="3600000" cy="2721104"/>
          </a:xfrm>
          <a:prstGeom prst="rect">
            <a:avLst/>
          </a:prstGeom>
          <a:ln>
            <a:solidFill>
              <a:schemeClr val="bg1">
                <a:lumMod val="50000"/>
              </a:schemeClr>
            </a:solidFill>
          </a:ln>
          <a:effectLst>
            <a:outerShdw blurRad="50800" dist="101600" dir="2700000" algn="tl" rotWithShape="0">
              <a:prstClr val="black">
                <a:alpha val="40000"/>
              </a:prstClr>
            </a:outerShdw>
          </a:effectLst>
        </p:spPr>
      </p:pic>
      <p:pic>
        <p:nvPicPr>
          <p:cNvPr id="3" name="Immagine 2">
            <a:extLst>
              <a:ext uri="{FF2B5EF4-FFF2-40B4-BE49-F238E27FC236}">
                <a16:creationId xmlns:a16="http://schemas.microsoft.com/office/drawing/2014/main" id="{E7222780-5823-0A25-161A-F0A52E9B9A26}"/>
              </a:ext>
            </a:extLst>
          </p:cNvPr>
          <p:cNvPicPr>
            <a:picLocks noChangeAspect="1"/>
          </p:cNvPicPr>
          <p:nvPr/>
        </p:nvPicPr>
        <p:blipFill rotWithShape="1">
          <a:blip r:embed="rId5"/>
          <a:srcRect l="3264" t="2914" r="3347" b="6419"/>
          <a:stretch/>
        </p:blipFill>
        <p:spPr>
          <a:xfrm>
            <a:off x="7288562" y="4189205"/>
            <a:ext cx="3600000" cy="839558"/>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6" name="Gruppo 5">
            <a:extLst>
              <a:ext uri="{FF2B5EF4-FFF2-40B4-BE49-F238E27FC236}">
                <a16:creationId xmlns:a16="http://schemas.microsoft.com/office/drawing/2014/main" id="{347F20AB-C115-F209-4A06-83CFE7D8F5BD}"/>
              </a:ext>
            </a:extLst>
          </p:cNvPr>
          <p:cNvGrpSpPr/>
          <p:nvPr/>
        </p:nvGrpSpPr>
        <p:grpSpPr>
          <a:xfrm>
            <a:off x="9760857" y="90350"/>
            <a:ext cx="2329543" cy="1364628"/>
            <a:chOff x="9862457" y="138045"/>
            <a:chExt cx="2329543" cy="1364628"/>
          </a:xfrm>
        </p:grpSpPr>
        <p:pic>
          <p:nvPicPr>
            <p:cNvPr id="8" name="Google Shape;168;g1020d4e4f60_1_302">
              <a:extLst>
                <a:ext uri="{FF2B5EF4-FFF2-40B4-BE49-F238E27FC236}">
                  <a16:creationId xmlns:a16="http://schemas.microsoft.com/office/drawing/2014/main" id="{C7C375B0-2D06-4ED8-31DB-013A476A923D}"/>
                </a:ext>
              </a:extLst>
            </p:cNvPr>
            <p:cNvPicPr preferRelativeResize="0"/>
            <p:nvPr/>
          </p:nvPicPr>
          <p:blipFill>
            <a:blip r:embed="rId6">
              <a:alphaModFix/>
            </a:blip>
            <a:stretch>
              <a:fillRect/>
            </a:stretch>
          </p:blipFill>
          <p:spPr>
            <a:xfrm>
              <a:off x="11220896" y="638673"/>
              <a:ext cx="792000" cy="864000"/>
            </a:xfrm>
            <a:prstGeom prst="rect">
              <a:avLst/>
            </a:prstGeom>
            <a:noFill/>
            <a:ln>
              <a:noFill/>
            </a:ln>
          </p:spPr>
        </p:pic>
        <p:sp>
          <p:nvSpPr>
            <p:cNvPr id="9" name="Segnaposto testo 2">
              <a:extLst>
                <a:ext uri="{FF2B5EF4-FFF2-40B4-BE49-F238E27FC236}">
                  <a16:creationId xmlns:a16="http://schemas.microsoft.com/office/drawing/2014/main" id="{471009CF-4FFD-96F2-2BB2-8B868769D1BF}"/>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9595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7" name="Titolo 1">
            <a:extLst>
              <a:ext uri="{FF2B5EF4-FFF2-40B4-BE49-F238E27FC236}">
                <a16:creationId xmlns:a16="http://schemas.microsoft.com/office/drawing/2014/main" id="{A4EBFC9E-9463-C9C0-9FD5-FD9672AEC47F}"/>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pic>
        <p:nvPicPr>
          <p:cNvPr id="8" name="Immagine 7">
            <a:extLst>
              <a:ext uri="{FF2B5EF4-FFF2-40B4-BE49-F238E27FC236}">
                <a16:creationId xmlns:a16="http://schemas.microsoft.com/office/drawing/2014/main" id="{74FA8CA3-E7B2-D369-F0F6-74CCB886AE33}"/>
              </a:ext>
            </a:extLst>
          </p:cNvPr>
          <p:cNvPicPr>
            <a:picLocks noChangeAspect="1"/>
          </p:cNvPicPr>
          <p:nvPr/>
        </p:nvPicPr>
        <p:blipFill>
          <a:blip r:embed="rId4"/>
          <a:srcRect t="1601" b="1601"/>
          <a:stretch/>
        </p:blipFill>
        <p:spPr>
          <a:xfrm>
            <a:off x="8295031" y="2170060"/>
            <a:ext cx="3348000" cy="230351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CasellaDiTesto 3">
            <a:extLst>
              <a:ext uri="{FF2B5EF4-FFF2-40B4-BE49-F238E27FC236}">
                <a16:creationId xmlns:a16="http://schemas.microsoft.com/office/drawing/2014/main" id="{47EE3094-C807-EBBB-DC4C-0241287A5494}"/>
              </a:ext>
            </a:extLst>
          </p:cNvPr>
          <p:cNvSpPr txBox="1"/>
          <p:nvPr/>
        </p:nvSpPr>
        <p:spPr>
          <a:xfrm>
            <a:off x="778932" y="3387901"/>
            <a:ext cx="6987824" cy="1323439"/>
          </a:xfrm>
          <a:prstGeom prst="rect">
            <a:avLst/>
          </a:prstGeom>
          <a:noFill/>
        </p:spPr>
        <p:txBody>
          <a:bodyPr wrap="square">
            <a:spAutoFit/>
          </a:bodyPr>
          <a:lstStyle/>
          <a:p>
            <a:r>
              <a:rPr lang="it-IT" sz="1600" dirty="0">
                <a:solidFill>
                  <a:srgbClr val="376092"/>
                </a:solidFill>
                <a:latin typeface="Open Sans" panose="020B0606030504020204"/>
                <a:ea typeface="SimSun" charset="0"/>
              </a:rPr>
              <a:t>Nell’organizzare la festa e la raccolta fondi per AIRC, i bambini e le bambine </a:t>
            </a:r>
            <a:r>
              <a:rPr lang="it-IT" sz="1600" b="1" dirty="0">
                <a:solidFill>
                  <a:srgbClr val="376092"/>
                </a:solidFill>
                <a:latin typeface="Open Sans" panose="020B0606030504020204"/>
                <a:ea typeface="SimSun" charset="0"/>
              </a:rPr>
              <a:t>interagiscono</a:t>
            </a:r>
            <a:r>
              <a:rPr lang="it-IT" sz="1600" dirty="0">
                <a:solidFill>
                  <a:srgbClr val="376092"/>
                </a:solidFill>
                <a:latin typeface="Open Sans" panose="020B0606030504020204"/>
                <a:ea typeface="SimSun" charset="0"/>
              </a:rPr>
              <a:t> tra loro, </a:t>
            </a:r>
            <a:r>
              <a:rPr lang="it-IT" sz="1600" b="1" dirty="0">
                <a:solidFill>
                  <a:srgbClr val="376092"/>
                </a:solidFill>
                <a:latin typeface="Open Sans" panose="020B0606030504020204"/>
                <a:ea typeface="SimSun" charset="0"/>
              </a:rPr>
              <a:t>condividono un obiettivo</a:t>
            </a:r>
            <a:r>
              <a:rPr lang="it-IT" sz="1600" dirty="0">
                <a:solidFill>
                  <a:srgbClr val="376092"/>
                </a:solidFill>
                <a:latin typeface="Open Sans" panose="020B0606030504020204"/>
                <a:ea typeface="SimSun" charset="0"/>
              </a:rPr>
              <a:t>, si dividono compiti e ruoli, imparano a </a:t>
            </a:r>
            <a:r>
              <a:rPr lang="it-IT" sz="1600" b="1" dirty="0">
                <a:solidFill>
                  <a:srgbClr val="376092"/>
                </a:solidFill>
                <a:latin typeface="Open Sans" panose="020B0606030504020204"/>
                <a:ea typeface="SimSun" charset="0"/>
              </a:rPr>
              <a:t>concordare le attività </a:t>
            </a:r>
            <a:r>
              <a:rPr lang="it-IT" sz="1600" dirty="0">
                <a:solidFill>
                  <a:srgbClr val="376092"/>
                </a:solidFill>
                <a:latin typeface="Open Sans" panose="020B0606030504020204"/>
                <a:ea typeface="SimSun" charset="0"/>
              </a:rPr>
              <a:t>e a </a:t>
            </a:r>
            <a:r>
              <a:rPr lang="it-IT" sz="1600" b="1" dirty="0">
                <a:solidFill>
                  <a:srgbClr val="376092"/>
                </a:solidFill>
                <a:latin typeface="Open Sans" panose="020B0606030504020204"/>
                <a:ea typeface="SimSun" charset="0"/>
              </a:rPr>
              <a:t>comunicare in modo efficace</a:t>
            </a:r>
            <a:r>
              <a:rPr lang="it-IT" sz="1600" dirty="0">
                <a:solidFill>
                  <a:srgbClr val="376092"/>
                </a:solidFill>
                <a:latin typeface="Open Sans" panose="020B0606030504020204"/>
                <a:ea typeface="SimSun" charset="0"/>
              </a:rPr>
              <a:t> per trovare soluzioni e risolvere eventuali problemi o conflitti. </a:t>
            </a:r>
          </a:p>
        </p:txBody>
      </p:sp>
      <p:sp>
        <p:nvSpPr>
          <p:cNvPr id="5" name="CasellaDiTesto 14">
            <a:extLst>
              <a:ext uri="{FF2B5EF4-FFF2-40B4-BE49-F238E27FC236}">
                <a16:creationId xmlns:a16="http://schemas.microsoft.com/office/drawing/2014/main" id="{6F94315A-1A51-B132-2264-70FF187AF9BD}"/>
              </a:ext>
            </a:extLst>
          </p:cNvPr>
          <p:cNvSpPr txBox="1">
            <a:spLocks noChangeArrowheads="1"/>
          </p:cNvSpPr>
          <p:nvPr/>
        </p:nvSpPr>
        <p:spPr bwMode="auto">
          <a:xfrm>
            <a:off x="415884" y="1505554"/>
            <a:ext cx="115475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r>
              <a:rPr lang="it-IT" altLang="it-IT" sz="2000" b="1" dirty="0">
                <a:solidFill>
                  <a:srgbClr val="48AEE2"/>
                </a:solidFill>
                <a:latin typeface="Open Sans" panose="020B0606030504020204" pitchFamily="34" charset="0"/>
                <a:ea typeface="Open Sans" panose="020B0606030504020204" pitchFamily="34" charset="0"/>
                <a:cs typeface="Open Sans" panose="020B0606030504020204" pitchFamily="34" charset="0"/>
              </a:rPr>
              <a:t>: </a:t>
            </a:r>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ED ESEMPI DI ATTIVITÀ </a:t>
            </a:r>
          </a:p>
          <a:p>
            <a:pPr algn="just" eaLnBrk="1" hangingPunct="1"/>
            <a:r>
              <a:rPr lang="it-IT" altLang="it-IT" sz="1600" b="1" dirty="0">
                <a:solidFill>
                  <a:srgbClr val="376092"/>
                </a:solidFill>
                <a:latin typeface="Open Sans" panose="020B0606030504020204"/>
                <a:ea typeface="SimSun" charset="0"/>
              </a:rPr>
              <a:t>Il dono</a:t>
            </a:r>
          </a:p>
          <a:p>
            <a:pPr algn="just" eaLnBrk="1" hangingPunct="1"/>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1" name="CasellaDiTesto 10">
            <a:extLst>
              <a:ext uri="{FF2B5EF4-FFF2-40B4-BE49-F238E27FC236}">
                <a16:creationId xmlns:a16="http://schemas.microsoft.com/office/drawing/2014/main" id="{8EDE0C00-CA77-1252-4F43-1BAA17D6421C}"/>
              </a:ext>
            </a:extLst>
          </p:cNvPr>
          <p:cNvSpPr txBox="1"/>
          <p:nvPr/>
        </p:nvSpPr>
        <p:spPr>
          <a:xfrm>
            <a:off x="415884" y="2459661"/>
            <a:ext cx="7350872" cy="830997"/>
          </a:xfrm>
          <a:prstGeom prst="rect">
            <a:avLst/>
          </a:prstGeom>
          <a:noFill/>
        </p:spPr>
        <p:txBody>
          <a:bodyPr wrap="square">
            <a:spAutoFit/>
          </a:bodyPr>
          <a:lstStyle/>
          <a:p>
            <a:pPr marL="285750" indent="-285750">
              <a:buFont typeface="Wingdings" panose="05000000000000000000" pitchFamily="2" charset="2"/>
              <a:buChar char="à"/>
            </a:pPr>
            <a:r>
              <a:rPr lang="it-IT" sz="1600" dirty="0">
                <a:solidFill>
                  <a:srgbClr val="376092"/>
                </a:solidFill>
                <a:latin typeface="Open Sans" panose="020B0606030504020204"/>
                <a:ea typeface="SimSun" charset="0"/>
                <a:sym typeface="Wingdings" panose="05000000000000000000" pitchFamily="2" charset="2"/>
              </a:rPr>
              <a:t>Con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l’attività «Una festa a scuola» possiamo far sperimentare ai bambini e alle bambine i concetti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generosità, solidarietà, prendersi cura </a:t>
            </a:r>
            <a:b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della comunità e cooperazione con i compagni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3" name="CasellaDiTesto 12">
            <a:extLst>
              <a:ext uri="{FF2B5EF4-FFF2-40B4-BE49-F238E27FC236}">
                <a16:creationId xmlns:a16="http://schemas.microsoft.com/office/drawing/2014/main" id="{31D68737-4554-6F82-B4BB-19ED5F3BEE7D}"/>
              </a:ext>
            </a:extLst>
          </p:cNvPr>
          <p:cNvSpPr txBox="1"/>
          <p:nvPr/>
        </p:nvSpPr>
        <p:spPr>
          <a:xfrm>
            <a:off x="3245154" y="4706346"/>
            <a:ext cx="7925765" cy="1569660"/>
          </a:xfrm>
          <a:prstGeom prst="rect">
            <a:avLst/>
          </a:prstGeom>
          <a:noFill/>
        </p:spPr>
        <p:txBody>
          <a:bodyPr wrap="square">
            <a:spAutoFit/>
          </a:bodyPr>
          <a:lstStyle/>
          <a:p>
            <a:r>
              <a:rPr lang="it-IT" sz="1600" dirty="0">
                <a:solidFill>
                  <a:srgbClr val="376092"/>
                </a:solidFill>
                <a:latin typeface="Open Sans" panose="020B0606030504020204"/>
                <a:ea typeface="SimSun" charset="0"/>
              </a:rPr>
              <a:t>L’attività permette inoltre di riflettere sulle </a:t>
            </a:r>
            <a:r>
              <a:rPr lang="it-IT" sz="1600" b="1" dirty="0">
                <a:solidFill>
                  <a:srgbClr val="376092"/>
                </a:solidFill>
                <a:latin typeface="Open Sans" panose="020B0606030504020204"/>
                <a:ea typeface="SimSun" charset="0"/>
              </a:rPr>
              <a:t>relazioni</a:t>
            </a:r>
            <a:r>
              <a:rPr lang="it-IT" sz="1600" dirty="0">
                <a:solidFill>
                  <a:srgbClr val="376092"/>
                </a:solidFill>
                <a:latin typeface="Open Sans" panose="020B0606030504020204"/>
                <a:ea typeface="SimSun" charset="0"/>
              </a:rPr>
              <a:t> al di fuori della classe e oltre i propri amici: nella festa a scuola parteciperanno parenti e insegnanti di altre classi, le presentazioni delle attività svolte durante il percorso consentiranno di mettersi alla prova anche nella </a:t>
            </a:r>
            <a:r>
              <a:rPr lang="it-IT" sz="1600" b="1" dirty="0">
                <a:solidFill>
                  <a:srgbClr val="376092"/>
                </a:solidFill>
                <a:latin typeface="Open Sans" panose="020B0606030504020204"/>
                <a:ea typeface="SimSun" charset="0"/>
              </a:rPr>
              <a:t>comunicazione efficace </a:t>
            </a:r>
            <a:r>
              <a:rPr lang="it-IT" sz="1600" dirty="0">
                <a:solidFill>
                  <a:srgbClr val="376092"/>
                </a:solidFill>
                <a:latin typeface="Open Sans" panose="020B0606030504020204"/>
                <a:ea typeface="SimSun" charset="0"/>
              </a:rPr>
              <a:t>e la raccolta fondi può far vedere concretizzati gli sforzi e l’impegno degli allievi e le loro azioni partecipative.</a:t>
            </a:r>
            <a:endParaRPr lang="it-IT" sz="1600" dirty="0"/>
          </a:p>
        </p:txBody>
      </p:sp>
      <p:grpSp>
        <p:nvGrpSpPr>
          <p:cNvPr id="2" name="Gruppo 1">
            <a:extLst>
              <a:ext uri="{FF2B5EF4-FFF2-40B4-BE49-F238E27FC236}">
                <a16:creationId xmlns:a16="http://schemas.microsoft.com/office/drawing/2014/main" id="{A4B0E09F-40CD-7607-5589-C58A8B78E3C1}"/>
              </a:ext>
            </a:extLst>
          </p:cNvPr>
          <p:cNvGrpSpPr/>
          <p:nvPr/>
        </p:nvGrpSpPr>
        <p:grpSpPr>
          <a:xfrm>
            <a:off x="9760857" y="90350"/>
            <a:ext cx="2329543" cy="1364628"/>
            <a:chOff x="9862457" y="138045"/>
            <a:chExt cx="2329543" cy="1364628"/>
          </a:xfrm>
        </p:grpSpPr>
        <p:pic>
          <p:nvPicPr>
            <p:cNvPr id="3" name="Google Shape;168;g1020d4e4f60_1_302">
              <a:extLst>
                <a:ext uri="{FF2B5EF4-FFF2-40B4-BE49-F238E27FC236}">
                  <a16:creationId xmlns:a16="http://schemas.microsoft.com/office/drawing/2014/main" id="{712450BD-EC92-9954-49DF-1A04DDA9B7E8}"/>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6" name="Segnaposto testo 2">
              <a:extLst>
                <a:ext uri="{FF2B5EF4-FFF2-40B4-BE49-F238E27FC236}">
                  <a16:creationId xmlns:a16="http://schemas.microsoft.com/office/drawing/2014/main" id="{B15BFCA5-A2FF-E40B-BE9D-467AE4EE1715}"/>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8955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7" name="Titolo 1">
            <a:extLst>
              <a:ext uri="{FF2B5EF4-FFF2-40B4-BE49-F238E27FC236}">
                <a16:creationId xmlns:a16="http://schemas.microsoft.com/office/drawing/2014/main" id="{A4EBFC9E-9463-C9C0-9FD5-FD9672AEC47F}"/>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pic>
        <p:nvPicPr>
          <p:cNvPr id="8" name="Immagine 7">
            <a:extLst>
              <a:ext uri="{FF2B5EF4-FFF2-40B4-BE49-F238E27FC236}">
                <a16:creationId xmlns:a16="http://schemas.microsoft.com/office/drawing/2014/main" id="{74FA8CA3-E7B2-D369-F0F6-74CCB886AE33}"/>
              </a:ext>
            </a:extLst>
          </p:cNvPr>
          <p:cNvPicPr>
            <a:picLocks noChangeAspect="1"/>
          </p:cNvPicPr>
          <p:nvPr/>
        </p:nvPicPr>
        <p:blipFill rotWithShape="1">
          <a:blip r:embed="rId4"/>
          <a:srcRect l="5634" r="17079"/>
          <a:stretch/>
        </p:blipFill>
        <p:spPr>
          <a:xfrm>
            <a:off x="6950254" y="2414844"/>
            <a:ext cx="4162778" cy="145948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CasellaDiTesto 14">
            <a:extLst>
              <a:ext uri="{FF2B5EF4-FFF2-40B4-BE49-F238E27FC236}">
                <a16:creationId xmlns:a16="http://schemas.microsoft.com/office/drawing/2014/main" id="{6F94315A-1A51-B132-2264-70FF187AF9BD}"/>
              </a:ext>
            </a:extLst>
          </p:cNvPr>
          <p:cNvSpPr txBox="1">
            <a:spLocks noChangeArrowheads="1"/>
          </p:cNvSpPr>
          <p:nvPr/>
        </p:nvSpPr>
        <p:spPr bwMode="auto">
          <a:xfrm>
            <a:off x="415884" y="1505554"/>
            <a:ext cx="115475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r>
              <a:rPr lang="it-IT" altLang="it-IT" sz="2000" b="1" dirty="0">
                <a:solidFill>
                  <a:srgbClr val="48AEE2"/>
                </a:solidFill>
                <a:latin typeface="Open Sans" panose="020B0606030504020204" pitchFamily="34" charset="0"/>
                <a:ea typeface="Open Sans" panose="020B0606030504020204" pitchFamily="34" charset="0"/>
                <a:cs typeface="Open Sans" panose="020B0606030504020204" pitchFamily="34" charset="0"/>
              </a:rPr>
              <a:t>: </a:t>
            </a:r>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ED ESEMPI DI ATTIVITÀ </a:t>
            </a:r>
          </a:p>
          <a:p>
            <a:pPr algn="just" eaLnBrk="1" hangingPunct="1"/>
            <a:r>
              <a:rPr lang="it-IT" altLang="it-IT" sz="1600" b="1" dirty="0">
                <a:solidFill>
                  <a:srgbClr val="376092"/>
                </a:solidFill>
                <a:latin typeface="Open Sans" panose="020B0606030504020204"/>
                <a:ea typeface="SimSun" charset="0"/>
              </a:rPr>
              <a:t>Il dono</a:t>
            </a:r>
          </a:p>
          <a:p>
            <a:pPr algn="just" eaLnBrk="1" hangingPunct="1"/>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1" name="CasellaDiTesto 10">
            <a:extLst>
              <a:ext uri="{FF2B5EF4-FFF2-40B4-BE49-F238E27FC236}">
                <a16:creationId xmlns:a16="http://schemas.microsoft.com/office/drawing/2014/main" id="{8EDE0C00-CA77-1252-4F43-1BAA17D6421C}"/>
              </a:ext>
            </a:extLst>
          </p:cNvPr>
          <p:cNvSpPr txBox="1"/>
          <p:nvPr/>
        </p:nvSpPr>
        <p:spPr>
          <a:xfrm>
            <a:off x="415883" y="2459661"/>
            <a:ext cx="6063939" cy="1569660"/>
          </a:xfrm>
          <a:prstGeom prst="rect">
            <a:avLst/>
          </a:prstGeom>
          <a:noFill/>
        </p:spPr>
        <p:txBody>
          <a:bodyPr wrap="square">
            <a:spAutoFit/>
          </a:bodyPr>
          <a:lstStyle/>
          <a:p>
            <a:pPr marL="285750" indent="-285750">
              <a:buFont typeface="Wingdings" panose="05000000000000000000" pitchFamily="2" charset="2"/>
              <a:buChar char="à"/>
            </a:pPr>
            <a:r>
              <a:rPr lang="it-IT" sz="1600" dirty="0">
                <a:solidFill>
                  <a:srgbClr val="376092"/>
                </a:solidFill>
                <a:latin typeface="Open Sans" panose="020B0606030504020204"/>
                <a:ea typeface="SimSun" charset="0"/>
                <a:sym typeface="Wingdings" panose="05000000000000000000" pitchFamily="2" charset="2"/>
              </a:rPr>
              <a:t>Con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l’attività «La scatola generosa» guidiamo i bambini e le bambine a riflettere su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gentilezza e generosità, collaborazione, aiuto all’altro, relazioni positive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preparando dei «pensieri generosi», cioè scrivendo su dei biglietti anonimi le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azioni generose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che sono capitate loro o che vorrebbero compiere.</a:t>
            </a:r>
          </a:p>
        </p:txBody>
      </p:sp>
      <p:sp>
        <p:nvSpPr>
          <p:cNvPr id="13" name="CasellaDiTesto 12">
            <a:extLst>
              <a:ext uri="{FF2B5EF4-FFF2-40B4-BE49-F238E27FC236}">
                <a16:creationId xmlns:a16="http://schemas.microsoft.com/office/drawing/2014/main" id="{31D68737-4554-6F82-B4BB-19ED5F3BEE7D}"/>
              </a:ext>
            </a:extLst>
          </p:cNvPr>
          <p:cNvSpPr txBox="1"/>
          <p:nvPr/>
        </p:nvSpPr>
        <p:spPr>
          <a:xfrm>
            <a:off x="3216275" y="4095483"/>
            <a:ext cx="7933467" cy="1569660"/>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L’obiettivo di questa attività è educare alla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generosità</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alla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reciprocità</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quindi 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relazioni empatiche e positive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facendo riflettere su cosa significhi donare e su quello che ognuno può fare per gli altri. </a:t>
            </a: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 creazione della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scatola generosa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inoltre</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prevede un lavoro cooperativo e collaborativo, gli allievi </a:t>
            </a:r>
            <a:r>
              <a:rPr lang="it-IT" sz="1600" dirty="0">
                <a:solidFill>
                  <a:srgbClr val="376092"/>
                </a:solidFill>
                <a:latin typeface="Open Sans" panose="020B0606030504020204"/>
                <a:ea typeface="SimSun" charset="0"/>
              </a:rPr>
              <a:t>interagiscono tra loro, condividono un obiettivo, si dividono compiti e ruoli, comunicano le proprie idee ed esigenze.</a:t>
            </a:r>
          </a:p>
        </p:txBody>
      </p:sp>
      <p:grpSp>
        <p:nvGrpSpPr>
          <p:cNvPr id="15" name="Gruppo 14">
            <a:extLst>
              <a:ext uri="{FF2B5EF4-FFF2-40B4-BE49-F238E27FC236}">
                <a16:creationId xmlns:a16="http://schemas.microsoft.com/office/drawing/2014/main" id="{07984035-3433-CF23-830E-FEB9941BCEC5}"/>
              </a:ext>
            </a:extLst>
          </p:cNvPr>
          <p:cNvGrpSpPr/>
          <p:nvPr/>
        </p:nvGrpSpPr>
        <p:grpSpPr>
          <a:xfrm>
            <a:off x="9031643" y="5703067"/>
            <a:ext cx="2634579" cy="954107"/>
            <a:chOff x="3176121" y="1304225"/>
            <a:chExt cx="2634579" cy="954107"/>
          </a:xfrm>
        </p:grpSpPr>
        <p:pic>
          <p:nvPicPr>
            <p:cNvPr id="2" name="Immagine 1" descr="Immagine che contiene testo&#10;&#10;Descrizione generata automaticamente">
              <a:extLst>
                <a:ext uri="{FF2B5EF4-FFF2-40B4-BE49-F238E27FC236}">
                  <a16:creationId xmlns:a16="http://schemas.microsoft.com/office/drawing/2014/main" id="{2FAD3134-F12F-7B3F-DAB0-235695FC5CA2}"/>
                </a:ext>
              </a:extLst>
            </p:cNvPr>
            <p:cNvPicPr>
              <a:picLocks noChangeAspect="1"/>
            </p:cNvPicPr>
            <p:nvPr/>
          </p:nvPicPr>
          <p:blipFill rotWithShape="1">
            <a:blip r:embed="rId5"/>
            <a:srcRect b="77627"/>
            <a:stretch/>
          </p:blipFill>
          <p:spPr>
            <a:xfrm>
              <a:off x="3176121" y="1304225"/>
              <a:ext cx="2634579" cy="954107"/>
            </a:xfrm>
            <a:prstGeom prst="rect">
              <a:avLst/>
            </a:prstGeom>
          </p:spPr>
        </p:pic>
        <p:pic>
          <p:nvPicPr>
            <p:cNvPr id="6" name="Immagine 5">
              <a:extLst>
                <a:ext uri="{FF2B5EF4-FFF2-40B4-BE49-F238E27FC236}">
                  <a16:creationId xmlns:a16="http://schemas.microsoft.com/office/drawing/2014/main" id="{F894879E-977A-8655-24BB-9B3E7DC1C960}"/>
                </a:ext>
              </a:extLst>
            </p:cNvPr>
            <p:cNvPicPr>
              <a:picLocks noChangeAspect="1"/>
            </p:cNvPicPr>
            <p:nvPr/>
          </p:nvPicPr>
          <p:blipFill>
            <a:blip r:embed="rId6"/>
            <a:srcRect/>
            <a:stretch/>
          </p:blipFill>
          <p:spPr>
            <a:xfrm>
              <a:off x="5376415" y="1383033"/>
              <a:ext cx="434285" cy="293891"/>
            </a:xfrm>
            <a:prstGeom prst="rect">
              <a:avLst/>
            </a:prstGeom>
          </p:spPr>
        </p:pic>
        <p:sp>
          <p:nvSpPr>
            <p:cNvPr id="14" name="Rettangolo 13">
              <a:extLst>
                <a:ext uri="{FF2B5EF4-FFF2-40B4-BE49-F238E27FC236}">
                  <a16:creationId xmlns:a16="http://schemas.microsoft.com/office/drawing/2014/main" id="{73DAC031-AB6A-305C-6BCB-51AF5DF2B79C}"/>
                </a:ext>
              </a:extLst>
            </p:cNvPr>
            <p:cNvSpPr/>
            <p:nvPr/>
          </p:nvSpPr>
          <p:spPr>
            <a:xfrm>
              <a:off x="5294220" y="1758995"/>
              <a:ext cx="460483" cy="57115"/>
            </a:xfrm>
            <a:prstGeom prst="rect">
              <a:avLst/>
            </a:prstGeom>
            <a:solidFill>
              <a:srgbClr val="E238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2023/24</a:t>
              </a:r>
            </a:p>
          </p:txBody>
        </p:sp>
      </p:grpSp>
      <p:sp>
        <p:nvSpPr>
          <p:cNvPr id="17" name="CasellaDiTesto 16">
            <a:extLst>
              <a:ext uri="{FF2B5EF4-FFF2-40B4-BE49-F238E27FC236}">
                <a16:creationId xmlns:a16="http://schemas.microsoft.com/office/drawing/2014/main" id="{3BBD04BB-D2BB-F833-BDD3-DB23E0667E2C}"/>
              </a:ext>
            </a:extLst>
          </p:cNvPr>
          <p:cNvSpPr txBox="1"/>
          <p:nvPr/>
        </p:nvSpPr>
        <p:spPr>
          <a:xfrm>
            <a:off x="5124617" y="5668724"/>
            <a:ext cx="3787962" cy="584775"/>
          </a:xfrm>
          <a:prstGeom prst="rect">
            <a:avLst/>
          </a:prstGeom>
          <a:noFill/>
        </p:spPr>
        <p:txBody>
          <a:bodyPr wrap="square">
            <a:spAutoFit/>
          </a:bodyPr>
          <a:lstStyle/>
          <a:p>
            <a:pPr algn="ctr"/>
            <a:r>
              <a:rPr lang="it-IT" sz="1600" dirty="0">
                <a:solidFill>
                  <a:srgbClr val="376092"/>
                </a:solidFill>
                <a:latin typeface="Open Sans" panose="020B0606030504020204"/>
                <a:ea typeface="SimSun" charset="0"/>
                <a:cs typeface="Open Sans" panose="020B0606030504020204" pitchFamily="34" charset="0"/>
              </a:rPr>
              <a:t>La scatola poi può essere utilizzata per partecipare al Concorso.</a:t>
            </a:r>
          </a:p>
        </p:txBody>
      </p:sp>
      <p:grpSp>
        <p:nvGrpSpPr>
          <p:cNvPr id="18" name="Gruppo 17">
            <a:extLst>
              <a:ext uri="{FF2B5EF4-FFF2-40B4-BE49-F238E27FC236}">
                <a16:creationId xmlns:a16="http://schemas.microsoft.com/office/drawing/2014/main" id="{990BF2C2-32B6-A1C8-B648-F3B3509BBACD}"/>
              </a:ext>
            </a:extLst>
          </p:cNvPr>
          <p:cNvGrpSpPr/>
          <p:nvPr/>
        </p:nvGrpSpPr>
        <p:grpSpPr>
          <a:xfrm>
            <a:off x="5124616" y="6248787"/>
            <a:ext cx="3787962" cy="373556"/>
            <a:chOff x="2745859" y="5904811"/>
            <a:chExt cx="4535323" cy="628970"/>
          </a:xfrm>
        </p:grpSpPr>
        <p:sp>
          <p:nvSpPr>
            <p:cNvPr id="19" name="Rettangolo 18">
              <a:extLst>
                <a:ext uri="{FF2B5EF4-FFF2-40B4-BE49-F238E27FC236}">
                  <a16:creationId xmlns:a16="http://schemas.microsoft.com/office/drawing/2014/main" id="{F5BA2CD7-DE9D-8BAA-5AAA-26AE6B20C7C7}"/>
                </a:ext>
              </a:extLst>
            </p:cNvPr>
            <p:cNvSpPr/>
            <p:nvPr/>
          </p:nvSpPr>
          <p:spPr>
            <a:xfrm>
              <a:off x="2745859" y="5904811"/>
              <a:ext cx="4535323" cy="628970"/>
            </a:xfrm>
            <a:prstGeom prst="rect">
              <a:avLst/>
            </a:prstGeom>
            <a:solidFill>
              <a:srgbClr val="47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8E1B07CD-2B7F-E229-E80D-F1B809971315}"/>
                </a:ext>
              </a:extLst>
            </p:cNvPr>
            <p:cNvSpPr txBox="1"/>
            <p:nvPr/>
          </p:nvSpPr>
          <p:spPr>
            <a:xfrm>
              <a:off x="2853640" y="5939813"/>
              <a:ext cx="4232419" cy="338554"/>
            </a:xfrm>
            <a:prstGeom prst="rect">
              <a:avLst/>
            </a:prstGeom>
            <a:noFill/>
          </p:spPr>
          <p:txBody>
            <a:bodyPr wrap="square" rtlCol="0">
              <a:spAutoFit/>
            </a:bodyPr>
            <a:lstStyle/>
            <a:p>
              <a:pPr algn="ctr"/>
              <a:r>
                <a:rPr lang="it-IT"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https://scatolagenerosa.airc.it/</a:t>
              </a:r>
            </a:p>
          </p:txBody>
        </p:sp>
      </p:grpSp>
      <p:grpSp>
        <p:nvGrpSpPr>
          <p:cNvPr id="21" name="Gruppo 20">
            <a:extLst>
              <a:ext uri="{FF2B5EF4-FFF2-40B4-BE49-F238E27FC236}">
                <a16:creationId xmlns:a16="http://schemas.microsoft.com/office/drawing/2014/main" id="{678538DB-4BBF-6D1B-47E3-72FECFDEB6C7}"/>
              </a:ext>
            </a:extLst>
          </p:cNvPr>
          <p:cNvGrpSpPr/>
          <p:nvPr/>
        </p:nvGrpSpPr>
        <p:grpSpPr>
          <a:xfrm>
            <a:off x="9760857" y="90350"/>
            <a:ext cx="2329543" cy="1364628"/>
            <a:chOff x="9862457" y="138045"/>
            <a:chExt cx="2329543" cy="1364628"/>
          </a:xfrm>
        </p:grpSpPr>
        <p:pic>
          <p:nvPicPr>
            <p:cNvPr id="22" name="Google Shape;168;g1020d4e4f60_1_302">
              <a:extLst>
                <a:ext uri="{FF2B5EF4-FFF2-40B4-BE49-F238E27FC236}">
                  <a16:creationId xmlns:a16="http://schemas.microsoft.com/office/drawing/2014/main" id="{8F2C9D7F-56CC-7804-D19E-EF96D44B624F}"/>
                </a:ext>
              </a:extLst>
            </p:cNvPr>
            <p:cNvPicPr preferRelativeResize="0"/>
            <p:nvPr/>
          </p:nvPicPr>
          <p:blipFill>
            <a:blip r:embed="rId7">
              <a:alphaModFix/>
            </a:blip>
            <a:stretch>
              <a:fillRect/>
            </a:stretch>
          </p:blipFill>
          <p:spPr>
            <a:xfrm>
              <a:off x="11220896" y="638673"/>
              <a:ext cx="792000" cy="864000"/>
            </a:xfrm>
            <a:prstGeom prst="rect">
              <a:avLst/>
            </a:prstGeom>
            <a:noFill/>
            <a:ln>
              <a:noFill/>
            </a:ln>
          </p:spPr>
        </p:pic>
        <p:sp>
          <p:nvSpPr>
            <p:cNvPr id="23" name="Segnaposto testo 2">
              <a:extLst>
                <a:ext uri="{FF2B5EF4-FFF2-40B4-BE49-F238E27FC236}">
                  <a16:creationId xmlns:a16="http://schemas.microsoft.com/office/drawing/2014/main" id="{DA3DEEEE-BA39-C8B2-49B8-57DAD14538AE}"/>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02679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500"/>
                                        <p:tgtEl>
                                          <p:spTgt spid="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042477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Consapevolezza delle proprie e altrui emozioni, saper stare insieme e cooperare, empatia e capacità di ascolto, prendersi cura di sé e degli altri sono abilità umane e sociali legate allo sviluppo di comportamenti positivi fondamentali nella crescita di ogni bambino e ogni bambina.</a:t>
            </a:r>
          </a:p>
          <a:p>
            <a:pPr algn="just"/>
            <a:endParaRPr lang="it-IT" sz="1600" dirty="0">
              <a:solidFill>
                <a:srgbClr val="376092"/>
              </a:solidFill>
              <a:latin typeface="Open Sans" panose="020B0606030504020204"/>
              <a:ea typeface="SimSun" charset="0"/>
            </a:endParaRPr>
          </a:p>
          <a:p>
            <a:pPr algn="just"/>
            <a:endParaRPr lang="it-IT" sz="1600" dirty="0">
              <a:solidFill>
                <a:srgbClr val="376092"/>
              </a:solidFill>
              <a:latin typeface="Open Sans" panose="020B0606030504020204"/>
              <a:ea typeface="SimSun" charset="0"/>
            </a:endParaRPr>
          </a:p>
          <a:p>
            <a:pPr algn="just"/>
            <a:r>
              <a:rPr lang="it-IT" sz="1600" b="1" dirty="0">
                <a:solidFill>
                  <a:srgbClr val="376092"/>
                </a:solidFill>
                <a:latin typeface="Open Sans" panose="020B0606030504020204"/>
                <a:ea typeface="SimSun" charset="0"/>
              </a:rPr>
              <a:t>Soste</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nere</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e sviluppare le </a:t>
            </a:r>
            <a:r>
              <a:rPr lang="it-IT" sz="1600" b="1" dirty="0">
                <a:solidFill>
                  <a:srgbClr val="00B0F0"/>
                </a:solidFill>
                <a:effectLst/>
                <a:latin typeface="Open Sans" panose="020B0606030504020204" pitchFamily="34" charset="0"/>
                <a:ea typeface="Open Sans" panose="020B0606030504020204" pitchFamily="34" charset="0"/>
                <a:cs typeface="Open Sans" panose="020B0606030504020204" pitchFamily="34" charset="0"/>
              </a:rPr>
              <a:t>competenze emotive e relazionali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dei bambini è essenziale anche a </a:t>
            </a:r>
            <a:r>
              <a:rPr lang="it-IT" sz="1600" b="1" dirty="0">
                <a:solidFill>
                  <a:srgbClr val="00B0F0"/>
                </a:solidFill>
                <a:effectLst/>
                <a:latin typeface="Open Sans" panose="020B0606030504020204" pitchFamily="34" charset="0"/>
                <a:ea typeface="Open Sans" panose="020B0606030504020204" pitchFamily="34" charset="0"/>
                <a:cs typeface="Open Sans" panose="020B0606030504020204" pitchFamily="34" charset="0"/>
              </a:rPr>
              <a:t>scuola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poiché sono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aspetti trasversali agli apprendimenti e al benessere</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del singolo e del gruppo classe. </a:t>
            </a:r>
          </a:p>
          <a:p>
            <a:pPr algn="just"/>
            <a:endParaRPr lang="it-IT" sz="18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7" name="CasellaDiTesto 14">
            <a:extLst>
              <a:ext uri="{FF2B5EF4-FFF2-40B4-BE49-F238E27FC236}">
                <a16:creationId xmlns:a16="http://schemas.microsoft.com/office/drawing/2014/main" id="{2746587A-7D10-7759-813E-15ED25A1E4CF}"/>
              </a:ext>
            </a:extLst>
          </p:cNvPr>
          <p:cNvSpPr txBox="1">
            <a:spLocks noChangeArrowheads="1"/>
          </p:cNvSpPr>
          <p:nvPr/>
        </p:nvSpPr>
        <p:spPr bwMode="auto">
          <a:xfrm>
            <a:off x="2912779" y="3569986"/>
            <a:ext cx="58846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r>
              <a:rPr lang="it-IT" sz="1600" dirty="0">
                <a:solidFill>
                  <a:srgbClr val="376092"/>
                </a:solidFill>
                <a:latin typeface="Open Sans" panose="020B0606030504020204"/>
                <a:ea typeface="SimSun" charset="0"/>
                <a:cs typeface="SimSun" charset="0"/>
              </a:rPr>
              <a:t>In questo webinar scopriremo </a:t>
            </a:r>
            <a:r>
              <a:rPr lang="it-IT" sz="1600" b="1" dirty="0">
                <a:solidFill>
                  <a:srgbClr val="376092"/>
                </a:solidFill>
                <a:latin typeface="Open Sans" panose="020B0606030504020204"/>
                <a:ea typeface="SimSun" charset="0"/>
                <a:cs typeface="SimSun" charset="0"/>
              </a:rPr>
              <a:t>perché</a:t>
            </a:r>
            <a:r>
              <a:rPr lang="it-IT" sz="1600" dirty="0">
                <a:solidFill>
                  <a:srgbClr val="376092"/>
                </a:solidFill>
                <a:latin typeface="Open Sans" panose="020B0606030504020204"/>
                <a:ea typeface="SimSun" charset="0"/>
                <a:cs typeface="SimSun" charset="0"/>
              </a:rPr>
              <a:t> sia importante sviluppare le </a:t>
            </a:r>
            <a:r>
              <a:rPr lang="it-IT" sz="1600" b="1" dirty="0">
                <a:solidFill>
                  <a:srgbClr val="376092"/>
                </a:solidFill>
                <a:latin typeface="Open Sans" panose="020B0606030504020204"/>
                <a:ea typeface="SimSun" charset="0"/>
                <a:cs typeface="SimSun" charset="0"/>
              </a:rPr>
              <a:t>competenze emotive e relazionali </a:t>
            </a:r>
            <a:r>
              <a:rPr lang="it-IT" sz="1600" dirty="0">
                <a:solidFill>
                  <a:srgbClr val="376092"/>
                </a:solidFill>
                <a:latin typeface="Open Sans" panose="020B0606030504020204"/>
                <a:ea typeface="SimSun" charset="0"/>
                <a:cs typeface="SimSun" charset="0"/>
              </a:rPr>
              <a:t>di allievi e allieve e parleremo di </a:t>
            </a:r>
            <a:r>
              <a:rPr lang="it-IT" sz="1600" b="1" dirty="0">
                <a:solidFill>
                  <a:srgbClr val="376092"/>
                </a:solidFill>
                <a:latin typeface="Open Sans" panose="020B0606030504020204"/>
                <a:ea typeface="SimSun" charset="0"/>
                <a:cs typeface="SimSun" charset="0"/>
              </a:rPr>
              <a:t>come</a:t>
            </a:r>
            <a:r>
              <a:rPr lang="it-IT" sz="1600" dirty="0">
                <a:solidFill>
                  <a:srgbClr val="376092"/>
                </a:solidFill>
                <a:latin typeface="Open Sans" panose="020B0606030504020204"/>
                <a:ea typeface="SimSun" charset="0"/>
                <a:cs typeface="SimSun" charset="0"/>
              </a:rPr>
              <a:t> si possa lavorarci in classe, proponendo alcuni </a:t>
            </a:r>
            <a:r>
              <a:rPr lang="it-IT" sz="1600" b="1" dirty="0">
                <a:solidFill>
                  <a:srgbClr val="376092"/>
                </a:solidFill>
                <a:latin typeface="Open Sans" panose="020B0606030504020204"/>
                <a:ea typeface="SimSun" charset="0"/>
                <a:cs typeface="SimSun" charset="0"/>
              </a:rPr>
              <a:t>spunti operativi </a:t>
            </a:r>
            <a:r>
              <a:rPr lang="it-IT" sz="1600" dirty="0">
                <a:solidFill>
                  <a:srgbClr val="376092"/>
                </a:solidFill>
                <a:latin typeface="Open Sans" panose="020B0606030504020204"/>
                <a:ea typeface="SimSun" charset="0"/>
                <a:cs typeface="SimSun" charset="0"/>
              </a:rPr>
              <a:t>e </a:t>
            </a:r>
            <a:r>
              <a:rPr lang="it-IT" sz="1600" b="1" dirty="0">
                <a:solidFill>
                  <a:srgbClr val="376092"/>
                </a:solidFill>
                <a:latin typeface="Open Sans" panose="020B0606030504020204"/>
                <a:ea typeface="SimSun" charset="0"/>
                <a:cs typeface="SimSun" charset="0"/>
              </a:rPr>
              <a:t>suggerimenti </a:t>
            </a:r>
            <a:r>
              <a:rPr lang="it-IT" sz="1600" dirty="0">
                <a:solidFill>
                  <a:srgbClr val="376092"/>
                </a:solidFill>
                <a:latin typeface="Open Sans" panose="020B0606030504020204"/>
                <a:ea typeface="SimSun" charset="0"/>
                <a:cs typeface="SimSun" charset="0"/>
              </a:rPr>
              <a:t>di attività.</a:t>
            </a:r>
          </a:p>
          <a:p>
            <a:r>
              <a:rPr lang="it-IT" sz="1600" dirty="0">
                <a:solidFill>
                  <a:srgbClr val="376092"/>
                </a:solidFill>
                <a:latin typeface="Open Sans" panose="020B0606030504020204"/>
                <a:ea typeface="SimSun" charset="0"/>
              </a:rPr>
              <a:t>In particolare, </a:t>
            </a:r>
            <a:r>
              <a:rPr lang="it-IT" sz="1600" dirty="0">
                <a:solidFill>
                  <a:srgbClr val="376092"/>
                </a:solidFill>
                <a:latin typeface="Open Sans" panose="020B0606030504020204"/>
                <a:ea typeface="SimSun" charset="0"/>
                <a:cs typeface="SimSun" charset="0"/>
              </a:rPr>
              <a:t>porremo il focus </a:t>
            </a:r>
            <a:r>
              <a:rPr lang="it-IT" sz="1600" dirty="0">
                <a:solidFill>
                  <a:srgbClr val="376092"/>
                </a:solidFill>
                <a:latin typeface="Open Sans" panose="020B0606030504020204"/>
                <a:ea typeface="SimSun" charset="0"/>
              </a:rPr>
              <a:t>su </a:t>
            </a:r>
            <a:r>
              <a:rPr lang="it-IT" sz="16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comunicazione efficace </a:t>
            </a:r>
            <a:r>
              <a:rPr lang="it-IT" sz="1600" dirty="0">
                <a:solidFill>
                  <a:srgbClr val="376092"/>
                </a:solidFill>
                <a:latin typeface="Open Sans" panose="020B0606030504020204"/>
                <a:ea typeface="SimSun" charset="0"/>
              </a:rPr>
              <a:t>e </a:t>
            </a:r>
            <a:r>
              <a:rPr lang="it-IT" sz="16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relazioni efficaci</a:t>
            </a:r>
            <a:r>
              <a:rPr lang="it-IT" sz="1600" dirty="0">
                <a:solidFill>
                  <a:srgbClr val="376092"/>
                </a:solidFill>
                <a:latin typeface="Open Sans" panose="020B0606030504020204"/>
                <a:ea typeface="SimSun" charset="0"/>
              </a:rPr>
              <a:t>, competenze necessarie per sperimentare, creare e mantenere relazioni positive nei diversi contesti di vita e di apprendimento.</a:t>
            </a:r>
          </a:p>
        </p:txBody>
      </p:sp>
      <p:grpSp>
        <p:nvGrpSpPr>
          <p:cNvPr id="2" name="Gruppo 1">
            <a:extLst>
              <a:ext uri="{FF2B5EF4-FFF2-40B4-BE49-F238E27FC236}">
                <a16:creationId xmlns:a16="http://schemas.microsoft.com/office/drawing/2014/main" id="{B597E65A-629C-0E7C-F3FC-205ED68920D3}"/>
              </a:ext>
            </a:extLst>
          </p:cNvPr>
          <p:cNvGrpSpPr/>
          <p:nvPr/>
        </p:nvGrpSpPr>
        <p:grpSpPr>
          <a:xfrm>
            <a:off x="8974366" y="3377571"/>
            <a:ext cx="3069770" cy="2607304"/>
            <a:chOff x="8978901" y="3420532"/>
            <a:chExt cx="3069770" cy="2607304"/>
          </a:xfrm>
        </p:grpSpPr>
        <p:sp>
          <p:nvSpPr>
            <p:cNvPr id="6" name="CasellaDiTesto 5">
              <a:extLst>
                <a:ext uri="{FF2B5EF4-FFF2-40B4-BE49-F238E27FC236}">
                  <a16:creationId xmlns:a16="http://schemas.microsoft.com/office/drawing/2014/main" id="{50E59795-F71C-8CB0-A886-69F89C580B4B}"/>
                </a:ext>
              </a:extLst>
            </p:cNvPr>
            <p:cNvSpPr txBox="1"/>
            <p:nvPr/>
          </p:nvSpPr>
          <p:spPr>
            <a:xfrm>
              <a:off x="10807700" y="5812392"/>
              <a:ext cx="1240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376092"/>
                  </a:solidFill>
                  <a:latin typeface="Open Sans" panose="020B0606030504020204"/>
                  <a:ea typeface="SimSun" charset="0"/>
                  <a:cs typeface="SimSun"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9pPr>
            </a:lstStyle>
            <a:p>
              <a:pPr algn="r"/>
              <a:r>
                <a:rPr lang="it-IT" sz="800" dirty="0" err="1"/>
                <a:t>brgfx</a:t>
              </a:r>
              <a:r>
                <a:rPr lang="it-IT" sz="800" dirty="0"/>
                <a:t> / </a:t>
              </a:r>
              <a:r>
                <a:rPr lang="it-IT" sz="800" dirty="0" err="1"/>
                <a:t>Freepik</a:t>
              </a:r>
              <a:endParaRPr lang="it-IT" sz="800" dirty="0"/>
            </a:p>
          </p:txBody>
        </p:sp>
        <p:pic>
          <p:nvPicPr>
            <p:cNvPr id="9" name="Immagine 8">
              <a:extLst>
                <a:ext uri="{FF2B5EF4-FFF2-40B4-BE49-F238E27FC236}">
                  <a16:creationId xmlns:a16="http://schemas.microsoft.com/office/drawing/2014/main" id="{D3A21457-4DFA-898C-47EE-ABB856E8A49E}"/>
                </a:ext>
              </a:extLst>
            </p:cNvPr>
            <p:cNvPicPr>
              <a:picLocks noChangeAspect="1"/>
            </p:cNvPicPr>
            <p:nvPr/>
          </p:nvPicPr>
          <p:blipFill>
            <a:blip r:embed="rId4"/>
            <a:srcRect t="10106" b="10106"/>
            <a:stretch/>
          </p:blipFill>
          <p:spPr>
            <a:xfrm>
              <a:off x="8978901" y="3420532"/>
              <a:ext cx="2993572" cy="2388491"/>
            </a:xfrm>
            <a:prstGeom prst="rect">
              <a:avLst/>
            </a:prstGeom>
            <a:effectLst>
              <a:outerShdw blurRad="50800" dist="38100" dir="2700000" algn="tl" rotWithShape="0">
                <a:prstClr val="black">
                  <a:alpha val="40000"/>
                </a:prstClr>
              </a:outerShdw>
            </a:effectLst>
          </p:spPr>
        </p:pic>
      </p:grpSp>
      <p:grpSp>
        <p:nvGrpSpPr>
          <p:cNvPr id="13" name="Gruppo 12">
            <a:extLst>
              <a:ext uri="{FF2B5EF4-FFF2-40B4-BE49-F238E27FC236}">
                <a16:creationId xmlns:a16="http://schemas.microsoft.com/office/drawing/2014/main" id="{A3A2DB60-7F17-E9EE-7049-C5701538F56C}"/>
              </a:ext>
            </a:extLst>
          </p:cNvPr>
          <p:cNvGrpSpPr/>
          <p:nvPr/>
        </p:nvGrpSpPr>
        <p:grpSpPr>
          <a:xfrm>
            <a:off x="9760857" y="90350"/>
            <a:ext cx="2329543" cy="1364628"/>
            <a:chOff x="9862457" y="138045"/>
            <a:chExt cx="2329543" cy="1364628"/>
          </a:xfrm>
        </p:grpSpPr>
        <p:pic>
          <p:nvPicPr>
            <p:cNvPr id="14" name="Google Shape;168;g1020d4e4f60_1_302">
              <a:extLst>
                <a:ext uri="{FF2B5EF4-FFF2-40B4-BE49-F238E27FC236}">
                  <a16:creationId xmlns:a16="http://schemas.microsoft.com/office/drawing/2014/main" id="{8090737D-0C8D-1755-D749-057C3815779C}"/>
                </a:ext>
              </a:extLst>
            </p:cNvPr>
            <p:cNvPicPr preferRelativeResize="0"/>
            <p:nvPr/>
          </p:nvPicPr>
          <p:blipFill>
            <a:blip r:embed="rId5">
              <a:alphaModFix/>
            </a:blip>
            <a:stretch>
              <a:fillRect/>
            </a:stretch>
          </p:blipFill>
          <p:spPr>
            <a:xfrm>
              <a:off x="11220896" y="638673"/>
              <a:ext cx="792000" cy="864000"/>
            </a:xfrm>
            <a:prstGeom prst="rect">
              <a:avLst/>
            </a:prstGeom>
            <a:noFill/>
            <a:ln>
              <a:noFill/>
            </a:ln>
          </p:spPr>
        </p:pic>
        <p:sp>
          <p:nvSpPr>
            <p:cNvPr id="15" name="Segnaposto testo 2">
              <a:extLst>
                <a:ext uri="{FF2B5EF4-FFF2-40B4-BE49-F238E27FC236}">
                  <a16:creationId xmlns:a16="http://schemas.microsoft.com/office/drawing/2014/main" id="{DBAB1B82-82EC-6600-BD87-FBE7F068BEE0}"/>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396236584"/>
      </p:ext>
    </p:extLst>
  </p:cSld>
  <p:clrMapOvr>
    <a:masterClrMapping/>
  </p:clrMapOvr>
  <mc:AlternateContent xmlns:mc="http://schemas.openxmlformats.org/markup-compatibility/2006" xmlns:p14="http://schemas.microsoft.com/office/powerpoint/2010/main">
    <mc:Choice Requires="p14">
      <p:transition spd="slow" p14:dur="2000" advTm="57993"/>
    </mc:Choice>
    <mc:Fallback xmlns="">
      <p:transition spd="slow" advTm="57993"/>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egnaposto testo 2">
            <a:extLst>
              <a:ext uri="{FF2B5EF4-FFF2-40B4-BE49-F238E27FC236}">
                <a16:creationId xmlns:a16="http://schemas.microsoft.com/office/drawing/2014/main" id="{AD683652-0806-0649-B72A-AEB57819E1BE}"/>
              </a:ext>
            </a:extLst>
          </p:cNvPr>
          <p:cNvSpPr>
            <a:spLocks noGrp="1"/>
          </p:cNvSpPr>
          <p:nvPr>
            <p:ph type="body" sz="half" idx="2"/>
          </p:nvPr>
        </p:nvSpPr>
        <p:spPr>
          <a:xfrm>
            <a:off x="10224728" y="117007"/>
            <a:ext cx="1838855" cy="1376576"/>
          </a:xfrm>
        </p:spPr>
        <p:txBody>
          <a:bodyPr/>
          <a:lstStyle/>
          <a:p>
            <a:pPr>
              <a:lnSpc>
                <a:spcPct val="100000"/>
              </a:lnSpc>
              <a:spcBef>
                <a:spcPts val="0"/>
              </a:spcBef>
            </a:pPr>
            <a:r>
              <a:rPr lang="it-IT" sz="1800" dirty="0"/>
              <a:t>AIRC</a:t>
            </a:r>
            <a:endParaRPr lang="it-IT" sz="2400" dirty="0"/>
          </a:p>
          <a:p>
            <a:pPr>
              <a:lnSpc>
                <a:spcPct val="100000"/>
              </a:lnSpc>
              <a:spcBef>
                <a:spcPts val="0"/>
              </a:spcBef>
            </a:pPr>
            <a:r>
              <a:rPr lang="it-IT" sz="1800" dirty="0"/>
              <a:t>nelle scuole</a:t>
            </a:r>
            <a:endParaRPr lang="it-IT" sz="2000" dirty="0"/>
          </a:p>
        </p:txBody>
      </p:sp>
      <p:sp>
        <p:nvSpPr>
          <p:cNvPr id="26" name="Rectangle 6">
            <a:extLst>
              <a:ext uri="{FF2B5EF4-FFF2-40B4-BE49-F238E27FC236}">
                <a16:creationId xmlns:a16="http://schemas.microsoft.com/office/drawing/2014/main" id="{8F994359-24AB-5949-BA96-293CF9DE470E}"/>
              </a:ext>
            </a:extLst>
          </p:cNvPr>
          <p:cNvSpPr>
            <a:spLocks noChangeArrowheads="1"/>
          </p:cNvSpPr>
          <p:nvPr/>
        </p:nvSpPr>
        <p:spPr bwMode="auto">
          <a:xfrm>
            <a:off x="6411239" y="1549848"/>
            <a:ext cx="5583812" cy="2729304"/>
          </a:xfrm>
          <a:prstGeom prst="rect">
            <a:avLst/>
          </a:prstGeom>
          <a:noFill/>
          <a:ln>
            <a:noFill/>
          </a:ln>
          <a:effectLst/>
        </p:spPr>
        <p:txBody>
          <a:bodyPr lIns="90000" tIns="45000" rIns="90000" bIns="45000"/>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1700" b="1" dirty="0">
                <a:solidFill>
                  <a:srgbClr val="00B0F0"/>
                </a:solidFill>
                <a:latin typeface="Open Sans"/>
                <a:ea typeface="SimSun" charset="0"/>
              </a:rPr>
              <a:t>Cancro io ti boccio </a:t>
            </a:r>
            <a:r>
              <a:rPr lang="it-IT" altLang="it-IT" sz="1700" dirty="0">
                <a:solidFill>
                  <a:srgbClr val="4472C4">
                    <a:lumMod val="75000"/>
                  </a:srgbClr>
                </a:solidFill>
                <a:latin typeface="Open Sans"/>
                <a:ea typeface="SimSun" charset="0"/>
              </a:rPr>
              <a:t>è il progetto di AIRC nelle scuole che affianca l’iniziativa </a:t>
            </a:r>
            <a:r>
              <a:rPr lang="it-IT" altLang="it-IT" sz="1700" b="1" dirty="0">
                <a:solidFill>
                  <a:srgbClr val="00B0F0"/>
                </a:solidFill>
                <a:latin typeface="Open Sans"/>
                <a:ea typeface="SimSun" charset="0"/>
              </a:rPr>
              <a:t>Le Arance della Salute®</a:t>
            </a:r>
            <a:r>
              <a:rPr lang="it-IT" altLang="it-IT" sz="1700" dirty="0">
                <a:solidFill>
                  <a:srgbClr val="4472C4">
                    <a:lumMod val="75000"/>
                  </a:srgbClr>
                </a:solidFill>
                <a:latin typeface="Open Sans"/>
                <a:ea typeface="SimSun" charset="0"/>
              </a:rPr>
              <a:t>.</a:t>
            </a: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rPr>
              <a:t>Da oltre 15 anni, centinaia di scuole vivono </a:t>
            </a:r>
            <a:r>
              <a:rPr lang="it-IT" altLang="it-IT" sz="1700" dirty="0">
                <a:solidFill>
                  <a:srgbClr val="4472C4">
                    <a:lumMod val="75000"/>
                  </a:srgbClr>
                </a:solidFill>
                <a:latin typeface="Open Sans"/>
                <a:ea typeface="SimSun" charset="0"/>
              </a:rPr>
              <a:t>un’</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esperienza di volontariato</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 </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educazione civica e  cittadinanza attiva</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 in una bella occasione che </a:t>
            </a:r>
            <a:r>
              <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rPr>
              <a:t>fa della scuola una piazza</a:t>
            </a:r>
            <a:r>
              <a:rPr lang="it-IT" altLang="it-IT" sz="1700" dirty="0">
                <a:solidFill>
                  <a:srgbClr val="4472C4">
                    <a:lumMod val="75000"/>
                  </a:srgbClr>
                </a:solidFill>
                <a:latin typeface="Open Sans"/>
                <a:ea typeface="SimSun" charset="0"/>
              </a:rPr>
              <a:t>, </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distribuendo a scuola </a:t>
            </a: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rPr>
              <a:t>le </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arance rosse italiane, vasetti di miele e di marmellata d’arancia</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 per finanziare la ricerca.</a:t>
            </a:r>
          </a:p>
        </p:txBody>
      </p:sp>
      <p:pic>
        <p:nvPicPr>
          <p:cNvPr id="27" name="Immagine 26">
            <a:extLst>
              <a:ext uri="{FF2B5EF4-FFF2-40B4-BE49-F238E27FC236}">
                <a16:creationId xmlns:a16="http://schemas.microsoft.com/office/drawing/2014/main" id="{547219EE-B235-694F-9DF3-F2EA6A9362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563"/>
          <a:stretch/>
        </p:blipFill>
        <p:spPr>
          <a:xfrm>
            <a:off x="1482235" y="2613660"/>
            <a:ext cx="4799054" cy="3782404"/>
          </a:xfrm>
          <a:prstGeom prst="ellipse">
            <a:avLst/>
          </a:prstGeom>
          <a:ln>
            <a:noFill/>
          </a:ln>
          <a:effectLst/>
        </p:spPr>
      </p:pic>
      <p:grpSp>
        <p:nvGrpSpPr>
          <p:cNvPr id="5" name="Gruppo 4">
            <a:extLst>
              <a:ext uri="{FF2B5EF4-FFF2-40B4-BE49-F238E27FC236}">
                <a16:creationId xmlns:a16="http://schemas.microsoft.com/office/drawing/2014/main" id="{CA069E20-7348-6CA1-CFC6-97419F5ADADB}"/>
              </a:ext>
            </a:extLst>
          </p:cNvPr>
          <p:cNvGrpSpPr/>
          <p:nvPr/>
        </p:nvGrpSpPr>
        <p:grpSpPr>
          <a:xfrm>
            <a:off x="931377" y="1009579"/>
            <a:ext cx="2168518" cy="2693456"/>
            <a:chOff x="931377" y="1009579"/>
            <a:chExt cx="2168518" cy="2693456"/>
          </a:xfrm>
        </p:grpSpPr>
        <p:grpSp>
          <p:nvGrpSpPr>
            <p:cNvPr id="47" name="Gruppo 46">
              <a:extLst>
                <a:ext uri="{FF2B5EF4-FFF2-40B4-BE49-F238E27FC236}">
                  <a16:creationId xmlns:a16="http://schemas.microsoft.com/office/drawing/2014/main" id="{0E48BCAD-0DC9-AB4F-A9E5-2A1A357F99C3}"/>
                </a:ext>
              </a:extLst>
            </p:cNvPr>
            <p:cNvGrpSpPr/>
            <p:nvPr/>
          </p:nvGrpSpPr>
          <p:grpSpPr>
            <a:xfrm rot="9111750">
              <a:off x="1155029" y="1009579"/>
              <a:ext cx="1944866" cy="2693456"/>
              <a:chOff x="2972070" y="4080149"/>
              <a:chExt cx="1944866" cy="2693456"/>
            </a:xfrm>
          </p:grpSpPr>
          <p:sp>
            <p:nvSpPr>
              <p:cNvPr id="48" name="Ovale 47">
                <a:extLst>
                  <a:ext uri="{FF2B5EF4-FFF2-40B4-BE49-F238E27FC236}">
                    <a16:creationId xmlns:a16="http://schemas.microsoft.com/office/drawing/2014/main" id="{5DFF92AC-5756-B84D-8E44-646BF41D017E}"/>
                  </a:ext>
                </a:extLst>
              </p:cNvPr>
              <p:cNvSpPr/>
              <p:nvPr/>
            </p:nvSpPr>
            <p:spPr>
              <a:xfrm>
                <a:off x="2972070" y="4827945"/>
                <a:ext cx="1944866" cy="1945660"/>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9" name="Ovale 48">
                <a:extLst>
                  <a:ext uri="{FF2B5EF4-FFF2-40B4-BE49-F238E27FC236}">
                    <a16:creationId xmlns:a16="http://schemas.microsoft.com/office/drawing/2014/main" id="{0DEC9EA7-A123-EA4F-AC00-EBD39AD722F8}"/>
                  </a:ext>
                </a:extLst>
              </p:cNvPr>
              <p:cNvSpPr/>
              <p:nvPr/>
            </p:nvSpPr>
            <p:spPr>
              <a:xfrm>
                <a:off x="3282152" y="4526631"/>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Ovale 49">
                <a:extLst>
                  <a:ext uri="{FF2B5EF4-FFF2-40B4-BE49-F238E27FC236}">
                    <a16:creationId xmlns:a16="http://schemas.microsoft.com/office/drawing/2014/main" id="{FC914215-DAB3-C24C-9C83-F6770DC4EAA8}"/>
                  </a:ext>
                </a:extLst>
              </p:cNvPr>
              <p:cNvSpPr/>
              <p:nvPr/>
            </p:nvSpPr>
            <p:spPr>
              <a:xfrm>
                <a:off x="3567068" y="4080149"/>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a:extLst>
                  <a:ext uri="{FF2B5EF4-FFF2-40B4-BE49-F238E27FC236}">
                    <a16:creationId xmlns:a16="http://schemas.microsoft.com/office/drawing/2014/main" id="{71375EE1-1537-BC42-85B7-11AE2FFC3786}"/>
                  </a:ext>
                </a:extLst>
              </p:cNvPr>
              <p:cNvSpPr/>
              <p:nvPr/>
            </p:nvSpPr>
            <p:spPr>
              <a:xfrm>
                <a:off x="3429272" y="4274429"/>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2" name="Rettangolo 51">
              <a:extLst>
                <a:ext uri="{FF2B5EF4-FFF2-40B4-BE49-F238E27FC236}">
                  <a16:creationId xmlns:a16="http://schemas.microsoft.com/office/drawing/2014/main" id="{5C06E39E-45E9-5142-B331-7F479C0E1E53}"/>
                </a:ext>
              </a:extLst>
            </p:cNvPr>
            <p:cNvSpPr/>
            <p:nvPr/>
          </p:nvSpPr>
          <p:spPr>
            <a:xfrm>
              <a:off x="931377" y="1522114"/>
              <a:ext cx="198758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VENERDÌ 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e SABATO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GENNAIO 2024 </a:t>
              </a:r>
            </a:p>
          </p:txBody>
        </p:sp>
      </p:grpSp>
      <p:grpSp>
        <p:nvGrpSpPr>
          <p:cNvPr id="54" name="Gruppo 53">
            <a:extLst>
              <a:ext uri="{FF2B5EF4-FFF2-40B4-BE49-F238E27FC236}">
                <a16:creationId xmlns:a16="http://schemas.microsoft.com/office/drawing/2014/main" id="{2ACF79FC-6C04-6143-99EC-064F825CAECE}"/>
              </a:ext>
            </a:extLst>
          </p:cNvPr>
          <p:cNvGrpSpPr/>
          <p:nvPr/>
        </p:nvGrpSpPr>
        <p:grpSpPr>
          <a:xfrm rot="5400000">
            <a:off x="475043" y="2518131"/>
            <a:ext cx="1944866" cy="2601523"/>
            <a:chOff x="2972070" y="4172082"/>
            <a:chExt cx="1944866" cy="2601523"/>
          </a:xfrm>
        </p:grpSpPr>
        <p:sp>
          <p:nvSpPr>
            <p:cNvPr id="55" name="Ovale 54">
              <a:extLst>
                <a:ext uri="{FF2B5EF4-FFF2-40B4-BE49-F238E27FC236}">
                  <a16:creationId xmlns:a16="http://schemas.microsoft.com/office/drawing/2014/main" id="{19E9360C-4ED6-2A4A-9285-3E7734B5CC70}"/>
                </a:ext>
              </a:extLst>
            </p:cNvPr>
            <p:cNvSpPr/>
            <p:nvPr/>
          </p:nvSpPr>
          <p:spPr>
            <a:xfrm>
              <a:off x="2972070" y="4827945"/>
              <a:ext cx="1944866" cy="1945660"/>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 name="Ovale 55">
              <a:extLst>
                <a:ext uri="{FF2B5EF4-FFF2-40B4-BE49-F238E27FC236}">
                  <a16:creationId xmlns:a16="http://schemas.microsoft.com/office/drawing/2014/main" id="{2662B730-32FB-DD40-B707-70D3EE262B77}"/>
                </a:ext>
              </a:extLst>
            </p:cNvPr>
            <p:cNvSpPr/>
            <p:nvPr/>
          </p:nvSpPr>
          <p:spPr>
            <a:xfrm>
              <a:off x="3245058" y="4564445"/>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7" name="Ovale 56">
              <a:extLst>
                <a:ext uri="{FF2B5EF4-FFF2-40B4-BE49-F238E27FC236}">
                  <a16:creationId xmlns:a16="http://schemas.microsoft.com/office/drawing/2014/main" id="{B3328541-38B1-0749-A97F-4EC985C5C1C0}"/>
                </a:ext>
              </a:extLst>
            </p:cNvPr>
            <p:cNvSpPr/>
            <p:nvPr/>
          </p:nvSpPr>
          <p:spPr>
            <a:xfrm>
              <a:off x="3693611" y="4172082"/>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C234B9AF-7411-E745-996D-4608781EA723}"/>
                </a:ext>
              </a:extLst>
            </p:cNvPr>
            <p:cNvSpPr/>
            <p:nvPr/>
          </p:nvSpPr>
          <p:spPr>
            <a:xfrm>
              <a:off x="3447285" y="4323630"/>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9" name="Immagine 58">
            <a:extLst>
              <a:ext uri="{FF2B5EF4-FFF2-40B4-BE49-F238E27FC236}">
                <a16:creationId xmlns:a16="http://schemas.microsoft.com/office/drawing/2014/main" id="{10178B1A-28D5-1B45-A2AA-1BFB101EEED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33742" y="2943331"/>
            <a:ext cx="1775779" cy="1756837"/>
          </a:xfrm>
          <a:prstGeom prst="ellipse">
            <a:avLst/>
          </a:prstGeom>
        </p:spPr>
      </p:pic>
      <p:sp>
        <p:nvSpPr>
          <p:cNvPr id="69" name="Rettangolo 68">
            <a:extLst>
              <a:ext uri="{FF2B5EF4-FFF2-40B4-BE49-F238E27FC236}">
                <a16:creationId xmlns:a16="http://schemas.microsoft.com/office/drawing/2014/main" id="{09A39EE3-C5FB-6B4A-A2AA-704DD8F634EF}"/>
              </a:ext>
            </a:extLst>
          </p:cNvPr>
          <p:cNvSpPr/>
          <p:nvPr/>
        </p:nvSpPr>
        <p:spPr>
          <a:xfrm>
            <a:off x="9100022" y="4700168"/>
            <a:ext cx="2805594" cy="1400383"/>
          </a:xfrm>
          <a:prstGeom prst="rect">
            <a:avLst/>
          </a:prstGeom>
        </p:spPr>
        <p:txBody>
          <a:bodyPr wrap="square">
            <a:spAutoFit/>
          </a:bodyPr>
          <a:lstStyle/>
          <a:p>
            <a:pPr algn="just"/>
            <a:r>
              <a:rPr lang="it-IT" sz="1700" dirty="0">
                <a:solidFill>
                  <a:schemeClr val="accent1">
                    <a:lumMod val="75000"/>
                  </a:schemeClr>
                </a:solidFill>
                <a:latin typeface="Open Sans"/>
              </a:rPr>
              <a:t>Racconta l’esperienza con un video o una gallery fotografica e </a:t>
            </a:r>
            <a:r>
              <a:rPr lang="it-IT" sz="1700" b="1" dirty="0">
                <a:solidFill>
                  <a:schemeClr val="accent1">
                    <a:lumMod val="75000"/>
                  </a:schemeClr>
                </a:solidFill>
                <a:latin typeface="Open Sans"/>
              </a:rPr>
              <a:t>partecipa al Contest</a:t>
            </a:r>
            <a:r>
              <a:rPr lang="it-IT" sz="1700" dirty="0">
                <a:solidFill>
                  <a:schemeClr val="accent1">
                    <a:lumMod val="75000"/>
                  </a:schemeClr>
                </a:solidFill>
                <a:latin typeface="Open Sans"/>
              </a:rPr>
              <a:t>. In palio ricchi premi.</a:t>
            </a:r>
          </a:p>
        </p:txBody>
      </p:sp>
      <p:grpSp>
        <p:nvGrpSpPr>
          <p:cNvPr id="6" name="Gruppo 5">
            <a:extLst>
              <a:ext uri="{FF2B5EF4-FFF2-40B4-BE49-F238E27FC236}">
                <a16:creationId xmlns:a16="http://schemas.microsoft.com/office/drawing/2014/main" id="{D77D79BD-29D8-8F61-1164-BFF380DC5C88}"/>
              </a:ext>
            </a:extLst>
          </p:cNvPr>
          <p:cNvGrpSpPr/>
          <p:nvPr/>
        </p:nvGrpSpPr>
        <p:grpSpPr>
          <a:xfrm>
            <a:off x="1431798" y="5928577"/>
            <a:ext cx="4979441" cy="635065"/>
            <a:chOff x="1431798" y="5928577"/>
            <a:chExt cx="4979441" cy="635065"/>
          </a:xfrm>
        </p:grpSpPr>
        <p:sp>
          <p:nvSpPr>
            <p:cNvPr id="70" name="Rettangolo 69">
              <a:extLst>
                <a:ext uri="{FF2B5EF4-FFF2-40B4-BE49-F238E27FC236}">
                  <a16:creationId xmlns:a16="http://schemas.microsoft.com/office/drawing/2014/main" id="{D1003427-E3C4-3349-996F-926A873FD13B}"/>
                </a:ext>
              </a:extLst>
            </p:cNvPr>
            <p:cNvSpPr/>
            <p:nvPr/>
          </p:nvSpPr>
          <p:spPr>
            <a:xfrm>
              <a:off x="1431798" y="5928577"/>
              <a:ext cx="4979441" cy="628970"/>
            </a:xfrm>
            <a:prstGeom prst="rect">
              <a:avLst/>
            </a:prstGeom>
            <a:solidFill>
              <a:srgbClr val="47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1" name="CasellaDiTesto 70">
              <a:extLst>
                <a:ext uri="{FF2B5EF4-FFF2-40B4-BE49-F238E27FC236}">
                  <a16:creationId xmlns:a16="http://schemas.microsoft.com/office/drawing/2014/main" id="{4C603143-6492-004B-BC70-7B1CD226AE56}"/>
                </a:ext>
              </a:extLst>
            </p:cNvPr>
            <p:cNvSpPr txBox="1"/>
            <p:nvPr/>
          </p:nvSpPr>
          <p:spPr>
            <a:xfrm>
              <a:off x="1705219" y="5978867"/>
              <a:ext cx="4417285" cy="584775"/>
            </a:xfrm>
            <a:prstGeom prst="rect">
              <a:avLst/>
            </a:prstGeom>
            <a:noFill/>
          </p:spPr>
          <p:txBody>
            <a:bodyPr wrap="square" rtlCol="0">
              <a:spAutoFit/>
            </a:bodyPr>
            <a:lstStyle/>
            <a:p>
              <a:pPr algn="ctr"/>
              <a:r>
                <a:rPr lang="it-IT"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scuola.</a:t>
              </a:r>
              <a:r>
                <a:rPr lang="it-IT" sz="1600" b="1" u="sng" dirty="0">
                  <a:solidFill>
                    <a:schemeClr val="bg1"/>
                  </a:solidFill>
                  <a:latin typeface="Open Sans" panose="020B0606030504020204" pitchFamily="34" charset="0"/>
                  <a:hlinkClick r:id="rId5">
                    <a:extLst>
                      <a:ext uri="{A12FA001-AC4F-418D-AE19-62706E023703}">
                        <ahyp:hlinkClr xmlns:ahyp="http://schemas.microsoft.com/office/drawing/2018/hyperlinkcolor" val="tx"/>
                      </a:ext>
                    </a:extLst>
                  </a:hlinkClick>
                </a:rPr>
                <a:t>airc.it/</a:t>
              </a:r>
              <a:r>
                <a:rPr lang="it-IT" altLang="it-IT" sz="1600" b="1" u="sng" dirty="0">
                  <a:solidFill>
                    <a:schemeClr val="bg1"/>
                  </a:solidFill>
                  <a:latin typeface="Open Sans" panose="020B0606030504020204" pitchFamily="34" charset="0"/>
                  <a:hlinkClick r:id="rId5">
                    <a:extLst>
                      <a:ext uri="{A12FA001-AC4F-418D-AE19-62706E023703}">
                        <ahyp:hlinkClr xmlns:ahyp="http://schemas.microsoft.com/office/drawing/2018/hyperlinkcolor" val="tx"/>
                      </a:ext>
                    </a:extLst>
                  </a:hlinkClick>
                </a:rPr>
                <a:t>cancro_io_ti_boccio.asp</a:t>
              </a:r>
              <a:endParaRPr lang="it-IT" altLang="it-IT" sz="1600" b="1" u="sng" dirty="0">
                <a:solidFill>
                  <a:schemeClr val="bg1"/>
                </a:solidFill>
                <a:latin typeface="Open Sans" panose="020B0606030504020204" pitchFamily="34" charset="0"/>
              </a:endParaRPr>
            </a:p>
            <a:p>
              <a:pPr algn="ctr"/>
              <a:r>
                <a:rPr lang="it-IT" altLang="it-IT" sz="1600" b="1" u="sng" dirty="0">
                  <a:solidFill>
                    <a:schemeClr val="bg1"/>
                  </a:solidFill>
                  <a:latin typeface="Open Sans" panose="020B0606030504020204" pitchFamily="34" charset="0"/>
                  <a:hlinkClick r:id="rId6">
                    <a:extLst>
                      <a:ext uri="{A12FA001-AC4F-418D-AE19-62706E023703}">
                        <ahyp:hlinkClr xmlns:ahyp="http://schemas.microsoft.com/office/drawing/2018/hyperlinkcolor" val="tx"/>
                      </a:ext>
                    </a:extLst>
                  </a:hlinkClick>
                </a:rPr>
                <a:t>contestcitb.airc.it</a:t>
              </a:r>
              <a:endParaRPr lang="it-IT" sz="1600" b="1" u="sng" dirty="0">
                <a:solidFill>
                  <a:schemeClr val="bg1"/>
                </a:solidFill>
                <a:latin typeface="Open Sans" panose="020B0606030504020204" pitchFamily="34" charset="0"/>
              </a:endParaRPr>
            </a:p>
          </p:txBody>
        </p:sp>
      </p:grpSp>
      <p:grpSp>
        <p:nvGrpSpPr>
          <p:cNvPr id="72" name="Gruppo 71">
            <a:extLst>
              <a:ext uri="{FF2B5EF4-FFF2-40B4-BE49-F238E27FC236}">
                <a16:creationId xmlns:a16="http://schemas.microsoft.com/office/drawing/2014/main" id="{B68BAC2F-9251-DB48-8E7F-4572BA1D25AE}"/>
              </a:ext>
            </a:extLst>
          </p:cNvPr>
          <p:cNvGrpSpPr/>
          <p:nvPr/>
        </p:nvGrpSpPr>
        <p:grpSpPr>
          <a:xfrm rot="16960551">
            <a:off x="6182192" y="3813341"/>
            <a:ext cx="2196109" cy="3236529"/>
            <a:chOff x="3038378" y="4028043"/>
            <a:chExt cx="1814138" cy="2651720"/>
          </a:xfrm>
        </p:grpSpPr>
        <p:sp>
          <p:nvSpPr>
            <p:cNvPr id="73" name="Ovale 72">
              <a:extLst>
                <a:ext uri="{FF2B5EF4-FFF2-40B4-BE49-F238E27FC236}">
                  <a16:creationId xmlns:a16="http://schemas.microsoft.com/office/drawing/2014/main" id="{FC14764D-421B-7B4A-A44D-A5CA7D5708D4}"/>
                </a:ext>
              </a:extLst>
            </p:cNvPr>
            <p:cNvSpPr/>
            <p:nvPr/>
          </p:nvSpPr>
          <p:spPr>
            <a:xfrm>
              <a:off x="3038378" y="4879476"/>
              <a:ext cx="1814138" cy="1800287"/>
            </a:xfrm>
            <a:prstGeom prst="ellipse">
              <a:avLst/>
            </a:prstGeom>
            <a:solidFill>
              <a:schemeClr val="bg1"/>
            </a:solidFill>
            <a:ln w="57150">
              <a:solidFill>
                <a:srgbClr val="F39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4" name="Ovale 73">
              <a:extLst>
                <a:ext uri="{FF2B5EF4-FFF2-40B4-BE49-F238E27FC236}">
                  <a16:creationId xmlns:a16="http://schemas.microsoft.com/office/drawing/2014/main" id="{6BD9529D-3016-5643-807B-4AC861488475}"/>
                </a:ext>
              </a:extLst>
            </p:cNvPr>
            <p:cNvSpPr/>
            <p:nvPr/>
          </p:nvSpPr>
          <p:spPr>
            <a:xfrm>
              <a:off x="4368603" y="4588295"/>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6" name="Ovale 75">
              <a:extLst>
                <a:ext uri="{FF2B5EF4-FFF2-40B4-BE49-F238E27FC236}">
                  <a16:creationId xmlns:a16="http://schemas.microsoft.com/office/drawing/2014/main" id="{2C79140D-0883-2941-9D09-44B0A7E4F9A4}"/>
                </a:ext>
              </a:extLst>
            </p:cNvPr>
            <p:cNvSpPr/>
            <p:nvPr/>
          </p:nvSpPr>
          <p:spPr>
            <a:xfrm>
              <a:off x="4374047" y="4028043"/>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Ovale 77">
              <a:extLst>
                <a:ext uri="{FF2B5EF4-FFF2-40B4-BE49-F238E27FC236}">
                  <a16:creationId xmlns:a16="http://schemas.microsoft.com/office/drawing/2014/main" id="{1D2A1E0B-EE54-4844-B6A9-65FB8CDBE005}"/>
                </a:ext>
              </a:extLst>
            </p:cNvPr>
            <p:cNvSpPr/>
            <p:nvPr/>
          </p:nvSpPr>
          <p:spPr>
            <a:xfrm>
              <a:off x="4413705" y="4243852"/>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6" name="Picture 2">
            <a:extLst>
              <a:ext uri="{FF2B5EF4-FFF2-40B4-BE49-F238E27FC236}">
                <a16:creationId xmlns:a16="http://schemas.microsoft.com/office/drawing/2014/main" id="{5D9938F3-E737-A441-91EA-3D3120EDA6D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897534" y="5111264"/>
            <a:ext cx="1802649" cy="8676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o 3">
            <a:extLst>
              <a:ext uri="{FF2B5EF4-FFF2-40B4-BE49-F238E27FC236}">
                <a16:creationId xmlns:a16="http://schemas.microsoft.com/office/drawing/2014/main" id="{63E68111-7797-4F49-9ECA-A233E276E658}"/>
              </a:ext>
            </a:extLst>
          </p:cNvPr>
          <p:cNvGrpSpPr/>
          <p:nvPr/>
        </p:nvGrpSpPr>
        <p:grpSpPr>
          <a:xfrm>
            <a:off x="281861" y="0"/>
            <a:ext cx="5999428" cy="886235"/>
            <a:chOff x="1388956" y="0"/>
            <a:chExt cx="5999428" cy="886235"/>
          </a:xfrm>
        </p:grpSpPr>
        <p:pic>
          <p:nvPicPr>
            <p:cNvPr id="17" name="Immagine 16">
              <a:extLst>
                <a:ext uri="{FF2B5EF4-FFF2-40B4-BE49-F238E27FC236}">
                  <a16:creationId xmlns:a16="http://schemas.microsoft.com/office/drawing/2014/main" id="{73118A60-A34A-0741-A83F-7856FF1991A7}"/>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388956" y="355074"/>
              <a:ext cx="3411279" cy="400408"/>
            </a:xfrm>
            <a:prstGeom prst="rect">
              <a:avLst/>
            </a:prstGeom>
          </p:spPr>
        </p:pic>
        <p:grpSp>
          <p:nvGrpSpPr>
            <p:cNvPr id="3" name="Gruppo 2">
              <a:extLst>
                <a:ext uri="{FF2B5EF4-FFF2-40B4-BE49-F238E27FC236}">
                  <a16:creationId xmlns:a16="http://schemas.microsoft.com/office/drawing/2014/main" id="{7CE1ECB7-8709-344B-9D66-B29532D89FD8}"/>
                </a:ext>
              </a:extLst>
            </p:cNvPr>
            <p:cNvGrpSpPr/>
            <p:nvPr/>
          </p:nvGrpSpPr>
          <p:grpSpPr>
            <a:xfrm>
              <a:off x="4758372" y="0"/>
              <a:ext cx="2630012" cy="886235"/>
              <a:chOff x="3654332" y="-53784"/>
              <a:chExt cx="3005962" cy="934775"/>
            </a:xfrm>
          </p:grpSpPr>
          <p:pic>
            <p:nvPicPr>
              <p:cNvPr id="28" name="Immagine 27">
                <a:extLst>
                  <a:ext uri="{FF2B5EF4-FFF2-40B4-BE49-F238E27FC236}">
                    <a16:creationId xmlns:a16="http://schemas.microsoft.com/office/drawing/2014/main" id="{6ADEB145-6127-704F-809D-A74A6D05B3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54332" y="-47689"/>
                <a:ext cx="3005962" cy="928680"/>
              </a:xfrm>
              <a:prstGeom prst="rect">
                <a:avLst/>
              </a:prstGeom>
            </p:spPr>
          </p:pic>
          <p:sp>
            <p:nvSpPr>
              <p:cNvPr id="2" name="Rettangolo 1">
                <a:extLst>
                  <a:ext uri="{FF2B5EF4-FFF2-40B4-BE49-F238E27FC236}">
                    <a16:creationId xmlns:a16="http://schemas.microsoft.com/office/drawing/2014/main" id="{C0591687-7E5E-AE46-9EAF-77893FD2E70C}"/>
                  </a:ext>
                </a:extLst>
              </p:cNvPr>
              <p:cNvSpPr/>
              <p:nvPr/>
            </p:nvSpPr>
            <p:spPr>
              <a:xfrm>
                <a:off x="3798278" y="-53784"/>
                <a:ext cx="2280372" cy="2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Tree>
    <p:extLst>
      <p:ext uri="{BB962C8B-B14F-4D97-AF65-F5344CB8AC3E}">
        <p14:creationId xmlns:p14="http://schemas.microsoft.com/office/powerpoint/2010/main" val="3927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26">
                                            <p:txEl>
                                              <p:pRg st="3" end="3"/>
                                            </p:txEl>
                                          </p:spTgt>
                                        </p:tgtEl>
                                        <p:attrNameLst>
                                          <p:attrName>r</p:attrName>
                                        </p:attrNameLst>
                                      </p:cBhvr>
                                    </p:animRot>
                                    <p:animRot by="-240000">
                                      <p:cBhvr>
                                        <p:cTn id="11" dur="200" fill="hold">
                                          <p:stCondLst>
                                            <p:cond delay="200"/>
                                          </p:stCondLst>
                                        </p:cTn>
                                        <p:tgtEl>
                                          <p:spTgt spid="26">
                                            <p:txEl>
                                              <p:pRg st="3" end="3"/>
                                            </p:txEl>
                                          </p:spTgt>
                                        </p:tgtEl>
                                        <p:attrNameLst>
                                          <p:attrName>r</p:attrName>
                                        </p:attrNameLst>
                                      </p:cBhvr>
                                    </p:animRot>
                                    <p:animRot by="240000">
                                      <p:cBhvr>
                                        <p:cTn id="12" dur="200" fill="hold">
                                          <p:stCondLst>
                                            <p:cond delay="400"/>
                                          </p:stCondLst>
                                        </p:cTn>
                                        <p:tgtEl>
                                          <p:spTgt spid="26">
                                            <p:txEl>
                                              <p:pRg st="3" end="3"/>
                                            </p:txEl>
                                          </p:spTgt>
                                        </p:tgtEl>
                                        <p:attrNameLst>
                                          <p:attrName>r</p:attrName>
                                        </p:attrNameLst>
                                      </p:cBhvr>
                                    </p:animRot>
                                    <p:animRot by="-240000">
                                      <p:cBhvr>
                                        <p:cTn id="13" dur="200" fill="hold">
                                          <p:stCondLst>
                                            <p:cond delay="600"/>
                                          </p:stCondLst>
                                        </p:cTn>
                                        <p:tgtEl>
                                          <p:spTgt spid="26">
                                            <p:txEl>
                                              <p:pRg st="3" end="3"/>
                                            </p:txEl>
                                          </p:spTgt>
                                        </p:tgtEl>
                                        <p:attrNameLst>
                                          <p:attrName>r</p:attrName>
                                        </p:attrNameLst>
                                      </p:cBhvr>
                                    </p:animRot>
                                    <p:animRot by="120000">
                                      <p:cBhvr>
                                        <p:cTn id="14" dur="200" fill="hold">
                                          <p:stCondLst>
                                            <p:cond delay="800"/>
                                          </p:stCondLst>
                                        </p:cTn>
                                        <p:tgtEl>
                                          <p:spTgt spid="26">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g1049568dc15_0_23"/>
          <p:cNvSpPr txBox="1">
            <a:spLocks noGrp="1"/>
          </p:cNvSpPr>
          <p:nvPr>
            <p:ph type="title"/>
          </p:nvPr>
        </p:nvSpPr>
        <p:spPr>
          <a:xfrm>
            <a:off x="153650" y="318488"/>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dirty="0"/>
              <a:t>Per approfondire</a:t>
            </a:r>
            <a:endParaRPr dirty="0">
              <a:latin typeface="Open Sans"/>
              <a:ea typeface="Open Sans"/>
              <a:cs typeface="Open Sans"/>
              <a:sym typeface="Open Sans"/>
            </a:endParaRPr>
          </a:p>
        </p:txBody>
      </p:sp>
      <p:pic>
        <p:nvPicPr>
          <p:cNvPr id="383" name="Google Shape;383;g1049568dc15_0_23"/>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2" name="CasellaDiTesto 14">
            <a:extLst>
              <a:ext uri="{FF2B5EF4-FFF2-40B4-BE49-F238E27FC236}">
                <a16:creationId xmlns:a16="http://schemas.microsoft.com/office/drawing/2014/main" id="{9A83CB6C-8027-9306-30DC-4DD1C2956EB2}"/>
              </a:ext>
            </a:extLst>
          </p:cNvPr>
          <p:cNvSpPr txBox="1">
            <a:spLocks noChangeArrowheads="1"/>
          </p:cNvSpPr>
          <p:nvPr/>
        </p:nvSpPr>
        <p:spPr bwMode="auto">
          <a:xfrm>
            <a:off x="1054369" y="1216299"/>
            <a:ext cx="108000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BIBLIOGRAFIA</a:t>
            </a:r>
            <a:endParaRPr lang="it-IT" altLang="it-IT" sz="18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just" eaLnBrk="1" hangingPunct="1">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AGIA. Autorità Garante per l’Infanzia e l’Adolescenza, &amp; ISS. Istituto Superiore di Sanità (2022).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Pandemia,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neurosviluppo</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e salute mentale di bambini e ragazzi.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4"/>
              </a:rPr>
              <a:t>www.epicentro.iss.it/mentale/documento-agia-iss-2022#:~:text=Si%20%C3%A8%20assistito%20a%20un,e%20dei%20casi%20di%20abbandono</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5"/>
              </a:rPr>
              <a:t>https://www.garanteinfanzia.org/sites/default/files/2022-05/pandemia-neurosviluppo-salute-mentale.pdf</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spcAft>
                <a:spcPts val="600"/>
              </a:spcAft>
              <a:buClr>
                <a:srgbClr val="FF9900"/>
              </a:buClr>
              <a:buFont typeface="Arial" panose="020B0604020202020204" pitchFamily="34" charset="0"/>
              <a:buChar char="•"/>
            </a:pPr>
            <a:r>
              <a:rPr lang="it-IT" sz="1400" b="1"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Argyle, M. (1975). </a:t>
            </a:r>
            <a:r>
              <a:rPr lang="it-IT" sz="1400" i="1"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Il corpo e il suo linguaggio</a:t>
            </a:r>
            <a:r>
              <a:rPr lang="it-IT" sz="1400"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Bologna: Zanichelli, 1992</a:t>
            </a:r>
          </a:p>
          <a:p>
            <a:pPr marL="285750" indent="-285750" algn="just" eaLnBrk="1" hangingPunct="1">
              <a:spcAft>
                <a:spcPts val="600"/>
              </a:spcAft>
              <a:buClr>
                <a:srgbClr val="FF9900"/>
              </a:buClr>
              <a:buFont typeface="Arial" panose="020B0604020202020204" pitchFamily="34" charset="0"/>
              <a:buChar char="•"/>
            </a:pPr>
            <a:r>
              <a:rPr lang="it-IT" sz="14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Centro Nazionale di documentazione e analisi </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per l’infanzia e l’adolescenza (2022)</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b="0" i="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L’impatto della pandemia sulla vita di bambini e ragazzi, indagine Istat</a:t>
            </a:r>
            <a:r>
              <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http://www.minori.gov.it/it/node/8084 </a:t>
            </a:r>
            <a:endPar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just">
              <a:spcAft>
                <a:spcPts val="600"/>
              </a:spcAft>
              <a:buClr>
                <a:srgbClr val="FF9900"/>
              </a:buClr>
              <a:buFont typeface="Arial" panose="020B0604020202020204" pitchFamily="34" charset="0"/>
              <a:buChar char="•"/>
            </a:pPr>
            <a:r>
              <a:rPr lang="it-IT" sz="1400" b="1" kern="10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Damasio</a:t>
            </a:r>
            <a:r>
              <a:rPr lang="it-IT" sz="1400" b="1"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 (2003). </a:t>
            </a:r>
            <a:r>
              <a:rPr lang="it-IT" sz="1400" i="1"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Alla ricerca di Spinoza. Emozioni, sentimenti e cervello</a:t>
            </a:r>
            <a:r>
              <a:rPr lang="it-IT" sz="1400" i="1" kern="100" dirty="0">
                <a:solidFill>
                  <a:srgbClr val="376092"/>
                </a:solidFill>
                <a:latin typeface="Open Sans" panose="020B0606030504020204" pitchFamily="34" charset="0"/>
                <a:ea typeface="Open Sans" panose="020B0606030504020204" pitchFamily="34" charset="0"/>
                <a:cs typeface="Open Sans" panose="020B0606030504020204" pitchFamily="34" charset="0"/>
              </a:rPr>
              <a:t>. Milano: </a:t>
            </a:r>
            <a:r>
              <a:rPr lang="it-IT" sz="1400"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Adelphi, 2003</a:t>
            </a:r>
          </a:p>
          <a:p>
            <a:pPr marL="285750" indent="-285750" algn="just" eaLnBrk="1" hangingPunct="1">
              <a:spcAft>
                <a:spcPts val="600"/>
              </a:spcAft>
              <a:buClr>
                <a:srgbClr val="FF9900"/>
              </a:buClr>
              <a:buFont typeface="Arial" panose="020B0604020202020204" pitchFamily="34" charset="0"/>
              <a:buChar char="•"/>
            </a:pP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DoRS</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Centro Regionale di Documentazione per la Promozione della Salute (2012).</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Glossario OMS della Promozione della Salute</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7"/>
              </a:rPr>
              <a:t>www.dors.it/documentazione/testo/201303/OMS_Glossario%201998_Italiano.pdf </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eaLnBrk="1" hangingPunct="1">
              <a:spcAft>
                <a:spcPts val="600"/>
              </a:spcAft>
              <a:buClr>
                <a:srgbClr val="FF9900"/>
              </a:buClr>
              <a:buFont typeface="Arial" panose="020B0604020202020204" pitchFamily="34" charset="0"/>
              <a:buChar char="•"/>
            </a:pPr>
            <a:r>
              <a:rPr lang="it-IT" sz="1400" b="1"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Ekman</a:t>
            </a:r>
            <a:r>
              <a:rPr lang="it-IT" sz="1400" b="1"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P. (1971). </a:t>
            </a:r>
            <a:r>
              <a:rPr lang="it-IT" sz="1400"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Universals</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and cultural </a:t>
            </a:r>
            <a:r>
              <a:rPr lang="it-IT" sz="1400"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differences</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in </a:t>
            </a:r>
            <a:r>
              <a:rPr lang="it-IT" sz="1400"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facial</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400"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expressions</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of </a:t>
            </a:r>
            <a:r>
              <a:rPr lang="it-IT" sz="1400"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emotion</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In </a:t>
            </a:r>
            <a:r>
              <a:rPr lang="it-IT" sz="1400" i="1"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Nebraska symposium on </a:t>
            </a:r>
            <a:r>
              <a:rPr lang="it-IT" sz="1400" i="1"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motivation</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University of Nebraska Press.</a:t>
            </a:r>
            <a:endParaRPr lang="it-IT" sz="1400" kern="1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eaLnBrk="1" hangingPunct="1">
              <a:spcAft>
                <a:spcPts val="600"/>
              </a:spcAft>
              <a:buClr>
                <a:srgbClr val="FF9900"/>
              </a:buClr>
              <a:buFont typeface="Arial" panose="020B0604020202020204" pitchFamily="34" charset="0"/>
              <a:buChar char="•"/>
            </a:pPr>
            <a:r>
              <a:rPr lang="it-IT" sz="1400" b="1"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Ekman</a:t>
            </a:r>
            <a:r>
              <a:rPr lang="it-IT" sz="1400" b="1"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P. (2008).</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400" i="1"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Te lo leggo in faccia. Riconoscere le emozioni anche quando sono nascoste</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Giaveno (TO): Edizioni </a:t>
            </a:r>
            <a:r>
              <a:rPr lang="it-IT" sz="1400"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Amrita</a:t>
            </a:r>
            <a:r>
              <a:rPr lang="it-IT" sz="1400" kern="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endParaRPr lang="it-IT" sz="1400" kern="1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eaLnBrk="1" hangingPunct="1">
              <a:spcAft>
                <a:spcPts val="600"/>
              </a:spcAft>
              <a:buClr>
                <a:srgbClr val="FF9900"/>
              </a:buClr>
              <a:buFont typeface="Arial" panose="020B0604020202020204" pitchFamily="34" charset="0"/>
              <a:buChar char="•"/>
            </a:pPr>
            <a:r>
              <a:rPr lang="it-IT" sz="1400" b="1"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Ekman</a:t>
            </a:r>
            <a:r>
              <a:rPr lang="it-IT" sz="1400" b="1"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P., </a:t>
            </a:r>
            <a:r>
              <a:rPr lang="it-IT" sz="1400" b="1"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Friesen</a:t>
            </a:r>
            <a:r>
              <a:rPr lang="it-IT" sz="1400" b="1"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W.V., Ellsworth, P. (2013). </a:t>
            </a:r>
            <a:r>
              <a:rPr lang="it-IT" sz="1400" i="1"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Emotion</a:t>
            </a:r>
            <a:r>
              <a:rPr lang="it-IT" sz="1400" i="1"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in the human face: Guidelines for </a:t>
            </a:r>
            <a:r>
              <a:rPr lang="it-IT" sz="1400" i="1"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research</a:t>
            </a:r>
            <a:r>
              <a:rPr lang="it-IT" sz="1400" i="1"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and an </a:t>
            </a:r>
            <a:r>
              <a:rPr lang="it-IT" sz="1400" i="1"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integration</a:t>
            </a:r>
            <a:r>
              <a:rPr lang="it-IT" sz="1400" i="1"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of </a:t>
            </a:r>
            <a:r>
              <a:rPr lang="it-IT" sz="1400" i="1" kern="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findings</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400" kern="0" dirty="0">
                <a:solidFill>
                  <a:srgbClr val="376092"/>
                </a:solidFill>
                <a:latin typeface="Open Sans" panose="020B0606030504020204" pitchFamily="34" charset="0"/>
                <a:ea typeface="Open Sans" panose="020B0606030504020204" pitchFamily="34" charset="0"/>
                <a:cs typeface="Open Sans" panose="020B0606030504020204" pitchFamily="34" charset="0"/>
              </a:rPr>
              <a:t>New York: </a:t>
            </a:r>
            <a:r>
              <a:rPr lang="it-IT" sz="1400" kern="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Elsevier.</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buClr>
                <a:srgbClr val="FF9900"/>
              </a:buClr>
            </a:pPr>
            <a:endParaRPr lang="it-IT" sz="1600" dirty="0">
              <a:latin typeface="Open Sans" panose="020B0606030504020204"/>
            </a:endParaRPr>
          </a:p>
        </p:txBody>
      </p:sp>
      <p:grpSp>
        <p:nvGrpSpPr>
          <p:cNvPr id="6" name="Gruppo 5">
            <a:extLst>
              <a:ext uri="{FF2B5EF4-FFF2-40B4-BE49-F238E27FC236}">
                <a16:creationId xmlns:a16="http://schemas.microsoft.com/office/drawing/2014/main" id="{26569EEF-B663-1184-6ACC-88C93FC5F762}"/>
              </a:ext>
            </a:extLst>
          </p:cNvPr>
          <p:cNvGrpSpPr/>
          <p:nvPr/>
        </p:nvGrpSpPr>
        <p:grpSpPr>
          <a:xfrm>
            <a:off x="9760857" y="90350"/>
            <a:ext cx="2329543" cy="1364628"/>
            <a:chOff x="9862457" y="138045"/>
            <a:chExt cx="2329543" cy="1364628"/>
          </a:xfrm>
        </p:grpSpPr>
        <p:pic>
          <p:nvPicPr>
            <p:cNvPr id="7" name="Google Shape;168;g1020d4e4f60_1_302">
              <a:extLst>
                <a:ext uri="{FF2B5EF4-FFF2-40B4-BE49-F238E27FC236}">
                  <a16:creationId xmlns:a16="http://schemas.microsoft.com/office/drawing/2014/main" id="{411A0E4A-4E80-C8C6-EFE6-D78BFF9A8F8F}"/>
                </a:ext>
              </a:extLst>
            </p:cNvPr>
            <p:cNvPicPr preferRelativeResize="0"/>
            <p:nvPr/>
          </p:nvPicPr>
          <p:blipFill>
            <a:blip r:embed="rId8">
              <a:alphaModFix/>
            </a:blip>
            <a:stretch>
              <a:fillRect/>
            </a:stretch>
          </p:blipFill>
          <p:spPr>
            <a:xfrm>
              <a:off x="11220896" y="638673"/>
              <a:ext cx="792000" cy="864000"/>
            </a:xfrm>
            <a:prstGeom prst="rect">
              <a:avLst/>
            </a:prstGeom>
            <a:noFill/>
            <a:ln>
              <a:noFill/>
            </a:ln>
          </p:spPr>
        </p:pic>
        <p:sp>
          <p:nvSpPr>
            <p:cNvPr id="8" name="Segnaposto testo 2">
              <a:extLst>
                <a:ext uri="{FF2B5EF4-FFF2-40B4-BE49-F238E27FC236}">
                  <a16:creationId xmlns:a16="http://schemas.microsoft.com/office/drawing/2014/main" id="{5E881E5B-A312-01C6-AD5D-3A033C0AC1D1}"/>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g1049568dc15_0_23"/>
          <p:cNvSpPr txBox="1">
            <a:spLocks noGrp="1"/>
          </p:cNvSpPr>
          <p:nvPr>
            <p:ph type="title"/>
          </p:nvPr>
        </p:nvSpPr>
        <p:spPr>
          <a:xfrm>
            <a:off x="153650" y="318488"/>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dirty="0"/>
              <a:t>Per approfondire</a:t>
            </a:r>
            <a:endParaRPr dirty="0">
              <a:latin typeface="Open Sans"/>
              <a:ea typeface="Open Sans"/>
              <a:cs typeface="Open Sans"/>
              <a:sym typeface="Open Sans"/>
            </a:endParaRPr>
          </a:p>
        </p:txBody>
      </p:sp>
      <p:pic>
        <p:nvPicPr>
          <p:cNvPr id="383" name="Google Shape;383;g1049568dc15_0_23"/>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2" name="CasellaDiTesto 14">
            <a:extLst>
              <a:ext uri="{FF2B5EF4-FFF2-40B4-BE49-F238E27FC236}">
                <a16:creationId xmlns:a16="http://schemas.microsoft.com/office/drawing/2014/main" id="{9A83CB6C-8027-9306-30DC-4DD1C2956EB2}"/>
              </a:ext>
            </a:extLst>
          </p:cNvPr>
          <p:cNvSpPr txBox="1">
            <a:spLocks noChangeArrowheads="1"/>
          </p:cNvSpPr>
          <p:nvPr/>
        </p:nvSpPr>
        <p:spPr bwMode="auto">
          <a:xfrm>
            <a:off x="1054360" y="1206968"/>
            <a:ext cx="108000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BIBLIOGRAFIA</a:t>
            </a:r>
            <a:endParaRPr lang="it-IT" altLang="it-IT" sz="18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just">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Gardner, H. (2022). </a:t>
            </a:r>
            <a:r>
              <a:rPr lang="it-IT" sz="1400" i="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Educazione e sviluppo della mente. Intelligenze multiple e apprendimento</a:t>
            </a:r>
            <a:r>
              <a:rPr lang="it-IT" sz="14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Trento: Erickson.</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eaLnBrk="1" hangingPunct="1">
              <a:spcAft>
                <a:spcPts val="600"/>
              </a:spcAft>
              <a:buClr>
                <a:srgbClr val="FF9900"/>
              </a:buClr>
              <a:buFont typeface="Arial" panose="020B0604020202020204" pitchFamily="34" charset="0"/>
              <a:buChar char="•"/>
            </a:pP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Goleman</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D. (1995, 2011)</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Intelligenza emotiva</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Rizzoli: Milano.</a:t>
            </a:r>
          </a:p>
          <a:p>
            <a:pPr marL="285750" indent="-285750">
              <a:spcAft>
                <a:spcPts val="600"/>
              </a:spcAft>
              <a:buClr>
                <a:srgbClr val="FF9900"/>
              </a:buClr>
              <a:buFont typeface="Arial" panose="020B0604020202020204" pitchFamily="34" charset="0"/>
              <a:buChar char="•"/>
            </a:pP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Goleman</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D. (2007)</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Intelligenza sociale</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Rizzoli: Milano. </a:t>
            </a: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Girelli, C. (1999).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Costruire il gruppo. La dimensione socio affettiva nell’esperienza scolastica</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Brescia: Editrice La Scuola.</a:t>
            </a: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INVALSI (2021).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Rilevazioni nazionali degli apprendimenti 2020-2021. I risultati in breve delle prove INVALSI 2021</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4"/>
              </a:rPr>
              <a:t>https://invalsi-areaprove.cineca.it/docs/2021/Rilevazioni_Nazionali/Rapporto/14_07_2021/ Sintesi_Primi_Risultati_Prove_INVALSI_2021.pdf</a:t>
            </a:r>
            <a:endPar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ISTAT. Istituto Nazionale di Statistica (2022). </a:t>
            </a:r>
            <a:r>
              <a:rPr lang="it-IT" sz="1400" b="0" i="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Bambini e ragazzi: comportamenti, atteggiamenti e progetti futuri</a:t>
            </a:r>
            <a:r>
              <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hlinkClick r:id="rId5"/>
              </a:rPr>
              <a:t>www.istat.it/it/</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archivio/270127</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Mehrabian</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 (1972).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Nonverbal</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Communication</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Chicago (IL): Aldine-</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Atherton</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Proposta di Legge 2372 (2022)</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Disposizioni per la prevenzione della dispersione scolastica mediante l'introduzione sperimentale delle competenze non cognitive nel metodo didattico</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www.camera.it/leg18/995?sezione=documenti&amp;tipoDoc=lavori_testo_pdl&amp;idLegislatura=18&amp;codice=leg.18.pdl.camera.2372.18PDL0093270&amp;back_to=https://www.camera.it/leg18/126?tab=2-e-leg=18-e-idDocumento=2372-e-sede=-e-tipo=</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endParaRPr lang="it-IT" sz="1600" dirty="0">
              <a:latin typeface="Open Sans" panose="020B0606030504020204"/>
            </a:endParaRPr>
          </a:p>
        </p:txBody>
      </p:sp>
      <p:grpSp>
        <p:nvGrpSpPr>
          <p:cNvPr id="6" name="Gruppo 5">
            <a:extLst>
              <a:ext uri="{FF2B5EF4-FFF2-40B4-BE49-F238E27FC236}">
                <a16:creationId xmlns:a16="http://schemas.microsoft.com/office/drawing/2014/main" id="{7EE52C13-7B22-A7E8-D0A8-5CA50706DC9D}"/>
              </a:ext>
            </a:extLst>
          </p:cNvPr>
          <p:cNvGrpSpPr/>
          <p:nvPr/>
        </p:nvGrpSpPr>
        <p:grpSpPr>
          <a:xfrm>
            <a:off x="9760857" y="90350"/>
            <a:ext cx="2329543" cy="1364628"/>
            <a:chOff x="9862457" y="138045"/>
            <a:chExt cx="2329543" cy="1364628"/>
          </a:xfrm>
        </p:grpSpPr>
        <p:pic>
          <p:nvPicPr>
            <p:cNvPr id="7" name="Google Shape;168;g1020d4e4f60_1_302">
              <a:extLst>
                <a:ext uri="{FF2B5EF4-FFF2-40B4-BE49-F238E27FC236}">
                  <a16:creationId xmlns:a16="http://schemas.microsoft.com/office/drawing/2014/main" id="{BCC19125-9EBF-2068-02BF-231CE16FC27E}"/>
                </a:ext>
              </a:extLst>
            </p:cNvPr>
            <p:cNvPicPr preferRelativeResize="0"/>
            <p:nvPr/>
          </p:nvPicPr>
          <p:blipFill>
            <a:blip r:embed="rId7">
              <a:alphaModFix/>
            </a:blip>
            <a:stretch>
              <a:fillRect/>
            </a:stretch>
          </p:blipFill>
          <p:spPr>
            <a:xfrm>
              <a:off x="11220896" y="638673"/>
              <a:ext cx="792000" cy="864000"/>
            </a:xfrm>
            <a:prstGeom prst="rect">
              <a:avLst/>
            </a:prstGeom>
            <a:noFill/>
            <a:ln>
              <a:noFill/>
            </a:ln>
          </p:spPr>
        </p:pic>
        <p:sp>
          <p:nvSpPr>
            <p:cNvPr id="8" name="Segnaposto testo 2">
              <a:extLst>
                <a:ext uri="{FF2B5EF4-FFF2-40B4-BE49-F238E27FC236}">
                  <a16:creationId xmlns:a16="http://schemas.microsoft.com/office/drawing/2014/main" id="{1ED02E81-8EFF-53F8-4331-FBDAE060ADD4}"/>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4238033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g1049568dc15_0_23"/>
          <p:cNvSpPr txBox="1">
            <a:spLocks noGrp="1"/>
          </p:cNvSpPr>
          <p:nvPr>
            <p:ph type="title"/>
          </p:nvPr>
        </p:nvSpPr>
        <p:spPr>
          <a:xfrm>
            <a:off x="153650" y="318488"/>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dirty="0"/>
              <a:t>Per approfondire</a:t>
            </a:r>
            <a:endParaRPr dirty="0">
              <a:latin typeface="Open Sans"/>
              <a:ea typeface="Open Sans"/>
              <a:cs typeface="Open Sans"/>
              <a:sym typeface="Open Sans"/>
            </a:endParaRPr>
          </a:p>
        </p:txBody>
      </p:sp>
      <p:pic>
        <p:nvPicPr>
          <p:cNvPr id="383" name="Google Shape;383;g1049568dc15_0_23"/>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2" name="CasellaDiTesto 14">
            <a:extLst>
              <a:ext uri="{FF2B5EF4-FFF2-40B4-BE49-F238E27FC236}">
                <a16:creationId xmlns:a16="http://schemas.microsoft.com/office/drawing/2014/main" id="{9A83CB6C-8027-9306-30DC-4DD1C2956EB2}"/>
              </a:ext>
            </a:extLst>
          </p:cNvPr>
          <p:cNvSpPr txBox="1">
            <a:spLocks noChangeArrowheads="1"/>
          </p:cNvSpPr>
          <p:nvPr/>
        </p:nvSpPr>
        <p:spPr bwMode="auto">
          <a:xfrm>
            <a:off x="1054365" y="1206972"/>
            <a:ext cx="10800000"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BIBLIOGRAFIA</a:t>
            </a:r>
          </a:p>
          <a:p>
            <a:pPr algn="just" eaLnBrk="1" hangingPunct="1"/>
            <a:endParaRPr lang="it-IT" altLang="it-IT"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Ricci, A., &amp; Maggi, M. (2022).</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L’educazione emozionale</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Milano: Franco Angeli.</a:t>
            </a:r>
            <a:endPar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Ricci Bitti P.E. (1987).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Comunicazione e gestualità</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Bologna: Il Mulino.</a:t>
            </a: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Ricci Bitti, P.E., &amp; Zani, B. (1983).</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La comunicazione come processo sociale</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Bologna: Il Mulino.</a:t>
            </a: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Sacchetti, P.A. (2022).</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L’educazione emozionale a scuola. Sostenere le competenze emotive e relazionali dei bambini</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AIRC e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Librì</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Progetti Educativi, webinar sincrono, 26/10/2022.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4"/>
              </a:rPr>
              <a:t>www.youtube.com/watch?v=3A9ghepqLAI</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Sacchetti, P.A. (2023a). </a:t>
            </a:r>
            <a:r>
              <a:rPr lang="en-US"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Educare</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alle </a:t>
            </a:r>
            <a:r>
              <a:rPr lang="en-US"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emozioni</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Consapevolezza di sé e sviluppo delle competenze emotive e relazionali</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AIRC e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Librì</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Progetti Educativi, webinar sincrono, 10/10/2023.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www.youtube.com/watch?v=3sBS2SvoNG</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Sacchetti, P.A. (2023b).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Scoprire le emozioni primarie. Percorso di supporto per gli insegnanti della scuola primaria.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SDC10. Scrittori di Classe - La Magia del Fantasy.</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CONAD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Soc</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Coop. e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Librì</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progetti educativi.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https://insiemeperlascuola.conad.it/insieme/sdc/pdf/SDC10_PDF%20PRIMARIA.pdf</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Sacchetti, P.A. (2023c).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Scoprire le emozioni primarie. Percorso di supporto per gli insegnanti della scuola secondaria di primo grado. SDC10. Scrittori di Classe - La Magia del Fantasy. CONAD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Soc</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Coop. e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Librì</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progetti educativi.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https://insiemeperlascuola.conad.it/insieme/sdc/pdf/SDC10_PDF%20SECONDARIA%20I%20GRADO.pdf</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endPar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uppo 5">
            <a:extLst>
              <a:ext uri="{FF2B5EF4-FFF2-40B4-BE49-F238E27FC236}">
                <a16:creationId xmlns:a16="http://schemas.microsoft.com/office/drawing/2014/main" id="{B21860EA-C495-B165-7BA9-25CA79AB5ED9}"/>
              </a:ext>
            </a:extLst>
          </p:cNvPr>
          <p:cNvGrpSpPr/>
          <p:nvPr/>
        </p:nvGrpSpPr>
        <p:grpSpPr>
          <a:xfrm>
            <a:off x="9760857" y="90350"/>
            <a:ext cx="2329543" cy="1364628"/>
            <a:chOff x="9862457" y="138045"/>
            <a:chExt cx="2329543" cy="1364628"/>
          </a:xfrm>
        </p:grpSpPr>
        <p:pic>
          <p:nvPicPr>
            <p:cNvPr id="7" name="Google Shape;168;g1020d4e4f60_1_302">
              <a:extLst>
                <a:ext uri="{FF2B5EF4-FFF2-40B4-BE49-F238E27FC236}">
                  <a16:creationId xmlns:a16="http://schemas.microsoft.com/office/drawing/2014/main" id="{190BA410-6380-33B0-B9E3-8E3E640D47DF}"/>
                </a:ext>
              </a:extLst>
            </p:cNvPr>
            <p:cNvPicPr preferRelativeResize="0"/>
            <p:nvPr/>
          </p:nvPicPr>
          <p:blipFill>
            <a:blip r:embed="rId8">
              <a:alphaModFix/>
            </a:blip>
            <a:stretch>
              <a:fillRect/>
            </a:stretch>
          </p:blipFill>
          <p:spPr>
            <a:xfrm>
              <a:off x="11220896" y="638673"/>
              <a:ext cx="792000" cy="864000"/>
            </a:xfrm>
            <a:prstGeom prst="rect">
              <a:avLst/>
            </a:prstGeom>
            <a:noFill/>
            <a:ln>
              <a:noFill/>
            </a:ln>
          </p:spPr>
        </p:pic>
        <p:sp>
          <p:nvSpPr>
            <p:cNvPr id="8" name="Segnaposto testo 2">
              <a:extLst>
                <a:ext uri="{FF2B5EF4-FFF2-40B4-BE49-F238E27FC236}">
                  <a16:creationId xmlns:a16="http://schemas.microsoft.com/office/drawing/2014/main" id="{91794470-CF9C-9C3B-A1D0-343B468C5F85}"/>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2995141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g1049568dc15_0_23"/>
          <p:cNvSpPr txBox="1">
            <a:spLocks noGrp="1"/>
          </p:cNvSpPr>
          <p:nvPr>
            <p:ph type="title"/>
          </p:nvPr>
        </p:nvSpPr>
        <p:spPr>
          <a:xfrm>
            <a:off x="153650" y="318488"/>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dirty="0"/>
              <a:t>Per approfondire</a:t>
            </a:r>
            <a:endParaRPr dirty="0">
              <a:latin typeface="Open Sans"/>
              <a:ea typeface="Open Sans"/>
              <a:cs typeface="Open Sans"/>
              <a:sym typeface="Open Sans"/>
            </a:endParaRPr>
          </a:p>
        </p:txBody>
      </p:sp>
      <p:pic>
        <p:nvPicPr>
          <p:cNvPr id="383" name="Google Shape;383;g1049568dc15_0_23"/>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2" name="CasellaDiTesto 14">
            <a:extLst>
              <a:ext uri="{FF2B5EF4-FFF2-40B4-BE49-F238E27FC236}">
                <a16:creationId xmlns:a16="http://schemas.microsoft.com/office/drawing/2014/main" id="{9A83CB6C-8027-9306-30DC-4DD1C2956EB2}"/>
              </a:ext>
            </a:extLst>
          </p:cNvPr>
          <p:cNvSpPr txBox="1">
            <a:spLocks noChangeArrowheads="1"/>
          </p:cNvSpPr>
          <p:nvPr/>
        </p:nvSpPr>
        <p:spPr bwMode="auto">
          <a:xfrm>
            <a:off x="1054365" y="1206972"/>
            <a:ext cx="10800000"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BIBLIOGRAFIA</a:t>
            </a:r>
          </a:p>
          <a:p>
            <a:pPr algn="just" eaLnBrk="1" hangingPunct="1"/>
            <a:endParaRPr lang="it-IT" altLang="it-IT"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The World Bank, UNESCO and UNICEF (2021).</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The State of the Global Education Crisis: A Path to Recovery</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Washington D.C., Paris, New York: The World Bank, UNESCO, and UNICEF. </a:t>
            </a:r>
            <a:r>
              <a:rPr lang="en-US" sz="1400" b="0" u="sng"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hlinkClick r:id="rId4"/>
              </a:rPr>
              <a:t>www.datocms-assets.com/30196/1643017789-the-state-of-the-global-education-crisis-pdf.pdf</a:t>
            </a:r>
            <a:endParaRPr lang="it-IT" sz="1400" b="1"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Unicef. Office of </a:t>
            </a: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Research</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 Innocenti (2021).</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Vite a colori: esperienze, percezioni e opinioni di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bambinə</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e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ragazzə</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sulla pandemia di covid-19 in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italia</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5"/>
              </a:rPr>
              <a:t>www.unicef-irc.org/publications/pdf/Vite-a-Colori-Esperienze-percezioni-e-opinioni-di-bambine-e-ragazze-sulla-pandemia-di-Covid-19-in-Italia.pdf</a:t>
            </a:r>
            <a:r>
              <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en-US"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Valenti</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C., &amp; </a:t>
            </a:r>
            <a:r>
              <a:rPr lang="en-US"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Antonietti</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 (2021)</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Life skills: </a:t>
            </a:r>
            <a:r>
              <a:rPr lang="en-US"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risorse</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per il </a:t>
            </a:r>
            <a:r>
              <a:rPr lang="en-US"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futuro</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en-US"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Psicologia</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e </a:t>
            </a:r>
            <a:r>
              <a:rPr lang="en-US"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scuola</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10</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16-21.</a:t>
            </a: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WHO. </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World Health Organization</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(1994).</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Life skills education for children and adolescents in schools. Introduction and Guidelines to Facilitate the Development and Implementation of Life Skill </a:t>
            </a:r>
            <a:r>
              <a:rPr lang="en-US"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Programmes</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6"/>
              </a:rPr>
              <a:t>http://apps.who.int/iris/bitstream/handle/10665/63552/WHO_MNH_PSF_93.7A_Rev.2.pdf;jsessionid=2781F89FDEEAE80BD2E51C897B28FFA1?sequence=1</a:t>
            </a:r>
            <a:endPar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kern="10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Watzlawick</a:t>
            </a:r>
            <a:r>
              <a:rPr lang="it-IT" sz="1400" b="1"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P., </a:t>
            </a:r>
            <a:r>
              <a:rPr lang="it-IT" sz="1400" b="1" kern="100"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Beavin</a:t>
            </a:r>
            <a:r>
              <a:rPr lang="it-IT" sz="1400" b="1"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J.H., &amp; Jackson, D.D. (1967). </a:t>
            </a:r>
            <a:r>
              <a:rPr lang="it-IT" sz="1400" i="1"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Pragmatica della comunicazione umana</a:t>
            </a:r>
            <a:r>
              <a:rPr lang="it-IT" sz="1400" kern="1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Roma: Astrolabio</a:t>
            </a:r>
            <a:endPar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WHO. </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World Health Organization</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(1998).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Health Promotion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Glossary</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7"/>
              </a:rPr>
              <a:t>www.who.int/publications/i/item/WHO-HPR-HEP-98.1</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WHO. </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World Health Organization</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(2020). </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Life skills education school handbook. Prevention of noncommunicable diseases</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8"/>
              </a:rPr>
              <a:t>https://apps.who.int/iris/rest/bitstreams/1276896/retrieve</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uppo 5">
            <a:extLst>
              <a:ext uri="{FF2B5EF4-FFF2-40B4-BE49-F238E27FC236}">
                <a16:creationId xmlns:a16="http://schemas.microsoft.com/office/drawing/2014/main" id="{3E4BF05B-2D04-A0F1-2ECF-AADA43CB04DF}"/>
              </a:ext>
            </a:extLst>
          </p:cNvPr>
          <p:cNvGrpSpPr/>
          <p:nvPr/>
        </p:nvGrpSpPr>
        <p:grpSpPr>
          <a:xfrm>
            <a:off x="9760857" y="90350"/>
            <a:ext cx="2329543" cy="1364628"/>
            <a:chOff x="9862457" y="138045"/>
            <a:chExt cx="2329543" cy="1364628"/>
          </a:xfrm>
        </p:grpSpPr>
        <p:pic>
          <p:nvPicPr>
            <p:cNvPr id="7" name="Google Shape;168;g1020d4e4f60_1_302">
              <a:extLst>
                <a:ext uri="{FF2B5EF4-FFF2-40B4-BE49-F238E27FC236}">
                  <a16:creationId xmlns:a16="http://schemas.microsoft.com/office/drawing/2014/main" id="{F502FA96-855C-36CA-FD6A-AC4A1FECD78B}"/>
                </a:ext>
              </a:extLst>
            </p:cNvPr>
            <p:cNvPicPr preferRelativeResize="0"/>
            <p:nvPr/>
          </p:nvPicPr>
          <p:blipFill>
            <a:blip r:embed="rId9">
              <a:alphaModFix/>
            </a:blip>
            <a:stretch>
              <a:fillRect/>
            </a:stretch>
          </p:blipFill>
          <p:spPr>
            <a:xfrm>
              <a:off x="11220896" y="638673"/>
              <a:ext cx="792000" cy="864000"/>
            </a:xfrm>
            <a:prstGeom prst="rect">
              <a:avLst/>
            </a:prstGeom>
            <a:noFill/>
            <a:ln>
              <a:noFill/>
            </a:ln>
          </p:spPr>
        </p:pic>
        <p:sp>
          <p:nvSpPr>
            <p:cNvPr id="8" name="Segnaposto testo 2">
              <a:extLst>
                <a:ext uri="{FF2B5EF4-FFF2-40B4-BE49-F238E27FC236}">
                  <a16:creationId xmlns:a16="http://schemas.microsoft.com/office/drawing/2014/main" id="{856E6633-9DCC-49A6-FBD4-5C8D64E97001}"/>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extLst>
      <p:ext uri="{BB962C8B-B14F-4D97-AF65-F5344CB8AC3E}">
        <p14:creationId xmlns:p14="http://schemas.microsoft.com/office/powerpoint/2010/main" val="4019724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819D671-CCB1-4872-810A-B9CFE4CA14E0}"/>
              </a:ext>
            </a:extLst>
          </p:cNvPr>
          <p:cNvSpPr>
            <a:spLocks noGrp="1"/>
          </p:cNvSpPr>
          <p:nvPr>
            <p:ph type="body" sz="quarter" idx="14"/>
          </p:nvPr>
        </p:nvSpPr>
        <p:spPr>
          <a:xfrm>
            <a:off x="712787" y="4182538"/>
            <a:ext cx="5533030" cy="2116662"/>
          </a:xfrm>
        </p:spPr>
        <p:txBody>
          <a:bodyPr/>
          <a:lstStyle/>
          <a:p>
            <a:pPr>
              <a:lnSpc>
                <a:spcPct val="100000"/>
              </a:lnSpc>
            </a:pPr>
            <a:r>
              <a:rPr lang="it-IT" sz="2400" b="1" dirty="0"/>
              <a:t>Attendiamo domande, curiosità, richieste di  approfondimento:</a:t>
            </a:r>
          </a:p>
          <a:p>
            <a:pPr>
              <a:lnSpc>
                <a:spcPct val="100000"/>
              </a:lnSpc>
            </a:pPr>
            <a:r>
              <a:rPr lang="it-IT" sz="2400" b="1" i="1" dirty="0"/>
              <a:t>SCRIVETECI IN CHAT !</a:t>
            </a:r>
          </a:p>
        </p:txBody>
      </p:sp>
      <p:sp>
        <p:nvSpPr>
          <p:cNvPr id="8" name="Titolo 4">
            <a:extLst>
              <a:ext uri="{FF2B5EF4-FFF2-40B4-BE49-F238E27FC236}">
                <a16:creationId xmlns:a16="http://schemas.microsoft.com/office/drawing/2014/main" id="{9DEB3DB4-8D5B-401E-A545-291FEB0424C5}"/>
              </a:ext>
            </a:extLst>
          </p:cNvPr>
          <p:cNvSpPr>
            <a:spLocks noGrp="1"/>
          </p:cNvSpPr>
          <p:nvPr>
            <p:ph type="title"/>
          </p:nvPr>
        </p:nvSpPr>
        <p:spPr>
          <a:xfrm>
            <a:off x="712787" y="3402430"/>
            <a:ext cx="10055731" cy="484876"/>
          </a:xfrm>
        </p:spPr>
        <p:txBody>
          <a:bodyPr/>
          <a:lstStyle/>
          <a:p>
            <a:r>
              <a:rPr lang="it-IT" dirty="0"/>
              <a:t>SPAZIO ALLE VOSTRE DOMANDE</a:t>
            </a:r>
          </a:p>
        </p:txBody>
      </p:sp>
      <p:grpSp>
        <p:nvGrpSpPr>
          <p:cNvPr id="9" name="Gruppo 8">
            <a:extLst>
              <a:ext uri="{FF2B5EF4-FFF2-40B4-BE49-F238E27FC236}">
                <a16:creationId xmlns:a16="http://schemas.microsoft.com/office/drawing/2014/main" id="{E9725BC4-F008-B74B-9575-A6FB13B8DAA3}"/>
              </a:ext>
            </a:extLst>
          </p:cNvPr>
          <p:cNvGrpSpPr/>
          <p:nvPr/>
        </p:nvGrpSpPr>
        <p:grpSpPr>
          <a:xfrm>
            <a:off x="8553509" y="1600449"/>
            <a:ext cx="2859401" cy="3603961"/>
            <a:chOff x="7722237" y="2763421"/>
            <a:chExt cx="2859401" cy="3603961"/>
          </a:xfrm>
        </p:grpSpPr>
        <p:grpSp>
          <p:nvGrpSpPr>
            <p:cNvPr id="10" name="Gruppo 9">
              <a:extLst>
                <a:ext uri="{FF2B5EF4-FFF2-40B4-BE49-F238E27FC236}">
                  <a16:creationId xmlns:a16="http://schemas.microsoft.com/office/drawing/2014/main" id="{DDF47B11-8B78-DF44-B8DF-6C6C2B635AC3}"/>
                </a:ext>
              </a:extLst>
            </p:cNvPr>
            <p:cNvGrpSpPr/>
            <p:nvPr/>
          </p:nvGrpSpPr>
          <p:grpSpPr>
            <a:xfrm>
              <a:off x="7722237" y="2763421"/>
              <a:ext cx="2859401" cy="3603961"/>
              <a:chOff x="-903141" y="569913"/>
              <a:chExt cx="3557043" cy="4610445"/>
            </a:xfrm>
          </p:grpSpPr>
          <p:sp>
            <p:nvSpPr>
              <p:cNvPr id="12" name="Ovale 11">
                <a:extLst>
                  <a:ext uri="{FF2B5EF4-FFF2-40B4-BE49-F238E27FC236}">
                    <a16:creationId xmlns:a16="http://schemas.microsoft.com/office/drawing/2014/main" id="{AF9AFBBC-32E1-AC43-8BBC-D66864A15583}"/>
                  </a:ext>
                </a:extLst>
              </p:cNvPr>
              <p:cNvSpPr/>
              <p:nvPr/>
            </p:nvSpPr>
            <p:spPr>
              <a:xfrm>
                <a:off x="1771251" y="3405187"/>
                <a:ext cx="882651" cy="882650"/>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sp>
            <p:nvSpPr>
              <p:cNvPr id="13" name="Ovale 12">
                <a:extLst>
                  <a:ext uri="{FF2B5EF4-FFF2-40B4-BE49-F238E27FC236}">
                    <a16:creationId xmlns:a16="http://schemas.microsoft.com/office/drawing/2014/main" id="{AB9403EB-D59C-5C42-8DFA-BE7394E3BBE9}"/>
                  </a:ext>
                </a:extLst>
              </p:cNvPr>
              <p:cNvSpPr/>
              <p:nvPr/>
            </p:nvSpPr>
            <p:spPr>
              <a:xfrm>
                <a:off x="-903141" y="569913"/>
                <a:ext cx="3276600" cy="3276600"/>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sp>
            <p:nvSpPr>
              <p:cNvPr id="14" name="Ovale 13">
                <a:extLst>
                  <a:ext uri="{FF2B5EF4-FFF2-40B4-BE49-F238E27FC236}">
                    <a16:creationId xmlns:a16="http://schemas.microsoft.com/office/drawing/2014/main" id="{3AC04587-EC60-8746-A2A1-A9E1E3754089}"/>
                  </a:ext>
                </a:extLst>
              </p:cNvPr>
              <p:cNvSpPr/>
              <p:nvPr/>
            </p:nvSpPr>
            <p:spPr>
              <a:xfrm>
                <a:off x="1788091" y="4891433"/>
                <a:ext cx="288925" cy="288925"/>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sp>
          <p:nvSpPr>
            <p:cNvPr id="11" name="Ovale 10">
              <a:extLst>
                <a:ext uri="{FF2B5EF4-FFF2-40B4-BE49-F238E27FC236}">
                  <a16:creationId xmlns:a16="http://schemas.microsoft.com/office/drawing/2014/main" id="{11789E62-3C71-F948-AB39-6B26AF774222}"/>
                </a:ext>
              </a:extLst>
            </p:cNvPr>
            <p:cNvSpPr/>
            <p:nvPr/>
          </p:nvSpPr>
          <p:spPr>
            <a:xfrm>
              <a:off x="10049636" y="5732992"/>
              <a:ext cx="354466" cy="354523"/>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grpSp>
      <p:pic>
        <p:nvPicPr>
          <p:cNvPr id="2" name="Google Shape;515;g1020d4e4f60_1_319">
            <a:extLst>
              <a:ext uri="{FF2B5EF4-FFF2-40B4-BE49-F238E27FC236}">
                <a16:creationId xmlns:a16="http://schemas.microsoft.com/office/drawing/2014/main" id="{8134CFC6-0AF4-6425-3D6D-FB237FA51726}"/>
              </a:ext>
            </a:extLst>
          </p:cNvPr>
          <p:cNvPicPr preferRelativeResize="0"/>
          <p:nvPr/>
        </p:nvPicPr>
        <p:blipFill>
          <a:blip r:embed="rId2">
            <a:alphaModFix/>
          </a:blip>
          <a:stretch>
            <a:fillRect/>
          </a:stretch>
        </p:blipFill>
        <p:spPr>
          <a:xfrm>
            <a:off x="10291013" y="637490"/>
            <a:ext cx="1135025" cy="561569"/>
          </a:xfrm>
          <a:prstGeom prst="rect">
            <a:avLst/>
          </a:prstGeom>
          <a:noFill/>
          <a:ln>
            <a:noFill/>
          </a:ln>
        </p:spPr>
      </p:pic>
    </p:spTree>
    <p:extLst>
      <p:ext uri="{BB962C8B-B14F-4D97-AF65-F5344CB8AC3E}">
        <p14:creationId xmlns:p14="http://schemas.microsoft.com/office/powerpoint/2010/main" val="37403484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FABC54E0-8F92-A346-883F-18B7ECB274C7}"/>
              </a:ext>
            </a:extLst>
          </p:cNvPr>
          <p:cNvSpPr>
            <a:spLocks noGrp="1"/>
          </p:cNvSpPr>
          <p:nvPr>
            <p:ph type="body" sz="quarter" idx="14"/>
          </p:nvPr>
        </p:nvSpPr>
        <p:spPr>
          <a:xfrm>
            <a:off x="712788" y="3992697"/>
            <a:ext cx="8439150" cy="1136130"/>
          </a:xfrm>
        </p:spPr>
        <p:txBody>
          <a:bodyPr/>
          <a:lstStyle/>
          <a:p>
            <a:r>
              <a:rPr lang="it-IT" sz="18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scuola.airc.it</a:t>
            </a:r>
            <a:endParaRPr lang="it-IT"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eaLnBrk="1" hangingPunct="1"/>
            <a:r>
              <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info@scuola.airc.it</a:t>
            </a:r>
            <a:endPar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endParaRPr>
          </a:p>
          <a:p>
            <a:r>
              <a:rPr lang="it-IT" sz="1800" b="1" dirty="0">
                <a:solidFill>
                  <a:schemeClr val="bg1"/>
                </a:solidFill>
              </a:rPr>
              <a:t>       </a:t>
            </a:r>
            <a:r>
              <a:rPr lang="it-IT" sz="1800" b="1" dirty="0">
                <a:solidFill>
                  <a:schemeClr val="bg1"/>
                </a:solidFill>
                <a:hlinkClick r:id="rId4" tooltip="https://www.youtube.com/c/airceducation">
                  <a:extLst>
                    <a:ext uri="{A12FA001-AC4F-418D-AE19-62706E023703}">
                      <ahyp:hlinkClr xmlns:ahyp="http://schemas.microsoft.com/office/drawing/2018/hyperlinkcolor" val="tx"/>
                    </a:ext>
                  </a:extLst>
                </a:hlinkClick>
              </a:rPr>
              <a:t>youtube.com/c/</a:t>
            </a:r>
            <a:r>
              <a:rPr lang="it-IT" sz="1800" b="1" dirty="0" err="1">
                <a:solidFill>
                  <a:schemeClr val="bg1"/>
                </a:solidFill>
                <a:hlinkClick r:id="rId4" tooltip="https://www.youtube.com/c/airceducation">
                  <a:extLst>
                    <a:ext uri="{A12FA001-AC4F-418D-AE19-62706E023703}">
                      <ahyp:hlinkClr xmlns:ahyp="http://schemas.microsoft.com/office/drawing/2018/hyperlinkcolor" val="tx"/>
                    </a:ext>
                  </a:extLst>
                </a:hlinkClick>
              </a:rPr>
              <a:t>airceducation</a:t>
            </a:r>
            <a:endParaRPr lang="it-IT" sz="1800" b="1" dirty="0">
              <a:solidFill>
                <a:schemeClr val="bg1"/>
              </a:solidFill>
            </a:endParaRPr>
          </a:p>
          <a:p>
            <a:r>
              <a:rPr lang="it-IT"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it-IT" sz="18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iscriviti alla newsletter</a:t>
            </a:r>
            <a:endParaRPr lang="it-IT"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airc.it</a:t>
            </a:r>
            <a:endPar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endParaRPr>
          </a:p>
          <a:p>
            <a:r>
              <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rPr>
              <a:t>progettieducativi.it</a:t>
            </a:r>
          </a:p>
          <a:p>
            <a:endParaRPr lang="it-IT" dirty="0"/>
          </a:p>
        </p:txBody>
      </p:sp>
      <p:sp>
        <p:nvSpPr>
          <p:cNvPr id="5" name="Titolo 4">
            <a:extLst>
              <a:ext uri="{FF2B5EF4-FFF2-40B4-BE49-F238E27FC236}">
                <a16:creationId xmlns:a16="http://schemas.microsoft.com/office/drawing/2014/main" id="{04109D2C-906B-3149-BB83-E62A234071A2}"/>
              </a:ext>
            </a:extLst>
          </p:cNvPr>
          <p:cNvSpPr>
            <a:spLocks noGrp="1"/>
          </p:cNvSpPr>
          <p:nvPr>
            <p:ph type="title"/>
          </p:nvPr>
        </p:nvSpPr>
        <p:spPr>
          <a:xfrm>
            <a:off x="712787" y="3047423"/>
            <a:ext cx="10055731" cy="484876"/>
          </a:xfrm>
        </p:spPr>
        <p:txBody>
          <a:bodyPr/>
          <a:lstStyle/>
          <a:p>
            <a:r>
              <a:rPr lang="it-IT" dirty="0"/>
              <a:t>GRAZIE PER L’ATTENZIONE</a:t>
            </a:r>
          </a:p>
        </p:txBody>
      </p:sp>
      <p:pic>
        <p:nvPicPr>
          <p:cNvPr id="16" name="Immagine 18">
            <a:hlinkClick r:id="rId7"/>
            <a:extLst>
              <a:ext uri="{FF2B5EF4-FFF2-40B4-BE49-F238E27FC236}">
                <a16:creationId xmlns:a16="http://schemas.microsoft.com/office/drawing/2014/main" id="{BF0C84A4-1CFB-4D5F-96B1-D1D8C8FED41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22919" y="4751455"/>
            <a:ext cx="297360" cy="32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po 19">
            <a:extLst>
              <a:ext uri="{FF2B5EF4-FFF2-40B4-BE49-F238E27FC236}">
                <a16:creationId xmlns:a16="http://schemas.microsoft.com/office/drawing/2014/main" id="{D5F0E178-C4A1-EC41-BB4A-8F27027EC096}"/>
              </a:ext>
            </a:extLst>
          </p:cNvPr>
          <p:cNvGrpSpPr/>
          <p:nvPr/>
        </p:nvGrpSpPr>
        <p:grpSpPr>
          <a:xfrm>
            <a:off x="8553509" y="1600449"/>
            <a:ext cx="2859401" cy="3603961"/>
            <a:chOff x="7722237" y="2763421"/>
            <a:chExt cx="2859401" cy="3603961"/>
          </a:xfrm>
        </p:grpSpPr>
        <p:grpSp>
          <p:nvGrpSpPr>
            <p:cNvPr id="21" name="Gruppo 20">
              <a:extLst>
                <a:ext uri="{FF2B5EF4-FFF2-40B4-BE49-F238E27FC236}">
                  <a16:creationId xmlns:a16="http://schemas.microsoft.com/office/drawing/2014/main" id="{61D90B2F-5056-7842-943B-8C6D9DEAC218}"/>
                </a:ext>
              </a:extLst>
            </p:cNvPr>
            <p:cNvGrpSpPr/>
            <p:nvPr/>
          </p:nvGrpSpPr>
          <p:grpSpPr>
            <a:xfrm>
              <a:off x="7722237" y="2763421"/>
              <a:ext cx="2859401" cy="3603961"/>
              <a:chOff x="-903141" y="569913"/>
              <a:chExt cx="3557043" cy="4610445"/>
            </a:xfrm>
          </p:grpSpPr>
          <p:sp>
            <p:nvSpPr>
              <p:cNvPr id="23" name="Ovale 22">
                <a:extLst>
                  <a:ext uri="{FF2B5EF4-FFF2-40B4-BE49-F238E27FC236}">
                    <a16:creationId xmlns:a16="http://schemas.microsoft.com/office/drawing/2014/main" id="{471D8FDB-68A6-AB48-AEBA-621DF8AF7A14}"/>
                  </a:ext>
                </a:extLst>
              </p:cNvPr>
              <p:cNvSpPr/>
              <p:nvPr/>
            </p:nvSpPr>
            <p:spPr>
              <a:xfrm>
                <a:off x="1771251" y="3405187"/>
                <a:ext cx="882651" cy="882650"/>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sp>
            <p:nvSpPr>
              <p:cNvPr id="24" name="Ovale 23">
                <a:extLst>
                  <a:ext uri="{FF2B5EF4-FFF2-40B4-BE49-F238E27FC236}">
                    <a16:creationId xmlns:a16="http://schemas.microsoft.com/office/drawing/2014/main" id="{A983DBA2-3E98-7745-A699-690DD3AA5093}"/>
                  </a:ext>
                </a:extLst>
              </p:cNvPr>
              <p:cNvSpPr/>
              <p:nvPr/>
            </p:nvSpPr>
            <p:spPr>
              <a:xfrm>
                <a:off x="-903141" y="569913"/>
                <a:ext cx="3276600" cy="3276600"/>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sp>
            <p:nvSpPr>
              <p:cNvPr id="25" name="Ovale 24">
                <a:extLst>
                  <a:ext uri="{FF2B5EF4-FFF2-40B4-BE49-F238E27FC236}">
                    <a16:creationId xmlns:a16="http://schemas.microsoft.com/office/drawing/2014/main" id="{2E74391B-A7CA-6F4B-8B5B-EF9B93E7E4A4}"/>
                  </a:ext>
                </a:extLst>
              </p:cNvPr>
              <p:cNvSpPr/>
              <p:nvPr/>
            </p:nvSpPr>
            <p:spPr>
              <a:xfrm>
                <a:off x="1788091" y="4891433"/>
                <a:ext cx="288925" cy="288925"/>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sp>
          <p:nvSpPr>
            <p:cNvPr id="22" name="Ovale 21">
              <a:extLst>
                <a:ext uri="{FF2B5EF4-FFF2-40B4-BE49-F238E27FC236}">
                  <a16:creationId xmlns:a16="http://schemas.microsoft.com/office/drawing/2014/main" id="{4FEA8A89-DF58-F644-8536-9A7F88CC4C9C}"/>
                </a:ext>
              </a:extLst>
            </p:cNvPr>
            <p:cNvSpPr/>
            <p:nvPr/>
          </p:nvSpPr>
          <p:spPr>
            <a:xfrm>
              <a:off x="10049636" y="5732992"/>
              <a:ext cx="354466" cy="354523"/>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grpSp>
      <p:pic>
        <p:nvPicPr>
          <p:cNvPr id="11" name="Immagine 10" descr="Immagine che contiene Elementi grafici, simbolo, Carattere, logo&#10;&#10;Descrizione generata automaticamente">
            <a:hlinkClick r:id="rId5"/>
            <a:extLst>
              <a:ext uri="{FF2B5EF4-FFF2-40B4-BE49-F238E27FC236}">
                <a16:creationId xmlns:a16="http://schemas.microsoft.com/office/drawing/2014/main" id="{D1BE4154-994C-6208-DCCF-7619ADD1F7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2787" y="5157486"/>
            <a:ext cx="372567" cy="372567"/>
          </a:xfrm>
          <a:prstGeom prst="rect">
            <a:avLst/>
          </a:prstGeom>
        </p:spPr>
      </p:pic>
      <p:grpSp>
        <p:nvGrpSpPr>
          <p:cNvPr id="3" name="Gruppo 2">
            <a:extLst>
              <a:ext uri="{FF2B5EF4-FFF2-40B4-BE49-F238E27FC236}">
                <a16:creationId xmlns:a16="http://schemas.microsoft.com/office/drawing/2014/main" id="{F1D30EDE-F35C-B931-3CA6-18C9754CEB63}"/>
              </a:ext>
            </a:extLst>
          </p:cNvPr>
          <p:cNvGrpSpPr/>
          <p:nvPr/>
        </p:nvGrpSpPr>
        <p:grpSpPr>
          <a:xfrm>
            <a:off x="9288648" y="4570020"/>
            <a:ext cx="1479870" cy="1490392"/>
            <a:chOff x="10833039" y="5130234"/>
            <a:chExt cx="1479870" cy="1490392"/>
          </a:xfrm>
        </p:grpSpPr>
        <p:pic>
          <p:nvPicPr>
            <p:cNvPr id="9" name="Immagine 8" descr="Immagine che contiene modello, quadrato, Simmetria, arte&#10;&#10;Descrizione generata automaticamente">
              <a:extLst>
                <a:ext uri="{FF2B5EF4-FFF2-40B4-BE49-F238E27FC236}">
                  <a16:creationId xmlns:a16="http://schemas.microsoft.com/office/drawing/2014/main" id="{956F5EE7-1C24-AE38-0F0C-1D58CD0629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33039" y="5548046"/>
              <a:ext cx="1072580" cy="1072580"/>
            </a:xfrm>
            <a:prstGeom prst="rect">
              <a:avLst/>
            </a:prstGeom>
          </p:spPr>
        </p:pic>
        <p:sp>
          <p:nvSpPr>
            <p:cNvPr id="2" name="Titolo 4">
              <a:extLst>
                <a:ext uri="{FF2B5EF4-FFF2-40B4-BE49-F238E27FC236}">
                  <a16:creationId xmlns:a16="http://schemas.microsoft.com/office/drawing/2014/main" id="{F637E96C-79EA-5452-F944-D2BC1E87A3E6}"/>
                </a:ext>
              </a:extLst>
            </p:cNvPr>
            <p:cNvSpPr txBox="1">
              <a:spLocks/>
            </p:cNvSpPr>
            <p:nvPr/>
          </p:nvSpPr>
          <p:spPr>
            <a:xfrm>
              <a:off x="10833039" y="5130234"/>
              <a:ext cx="1479870" cy="355363"/>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sz="1400" dirty="0"/>
                <a:t>Scopri di più</a:t>
              </a:r>
            </a:p>
          </p:txBody>
        </p:sp>
      </p:grpSp>
      <p:pic>
        <p:nvPicPr>
          <p:cNvPr id="6" name="Google Shape;515;g1020d4e4f60_1_319">
            <a:extLst>
              <a:ext uri="{FF2B5EF4-FFF2-40B4-BE49-F238E27FC236}">
                <a16:creationId xmlns:a16="http://schemas.microsoft.com/office/drawing/2014/main" id="{99526AE2-8C6A-587A-E8F1-4B77BE53C022}"/>
              </a:ext>
            </a:extLst>
          </p:cNvPr>
          <p:cNvPicPr preferRelativeResize="0"/>
          <p:nvPr/>
        </p:nvPicPr>
        <p:blipFill>
          <a:blip r:embed="rId11">
            <a:alphaModFix/>
          </a:blip>
          <a:stretch>
            <a:fillRect/>
          </a:stretch>
        </p:blipFill>
        <p:spPr>
          <a:xfrm>
            <a:off x="10291013" y="637490"/>
            <a:ext cx="1135025" cy="561569"/>
          </a:xfrm>
          <a:prstGeom prst="rect">
            <a:avLst/>
          </a:prstGeom>
          <a:noFill/>
          <a:ln>
            <a:noFill/>
          </a:ln>
        </p:spPr>
      </p:pic>
    </p:spTree>
    <p:extLst>
      <p:ext uri="{BB962C8B-B14F-4D97-AF65-F5344CB8AC3E}">
        <p14:creationId xmlns:p14="http://schemas.microsoft.com/office/powerpoint/2010/main" val="412114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pSp>
        <p:nvGrpSpPr>
          <p:cNvPr id="17" name="Gruppo 16">
            <a:extLst>
              <a:ext uri="{FF2B5EF4-FFF2-40B4-BE49-F238E27FC236}">
                <a16:creationId xmlns:a16="http://schemas.microsoft.com/office/drawing/2014/main" id="{12CEE96B-1BB9-0473-24B1-C3AF2F1C737A}"/>
              </a:ext>
            </a:extLst>
          </p:cNvPr>
          <p:cNvGrpSpPr/>
          <p:nvPr/>
        </p:nvGrpSpPr>
        <p:grpSpPr>
          <a:xfrm>
            <a:off x="9760857" y="90350"/>
            <a:ext cx="2329543" cy="1364628"/>
            <a:chOff x="9862457" y="138045"/>
            <a:chExt cx="2329543" cy="1364628"/>
          </a:xfrm>
        </p:grpSpPr>
        <p:sp>
          <p:nvSpPr>
            <p:cNvPr id="19" name="Segnaposto testo 2">
              <a:extLst>
                <a:ext uri="{FF2B5EF4-FFF2-40B4-BE49-F238E27FC236}">
                  <a16:creationId xmlns:a16="http://schemas.microsoft.com/office/drawing/2014/main" id="{4A703C15-791E-87C6-70EA-C7BD012D502D}"/>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pic>
          <p:nvPicPr>
            <p:cNvPr id="18" name="Google Shape;168;g1020d4e4f60_1_302">
              <a:extLst>
                <a:ext uri="{FF2B5EF4-FFF2-40B4-BE49-F238E27FC236}">
                  <a16:creationId xmlns:a16="http://schemas.microsoft.com/office/drawing/2014/main" id="{94C10E6A-5877-50FF-CD2F-29E5E2936BBD}"/>
                </a:ext>
              </a:extLst>
            </p:cNvPr>
            <p:cNvPicPr preferRelativeResize="0"/>
            <p:nvPr/>
          </p:nvPicPr>
          <p:blipFill>
            <a:blip r:embed="rId4">
              <a:alphaModFix/>
            </a:blip>
            <a:stretch>
              <a:fillRect/>
            </a:stretch>
          </p:blipFill>
          <p:spPr>
            <a:xfrm>
              <a:off x="11220896" y="638673"/>
              <a:ext cx="792000" cy="864000"/>
            </a:xfrm>
            <a:prstGeom prst="rect">
              <a:avLst/>
            </a:prstGeom>
            <a:noFill/>
            <a:ln>
              <a:noFill/>
            </a:ln>
          </p:spPr>
        </p:pic>
      </p:grpSp>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5">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73057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PERCHÉ LAVORARE SULLE EMOZIONI A SCUOLA</a:t>
            </a:r>
          </a:p>
          <a:p>
            <a:pPr algn="just" eaLnBrk="1" hangingPunct="1"/>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asellaDiTesto 5">
            <a:extLst>
              <a:ext uri="{FF2B5EF4-FFF2-40B4-BE49-F238E27FC236}">
                <a16:creationId xmlns:a16="http://schemas.microsoft.com/office/drawing/2014/main" id="{8B20B487-5DA8-89B8-0785-91C57BDFE203}"/>
              </a:ext>
            </a:extLst>
          </p:cNvPr>
          <p:cNvSpPr txBox="1"/>
          <p:nvPr/>
        </p:nvSpPr>
        <p:spPr>
          <a:xfrm>
            <a:off x="450295" y="1926858"/>
            <a:ext cx="8249205" cy="1077218"/>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emozioni sono sempre presenti, anche se non «espresse» o visibili.</a:t>
            </a: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 capacità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riconoscere e comprendere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ciò che si prova è essenziale per «gestire» (che non è controllo) i propri stati emotivi in modo funzionale e adeguato alla situazione e al contesto.</a:t>
            </a:r>
          </a:p>
        </p:txBody>
      </p:sp>
      <p:sp>
        <p:nvSpPr>
          <p:cNvPr id="2" name="Titolo 1">
            <a:extLst>
              <a:ext uri="{FF2B5EF4-FFF2-40B4-BE49-F238E27FC236}">
                <a16:creationId xmlns:a16="http://schemas.microsoft.com/office/drawing/2014/main" id="{9B5B2DC4-A43A-E1C5-E887-F6B6A8661E3B}"/>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pic>
        <p:nvPicPr>
          <p:cNvPr id="10" name="Immagine 9">
            <a:extLst>
              <a:ext uri="{FF2B5EF4-FFF2-40B4-BE49-F238E27FC236}">
                <a16:creationId xmlns:a16="http://schemas.microsoft.com/office/drawing/2014/main" id="{4BA1BAFB-0FDE-A2C2-3735-6E7C420CEE71}"/>
              </a:ext>
            </a:extLst>
          </p:cNvPr>
          <p:cNvPicPr>
            <a:picLocks noChangeAspect="1"/>
          </p:cNvPicPr>
          <p:nvPr/>
        </p:nvPicPr>
        <p:blipFill>
          <a:blip r:embed="rId6"/>
          <a:stretch>
            <a:fillRect/>
          </a:stretch>
        </p:blipFill>
        <p:spPr>
          <a:xfrm>
            <a:off x="7967889" y="4192430"/>
            <a:ext cx="3024000" cy="2578774"/>
          </a:xfrm>
          <a:prstGeom prst="rect">
            <a:avLst/>
          </a:prstGeom>
        </p:spPr>
      </p:pic>
      <p:pic>
        <p:nvPicPr>
          <p:cNvPr id="12" name="Immagine 11">
            <a:extLst>
              <a:ext uri="{FF2B5EF4-FFF2-40B4-BE49-F238E27FC236}">
                <a16:creationId xmlns:a16="http://schemas.microsoft.com/office/drawing/2014/main" id="{B6ACDAAE-B104-3A54-F31A-E5FCB2D584DC}"/>
              </a:ext>
            </a:extLst>
          </p:cNvPr>
          <p:cNvPicPr>
            <a:picLocks noChangeAspect="1"/>
          </p:cNvPicPr>
          <p:nvPr/>
        </p:nvPicPr>
        <p:blipFill>
          <a:blip r:embed="rId7"/>
          <a:srcRect/>
          <a:stretch/>
        </p:blipFill>
        <p:spPr>
          <a:xfrm>
            <a:off x="2063289" y="3118376"/>
            <a:ext cx="5220000" cy="1698372"/>
          </a:xfrm>
          <a:prstGeom prst="rect">
            <a:avLst/>
          </a:prstGeom>
          <a:ln>
            <a:solidFill>
              <a:schemeClr val="bg1">
                <a:lumMod val="50000"/>
              </a:schemeClr>
            </a:solidFill>
          </a:ln>
        </p:spPr>
      </p:pic>
      <p:sp>
        <p:nvSpPr>
          <p:cNvPr id="5" name="CasellaDiTesto 4">
            <a:extLst>
              <a:ext uri="{FF2B5EF4-FFF2-40B4-BE49-F238E27FC236}">
                <a16:creationId xmlns:a16="http://schemas.microsoft.com/office/drawing/2014/main" id="{3826712F-C753-D70B-B21A-40958DF62FCA}"/>
              </a:ext>
            </a:extLst>
          </p:cNvPr>
          <p:cNvSpPr txBox="1"/>
          <p:nvPr/>
        </p:nvSpPr>
        <p:spPr>
          <a:xfrm>
            <a:off x="7517373" y="3961706"/>
            <a:ext cx="4454983" cy="215444"/>
          </a:xfrm>
          <a:prstGeom prst="rect">
            <a:avLst/>
          </a:prstGeom>
          <a:noFill/>
        </p:spPr>
        <p:txBody>
          <a:bodyPr wrap="square">
            <a:spAutoFit/>
          </a:bodyPr>
          <a:lstStyle/>
          <a:p>
            <a:pPr algn="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sp>
        <p:nvSpPr>
          <p:cNvPr id="14" name="CasellaDiTesto 13">
            <a:extLst>
              <a:ext uri="{FF2B5EF4-FFF2-40B4-BE49-F238E27FC236}">
                <a16:creationId xmlns:a16="http://schemas.microsoft.com/office/drawing/2014/main" id="{67811B30-7ADB-201A-B62C-44A2B43BE948}"/>
              </a:ext>
            </a:extLst>
          </p:cNvPr>
          <p:cNvSpPr txBox="1"/>
          <p:nvPr/>
        </p:nvSpPr>
        <p:spPr>
          <a:xfrm>
            <a:off x="3716454" y="5317641"/>
            <a:ext cx="4067014" cy="1077218"/>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Oggi però molti bambini e ragazzi hanno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difficoltà</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non sanno riconoscere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ciò che sperimentano a livello emotivo e, quindi, reagirvi in modo funzionale. </a:t>
            </a:r>
            <a:endParaRPr lang="it-IT" sz="1600" dirty="0"/>
          </a:p>
        </p:txBody>
      </p:sp>
      <p:sp>
        <p:nvSpPr>
          <p:cNvPr id="15" name="CasellaDiTesto 14">
            <a:extLst>
              <a:ext uri="{FF2B5EF4-FFF2-40B4-BE49-F238E27FC236}">
                <a16:creationId xmlns:a16="http://schemas.microsoft.com/office/drawing/2014/main" id="{88FA3BB1-D693-16EE-D206-C36C74D479B2}"/>
              </a:ext>
            </a:extLst>
          </p:cNvPr>
          <p:cNvSpPr txBox="1"/>
          <p:nvPr/>
        </p:nvSpPr>
        <p:spPr>
          <a:xfrm>
            <a:off x="2872339" y="4816748"/>
            <a:ext cx="4454983" cy="353943"/>
          </a:xfrm>
          <a:prstGeom prst="rect">
            <a:avLst/>
          </a:prstGeom>
          <a:noFill/>
        </p:spPr>
        <p:txBody>
          <a:bodyPr wrap="square">
            <a:spAutoFit/>
          </a:bodyPr>
          <a:lstStyle/>
          <a:p>
            <a:pPr algn="r"/>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Calvin e Hobbes, © 2012 by Bill </a:t>
            </a:r>
            <a:r>
              <a:rPr lang="it-IT" sz="8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Watterson</a:t>
            </a:r>
            <a:endPar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r"/>
            <a:endPar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Immagine 3">
            <a:extLst>
              <a:ext uri="{FF2B5EF4-FFF2-40B4-BE49-F238E27FC236}">
                <a16:creationId xmlns:a16="http://schemas.microsoft.com/office/drawing/2014/main" id="{39531490-B320-7CC0-F140-4AA2C59AFEBA}"/>
              </a:ext>
            </a:extLst>
          </p:cNvPr>
          <p:cNvPicPr>
            <a:picLocks noChangeAspect="1"/>
          </p:cNvPicPr>
          <p:nvPr/>
        </p:nvPicPr>
        <p:blipFill>
          <a:blip r:embed="rId8"/>
          <a:stretch>
            <a:fillRect/>
          </a:stretch>
        </p:blipFill>
        <p:spPr>
          <a:xfrm>
            <a:off x="8891025" y="1235714"/>
            <a:ext cx="3024000" cy="2685312"/>
          </a:xfrm>
          <a:prstGeom prst="rect">
            <a:avLst/>
          </a:prstGeom>
        </p:spPr>
      </p:pic>
    </p:spTree>
    <p:custDataLst>
      <p:tags r:id="rId1"/>
    </p:custDataLst>
    <p:extLst>
      <p:ext uri="{BB962C8B-B14F-4D97-AF65-F5344CB8AC3E}">
        <p14:creationId xmlns:p14="http://schemas.microsoft.com/office/powerpoint/2010/main" val="738941759"/>
      </p:ext>
    </p:extLst>
  </p:cSld>
  <p:clrMapOvr>
    <a:masterClrMapping/>
  </p:clrMapOvr>
  <mc:AlternateContent xmlns:mc="http://schemas.openxmlformats.org/markup-compatibility/2006" xmlns:p14="http://schemas.microsoft.com/office/powerpoint/2010/main">
    <mc:Choice Requires="p14">
      <p:transition spd="slow" p14:dur="2000" advTm="64"/>
    </mc:Choice>
    <mc:Fallback xmlns="">
      <p:transition spd="slow" advTm="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7" name="CasellaDiTesto 6">
            <a:extLst>
              <a:ext uri="{FF2B5EF4-FFF2-40B4-BE49-F238E27FC236}">
                <a16:creationId xmlns:a16="http://schemas.microsoft.com/office/drawing/2014/main" id="{835A83E5-8339-DD34-5057-F792E4A43EF6}"/>
              </a:ext>
            </a:extLst>
          </p:cNvPr>
          <p:cNvSpPr txBox="1"/>
          <p:nvPr/>
        </p:nvSpPr>
        <p:spPr>
          <a:xfrm>
            <a:off x="450297" y="2063549"/>
            <a:ext cx="7857362" cy="2800767"/>
          </a:xfrm>
          <a:prstGeom prst="rect">
            <a:avLst/>
          </a:prstGeom>
          <a:noFill/>
        </p:spPr>
        <p:txBody>
          <a:bodyPr wrap="square">
            <a:spAutoFit/>
          </a:bodyPr>
          <a:lstStyle/>
          <a:p>
            <a:pPr>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Bambini e bambine che sanno riconoscere le emozioni che provano, e quindi sanno re-agirvi in modo adeguato, sono maggiormente in grado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gestire le difficoltà che incontrano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nello studio, nelle relazioni con i compagni o con gli adulti di riferimento. </a:t>
            </a:r>
          </a:p>
          <a:p>
            <a:pPr>
              <a:buClr>
                <a:srgbClr val="376092"/>
              </a:buClr>
            </a:pP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competenze emotive e relazionali sono aspetti necessari a un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efficace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processo di apprendimento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 apprendimento è efficace quando è significativo, quindi quando è anche «emozionale»;</a:t>
            </a: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poter apprendere, allievi e allieve, hanno bisogno di ben-essere,</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stare bene. </a:t>
            </a:r>
          </a:p>
        </p:txBody>
      </p:sp>
      <p:sp>
        <p:nvSpPr>
          <p:cNvPr id="2" name="Titolo 1">
            <a:extLst>
              <a:ext uri="{FF2B5EF4-FFF2-40B4-BE49-F238E27FC236}">
                <a16:creationId xmlns:a16="http://schemas.microsoft.com/office/drawing/2014/main" id="{E6F9CA65-8628-D659-056C-F0B8D6A517C4}"/>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5" name="CasellaDiTesto 14">
            <a:extLst>
              <a:ext uri="{FF2B5EF4-FFF2-40B4-BE49-F238E27FC236}">
                <a16:creationId xmlns:a16="http://schemas.microsoft.com/office/drawing/2014/main" id="{A8E78C89-1358-390E-960B-F2284D490124}"/>
              </a:ext>
            </a:extLst>
          </p:cNvPr>
          <p:cNvSpPr txBox="1">
            <a:spLocks noChangeArrowheads="1"/>
          </p:cNvSpPr>
          <p:nvPr/>
        </p:nvSpPr>
        <p:spPr bwMode="auto">
          <a:xfrm>
            <a:off x="415883" y="1505554"/>
            <a:ext cx="73057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PERCHÉ LAVORARE SULLE EMOZIONI A SCUOLA</a:t>
            </a:r>
          </a:p>
        </p:txBody>
      </p:sp>
      <p:pic>
        <p:nvPicPr>
          <p:cNvPr id="10" name="Immagine 9">
            <a:extLst>
              <a:ext uri="{FF2B5EF4-FFF2-40B4-BE49-F238E27FC236}">
                <a16:creationId xmlns:a16="http://schemas.microsoft.com/office/drawing/2014/main" id="{3F7984DD-19EF-06AB-1420-940DB1C2D600}"/>
              </a:ext>
            </a:extLst>
          </p:cNvPr>
          <p:cNvPicPr>
            <a:picLocks noChangeAspect="1"/>
          </p:cNvPicPr>
          <p:nvPr/>
        </p:nvPicPr>
        <p:blipFill>
          <a:blip r:embed="rId5"/>
          <a:srcRect/>
          <a:stretch/>
        </p:blipFill>
        <p:spPr>
          <a:xfrm>
            <a:off x="5296117" y="4674504"/>
            <a:ext cx="6480000" cy="1873310"/>
          </a:xfrm>
          <a:prstGeom prst="rect">
            <a:avLst/>
          </a:prstGeom>
        </p:spPr>
      </p:pic>
      <p:sp>
        <p:nvSpPr>
          <p:cNvPr id="3" name="CasellaDiTesto 2">
            <a:extLst>
              <a:ext uri="{FF2B5EF4-FFF2-40B4-BE49-F238E27FC236}">
                <a16:creationId xmlns:a16="http://schemas.microsoft.com/office/drawing/2014/main" id="{FEDDDEE2-EF58-C984-48B5-D76876236663}"/>
              </a:ext>
            </a:extLst>
          </p:cNvPr>
          <p:cNvSpPr txBox="1"/>
          <p:nvPr/>
        </p:nvSpPr>
        <p:spPr>
          <a:xfrm>
            <a:off x="7947272" y="6557262"/>
            <a:ext cx="3886045" cy="215444"/>
          </a:xfrm>
          <a:prstGeom prst="rect">
            <a:avLst/>
          </a:prstGeom>
          <a:noFill/>
        </p:spPr>
        <p:txBody>
          <a:bodyPr wrap="square">
            <a:spAutoFit/>
          </a:bodyPr>
          <a:lstStyle/>
          <a:p>
            <a:pPr algn="r" fontAlgn="base"/>
            <a:r>
              <a:rPr lang="it-IT" sz="8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pic>
        <p:nvPicPr>
          <p:cNvPr id="9" name="Immagine 8">
            <a:extLst>
              <a:ext uri="{FF2B5EF4-FFF2-40B4-BE49-F238E27FC236}">
                <a16:creationId xmlns:a16="http://schemas.microsoft.com/office/drawing/2014/main" id="{581D8CAE-7E47-B746-18CA-46DFBD971BB6}"/>
              </a:ext>
            </a:extLst>
          </p:cNvPr>
          <p:cNvPicPr>
            <a:picLocks noChangeAspect="1"/>
          </p:cNvPicPr>
          <p:nvPr/>
        </p:nvPicPr>
        <p:blipFill rotWithShape="1">
          <a:blip r:embed="rId6"/>
          <a:srcRect r="539" b="2329"/>
          <a:stretch/>
        </p:blipFill>
        <p:spPr>
          <a:xfrm>
            <a:off x="8176117" y="1505554"/>
            <a:ext cx="3600000" cy="3004940"/>
          </a:xfrm>
          <a:prstGeom prst="rect">
            <a:avLst/>
          </a:prstGeom>
        </p:spPr>
      </p:pic>
      <p:grpSp>
        <p:nvGrpSpPr>
          <p:cNvPr id="14" name="Gruppo 13">
            <a:extLst>
              <a:ext uri="{FF2B5EF4-FFF2-40B4-BE49-F238E27FC236}">
                <a16:creationId xmlns:a16="http://schemas.microsoft.com/office/drawing/2014/main" id="{29468FC3-5A4C-3377-63BD-A3F91C26FFAF}"/>
              </a:ext>
            </a:extLst>
          </p:cNvPr>
          <p:cNvGrpSpPr/>
          <p:nvPr/>
        </p:nvGrpSpPr>
        <p:grpSpPr>
          <a:xfrm>
            <a:off x="9760857" y="90350"/>
            <a:ext cx="2329543" cy="1364628"/>
            <a:chOff x="9862457" y="138045"/>
            <a:chExt cx="2329543" cy="1364628"/>
          </a:xfrm>
        </p:grpSpPr>
        <p:pic>
          <p:nvPicPr>
            <p:cNvPr id="15" name="Google Shape;168;g1020d4e4f60_1_302">
              <a:extLst>
                <a:ext uri="{FF2B5EF4-FFF2-40B4-BE49-F238E27FC236}">
                  <a16:creationId xmlns:a16="http://schemas.microsoft.com/office/drawing/2014/main" id="{9497FCF1-16BB-1B3D-6916-7EB3A3E58F08}"/>
                </a:ext>
              </a:extLst>
            </p:cNvPr>
            <p:cNvPicPr preferRelativeResize="0"/>
            <p:nvPr/>
          </p:nvPicPr>
          <p:blipFill>
            <a:blip r:embed="rId7">
              <a:alphaModFix/>
            </a:blip>
            <a:stretch>
              <a:fillRect/>
            </a:stretch>
          </p:blipFill>
          <p:spPr>
            <a:xfrm>
              <a:off x="11220896" y="638673"/>
              <a:ext cx="792000" cy="864000"/>
            </a:xfrm>
            <a:prstGeom prst="rect">
              <a:avLst/>
            </a:prstGeom>
            <a:noFill/>
            <a:ln>
              <a:noFill/>
            </a:ln>
          </p:spPr>
        </p:pic>
        <p:sp>
          <p:nvSpPr>
            <p:cNvPr id="16" name="Segnaposto testo 2">
              <a:extLst>
                <a:ext uri="{FF2B5EF4-FFF2-40B4-BE49-F238E27FC236}">
                  <a16:creationId xmlns:a16="http://schemas.microsoft.com/office/drawing/2014/main" id="{44F2DBE5-849A-CC78-D41A-B40F4E9C6462}"/>
                </a:ext>
              </a:extLst>
            </p:cNvPr>
            <p:cNvSpPr txBox="1">
              <a:spLocks/>
            </p:cNvSpPr>
            <p:nvPr/>
          </p:nvSpPr>
          <p:spPr>
            <a:xfrm>
              <a:off x="9862457" y="138045"/>
              <a:ext cx="2329543"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COMUNICAZIONE E RELAZIONI</a:t>
              </a:r>
            </a:p>
          </p:txBody>
        </p:sp>
      </p:grpSp>
    </p:spTree>
    <p:custDataLst>
      <p:tags r:id="rId1"/>
    </p:custDataLst>
    <p:extLst>
      <p:ext uri="{BB962C8B-B14F-4D97-AF65-F5344CB8AC3E}">
        <p14:creationId xmlns:p14="http://schemas.microsoft.com/office/powerpoint/2010/main" val="2818002953"/>
      </p:ext>
    </p:extLst>
  </p:cSld>
  <p:clrMapOvr>
    <a:masterClrMapping/>
  </p:clrMapOvr>
  <mc:AlternateContent xmlns:mc="http://schemas.openxmlformats.org/markup-compatibility/2006" xmlns:p14="http://schemas.microsoft.com/office/powerpoint/2010/main">
    <mc:Choice Requires="p14">
      <p:transition spd="slow" p14:dur="2000" advTm="1487"/>
    </mc:Choice>
    <mc:Fallback xmlns="">
      <p:transition spd="slow" advTm="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up)">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22" presetClass="entr" presetSubtype="1"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wipe(up)">
                                      <p:cBhvr>
                                        <p:cTn id="24" dur="500"/>
                                        <p:tgtEl>
                                          <p:spTgt spid="7">
                                            <p:txEl>
                                              <p:pRg st="3" end="3"/>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up)">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10.xml><?xml version="1.0" encoding="utf-8"?>
<p:tagLst xmlns:a="http://schemas.openxmlformats.org/drawingml/2006/main" xmlns:r="http://schemas.openxmlformats.org/officeDocument/2006/relationships" xmlns:p="http://schemas.openxmlformats.org/presentationml/2006/main">
  <p:tag name="TIMING" val="|1.3|1|0.4|0.6|0.8"/>
</p:tagLst>
</file>

<file path=ppt/tags/tag2.xml><?xml version="1.0" encoding="utf-8"?>
<p:tagLst xmlns:a="http://schemas.openxmlformats.org/drawingml/2006/main" xmlns:r="http://schemas.openxmlformats.org/officeDocument/2006/relationships" xmlns:p="http://schemas.openxmlformats.org/presentationml/2006/main">
  <p:tag name="TIMING" val="|0|0"/>
</p:tagLst>
</file>

<file path=ppt/tags/tag3.xml><?xml version="1.0" encoding="utf-8"?>
<p:tagLst xmlns:a="http://schemas.openxmlformats.org/drawingml/2006/main" xmlns:r="http://schemas.openxmlformats.org/officeDocument/2006/relationships" xmlns:p="http://schemas.openxmlformats.org/presentationml/2006/main">
  <p:tag name="TIMING" val="|0.4|0.5"/>
</p:tagLst>
</file>

<file path=ppt/tags/tag4.xml><?xml version="1.0" encoding="utf-8"?>
<p:tagLst xmlns:a="http://schemas.openxmlformats.org/drawingml/2006/main" xmlns:r="http://schemas.openxmlformats.org/officeDocument/2006/relationships" xmlns:p="http://schemas.openxmlformats.org/presentationml/2006/main">
  <p:tag name="TIMING" val="|0.4|0.5"/>
</p:tagLst>
</file>

<file path=ppt/tags/tag5.xml><?xml version="1.0" encoding="utf-8"?>
<p:tagLst xmlns:a="http://schemas.openxmlformats.org/drawingml/2006/main" xmlns:r="http://schemas.openxmlformats.org/officeDocument/2006/relationships" xmlns:p="http://schemas.openxmlformats.org/presentationml/2006/main">
  <p:tag name="TIMING" val="|0.4|0.5"/>
</p:tagLst>
</file>

<file path=ppt/tags/tag6.xml><?xml version="1.0" encoding="utf-8"?>
<p:tagLst xmlns:a="http://schemas.openxmlformats.org/drawingml/2006/main" xmlns:r="http://schemas.openxmlformats.org/officeDocument/2006/relationships" xmlns:p="http://schemas.openxmlformats.org/presentationml/2006/main">
  <p:tag name="TIMING" val="|0.4|0.5"/>
</p:tagLst>
</file>

<file path=ppt/tags/tag7.xml><?xml version="1.0" encoding="utf-8"?>
<p:tagLst xmlns:a="http://schemas.openxmlformats.org/drawingml/2006/main" xmlns:r="http://schemas.openxmlformats.org/officeDocument/2006/relationships" xmlns:p="http://schemas.openxmlformats.org/presentationml/2006/main">
  <p:tag name="TIMING" val="|0.4|0.5"/>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1.3|1|0.4|0.6|0.8"/>
</p:tagLst>
</file>

<file path=ppt/theme/theme1.xml><?xml version="1.0" encoding="utf-8"?>
<a:theme xmlns:a="http://schemas.openxmlformats.org/drawingml/2006/main" name="COVER SENZA IMMAGINE">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CON IMMAGINE">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VISORIO L1">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VISORIO L2">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AGINE INTERNE">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Tw Cen MT">
      <a:majorFont>
        <a:latin typeface="Open Sans"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Open Sans"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IUSURA_">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6510</TotalTime>
  <Words>11108</Words>
  <Application>Microsoft Office PowerPoint</Application>
  <PresentationFormat>Widescreen</PresentationFormat>
  <Paragraphs>942</Paragraphs>
  <Slides>76</Slides>
  <Notes>73</Notes>
  <HiddenSlides>0</HiddenSlides>
  <MMClips>0</MMClips>
  <ScaleCrop>false</ScaleCrop>
  <HeadingPairs>
    <vt:vector size="8" baseType="variant">
      <vt:variant>
        <vt:lpstr>Caratteri utilizzati</vt:lpstr>
      </vt:variant>
      <vt:variant>
        <vt:i4>9</vt:i4>
      </vt:variant>
      <vt:variant>
        <vt:lpstr>Tema</vt:lpstr>
      </vt:variant>
      <vt:variant>
        <vt:i4>7</vt:i4>
      </vt:variant>
      <vt:variant>
        <vt:lpstr>Server OLE incorporati</vt:lpstr>
      </vt:variant>
      <vt:variant>
        <vt:i4>1</vt:i4>
      </vt:variant>
      <vt:variant>
        <vt:lpstr>Titoli diapositive</vt:lpstr>
      </vt:variant>
      <vt:variant>
        <vt:i4>76</vt:i4>
      </vt:variant>
    </vt:vector>
  </HeadingPairs>
  <TitlesOfParts>
    <vt:vector size="93" baseType="lpstr">
      <vt:lpstr>Arial</vt:lpstr>
      <vt:lpstr>Calibri</vt:lpstr>
      <vt:lpstr>Font di sistema</vt:lpstr>
      <vt:lpstr>Inter</vt:lpstr>
      <vt:lpstr>Open Sans</vt:lpstr>
      <vt:lpstr>Open Sans Light</vt:lpstr>
      <vt:lpstr>Symbol</vt:lpstr>
      <vt:lpstr>Times New Roman</vt:lpstr>
      <vt:lpstr>Wingdings</vt:lpstr>
      <vt:lpstr>COVER SENZA IMMAGINE</vt:lpstr>
      <vt:lpstr>COVER CON IMMAGINE</vt:lpstr>
      <vt:lpstr>1_DIVISORIO L1</vt:lpstr>
      <vt:lpstr>2_DIVISORIO L2</vt:lpstr>
      <vt:lpstr>PAGINE INTERNE</vt:lpstr>
      <vt:lpstr>CHIUSURA_</vt:lpstr>
      <vt:lpstr>Personalizza struttura</vt:lpstr>
      <vt:lpstr>Grafico</vt:lpstr>
      <vt:lpstr>AIRC nelle scuole IL FUTURO DELLA RICERCA COMINCIA IN CLASSE</vt:lpstr>
      <vt:lpstr>SCUOLA.AIRC.IT</vt:lpstr>
      <vt:lpstr>UNA COSTELLAZIONE LUMINOSA</vt:lpstr>
      <vt:lpstr>“Scatola Generosa” e “Festa della Costellazione”</vt:lpstr>
      <vt:lpstr>OGGI È CON NOI</vt:lpstr>
      <vt:lpstr>EDUCARE ALLE EMOZIONI Comunicazione e relazioni efficaci  nello sviluppo delle competenze emotive e relazionali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 </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Presentazione standard di PowerPoint</vt:lpstr>
      <vt:lpstr>EDUCARE ALLE EMOZIONI</vt:lpstr>
      <vt:lpstr>EDUCARE ALLE EMOZIONI</vt:lpstr>
      <vt:lpstr>EDUCARE ALLE EMOZIONI</vt:lpstr>
      <vt:lpstr>Presentazione standard di PowerPoint</vt:lpstr>
      <vt:lpstr>Per approfondire</vt:lpstr>
      <vt:lpstr>Per approfondire</vt:lpstr>
      <vt:lpstr>Per approfondire</vt:lpstr>
      <vt:lpstr>Per approfondire</vt:lpstr>
      <vt:lpstr>SPAZIO ALLE VOSTRE DOMANDE</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Paola A. Sacchetti</cp:lastModifiedBy>
  <cp:revision>709</cp:revision>
  <dcterms:created xsi:type="dcterms:W3CDTF">2020-01-07T16:05:06Z</dcterms:created>
  <dcterms:modified xsi:type="dcterms:W3CDTF">2023-11-15T13:34:56Z</dcterms:modified>
</cp:coreProperties>
</file>