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309" r:id="rId3"/>
    <p:sldId id="304" r:id="rId4"/>
    <p:sldId id="310" r:id="rId5"/>
    <p:sldId id="302" r:id="rId6"/>
    <p:sldId id="307" r:id="rId7"/>
    <p:sldId id="312" r:id="rId8"/>
    <p:sldId id="311" r:id="rId9"/>
    <p:sldId id="295" r:id="rId10"/>
    <p:sldId id="258" r:id="rId11"/>
    <p:sldId id="308" r:id="rId12"/>
    <p:sldId id="299" r:id="rId1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E94C-14FA-4549-924C-059FCAE307A0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91497-A07B-4602-9CC8-1B59E03228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41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91497-A07B-4602-9CC8-1B59E032284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622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up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igura a mano libera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Connettore 1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852056-3813-4DEF-BDB0-56B9271187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302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1B25D-4324-4CA9-9086-3F320B6F5534}" type="slidenum">
              <a:rPr lang="it-IT" alt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5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B92E3-946E-412A-AA2D-F789952EC0FB}" type="slidenum">
              <a:rPr lang="it-IT" alt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6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F57FB-D262-4FE9-A224-833B3873D3E2}" type="slidenum">
              <a:rPr lang="it-IT" alt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0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Gallon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96D4CB-6725-45EC-98BE-CC6791B4713B}" type="slidenum">
              <a:rPr lang="it-IT" altLang="it-IT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7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922FBF-B2FC-4875-A870-AB835D34732C}" type="slidenum">
              <a:rPr lang="it-IT" altLang="it-IT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414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0E263C-3F49-4357-A18C-0AA4DEDEEF67}" type="slidenum">
              <a:rPr lang="it-IT" alt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290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532986-CD80-4F84-9B76-CD33C8663741}" type="slidenum">
              <a:rPr lang="it-IT" altLang="it-IT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734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8B28-FE40-4D8A-BB18-C33F687C17FD}" type="slidenum">
              <a:rPr lang="it-IT" alt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9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0B676F-9EE5-4DA7-A336-38A1C68D5165}" type="slidenum">
              <a:rPr lang="it-IT" alt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786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6" name="Figura a mano libera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Gallon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16B3503-D66C-4AE7-AC5A-543EA8696323}" type="slidenum">
              <a:rPr lang="it-IT" altLang="it-IT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67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7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088902-2CC7-4E2A-A9D0-04F9DC17155C}" type="slidenum">
              <a:rPr lang="it-IT" altLang="it-IT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24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rande.bper.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5" y="1412776"/>
            <a:ext cx="7701037" cy="2190849"/>
          </a:xfrm>
          <a:noFill/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altLang="it-IT" sz="4000" dirty="0">
                <a:latin typeface="Garamond" panose="02020404030301010803" pitchFamily="18" charset="0"/>
              </a:rPr>
              <a:t/>
            </a:r>
            <a:br>
              <a:rPr lang="it-IT" altLang="it-IT" sz="4000" dirty="0">
                <a:latin typeface="Garamond" panose="02020404030301010803" pitchFamily="18" charset="0"/>
              </a:rPr>
            </a:br>
            <a:r>
              <a:rPr lang="it-IT" altLang="it-IT" sz="4000" dirty="0" smtClean="0">
                <a:latin typeface="Garamond" panose="02020404030301010803" pitchFamily="18" charset="0"/>
              </a:rPr>
              <a:t>Aspetti e temi</a:t>
            </a:r>
            <a:br>
              <a:rPr lang="it-IT" altLang="it-IT" sz="4000" dirty="0" smtClean="0">
                <a:latin typeface="Garamond" panose="02020404030301010803" pitchFamily="18" charset="0"/>
              </a:rPr>
            </a:br>
            <a:r>
              <a:rPr lang="it-IT" altLang="it-IT" sz="4000" dirty="0" smtClean="0">
                <a:latin typeface="Garamond" panose="02020404030301010803" pitchFamily="18" charset="0"/>
              </a:rPr>
              <a:t>dell’educazione finanziaria</a:t>
            </a:r>
            <a:br>
              <a:rPr lang="it-IT" altLang="it-IT" sz="4000" dirty="0" smtClean="0">
                <a:latin typeface="Garamond" panose="02020404030301010803" pitchFamily="18" charset="0"/>
              </a:rPr>
            </a:br>
            <a:r>
              <a:rPr lang="it-IT" altLang="it-IT" sz="4000" dirty="0" smtClean="0">
                <a:latin typeface="Garamond" panose="02020404030301010803" pitchFamily="18" charset="0"/>
              </a:rPr>
              <a:t>per la scuola primaria</a:t>
            </a:r>
            <a:r>
              <a:rPr lang="it-IT" altLang="it-IT" sz="3600" dirty="0">
                <a:latin typeface="Monotype Corsiva" pitchFamily="66" charset="0"/>
              </a:rPr>
              <a:t/>
            </a:r>
            <a:br>
              <a:rPr lang="it-IT" altLang="it-IT" sz="3600" dirty="0">
                <a:latin typeface="Monotype Corsiva" pitchFamily="66" charset="0"/>
              </a:rPr>
            </a:br>
            <a:endParaRPr lang="it-IT" altLang="it-IT" sz="3600" dirty="0">
              <a:latin typeface="Monotype Corsiva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603626"/>
            <a:ext cx="7345313" cy="2201638"/>
          </a:xfrm>
        </p:spPr>
        <p:txBody>
          <a:bodyPr>
            <a:normAutofit fontScale="85000" lnSpcReduction="20000"/>
          </a:bodyPr>
          <a:lstStyle/>
          <a:p>
            <a:pPr marR="0" algn="ctr">
              <a:lnSpc>
                <a:spcPct val="80000"/>
              </a:lnSpc>
            </a:pPr>
            <a:endParaRPr lang="it-IT" altLang="it-IT" sz="2000" b="1" dirty="0">
              <a:latin typeface="Garamond" pitchFamily="18" charset="0"/>
            </a:endParaRPr>
          </a:p>
          <a:p>
            <a:pPr marR="0" algn="ctr">
              <a:lnSpc>
                <a:spcPct val="80000"/>
              </a:lnSpc>
            </a:pPr>
            <a:endParaRPr lang="it-IT" altLang="it-IT" sz="2000" b="1" dirty="0">
              <a:latin typeface="Garamond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it-IT" altLang="it-IT" sz="2000" b="1" dirty="0" smtClean="0">
                <a:latin typeface="Garamond" pitchFamily="18" charset="0"/>
              </a:rPr>
              <a:t>Seminario – 5 ottobre 2023</a:t>
            </a:r>
          </a:p>
          <a:p>
            <a:pPr marR="0" algn="ctr">
              <a:lnSpc>
                <a:spcPct val="80000"/>
              </a:lnSpc>
            </a:pPr>
            <a:endParaRPr lang="it-IT" altLang="it-IT" sz="2000" b="1" dirty="0" smtClean="0">
              <a:latin typeface="Garamond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it-IT" altLang="it-IT" sz="2000" b="1" dirty="0" err="1" smtClean="0">
                <a:latin typeface="Garamond" pitchFamily="18" charset="0"/>
              </a:rPr>
              <a:t>Librì</a:t>
            </a:r>
            <a:r>
              <a:rPr lang="it-IT" altLang="it-IT" sz="2000" b="1" dirty="0" smtClean="0">
                <a:latin typeface="Garamond" pitchFamily="18" charset="0"/>
              </a:rPr>
              <a:t> Progetti Educativi  - BPER </a:t>
            </a:r>
            <a:r>
              <a:rPr lang="it-IT" altLang="it-IT" sz="2000" b="1" dirty="0">
                <a:latin typeface="Garamond" pitchFamily="18" charset="0"/>
              </a:rPr>
              <a:t>B</a:t>
            </a:r>
            <a:r>
              <a:rPr lang="it-IT" altLang="it-IT" sz="2000" b="1" dirty="0" smtClean="0">
                <a:latin typeface="Garamond" pitchFamily="18" charset="0"/>
              </a:rPr>
              <a:t>anca</a:t>
            </a:r>
          </a:p>
          <a:p>
            <a:pPr marR="0" algn="ctr">
              <a:lnSpc>
                <a:spcPct val="80000"/>
              </a:lnSpc>
            </a:pPr>
            <a:endParaRPr lang="it-IT" altLang="it-IT" sz="2000" b="1" dirty="0" smtClean="0">
              <a:latin typeface="Garamond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it-IT" altLang="it-IT" sz="2000" b="1" dirty="0" smtClean="0">
                <a:latin typeface="Garamond" pitchFamily="18" charset="0"/>
              </a:rPr>
              <a:t>Prof. Mario </a:t>
            </a:r>
            <a:r>
              <a:rPr lang="it-IT" altLang="it-IT" sz="2000" b="1" dirty="0">
                <a:latin typeface="Garamond" pitchFamily="18" charset="0"/>
              </a:rPr>
              <a:t>Pomini – Università di </a:t>
            </a:r>
            <a:r>
              <a:rPr lang="it-IT" altLang="it-IT" sz="2000" b="1" dirty="0" smtClean="0">
                <a:latin typeface="Garamond" pitchFamily="18" charset="0"/>
              </a:rPr>
              <a:t>Padova</a:t>
            </a:r>
          </a:p>
          <a:p>
            <a:pPr algn="ctr"/>
            <a:endParaRPr lang="it-IT" altLang="it-IT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altLang="it-IT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Materiali: </a:t>
            </a:r>
            <a:r>
              <a:rPr lang="it-IT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grande.bper.it</a:t>
            </a:r>
            <a:r>
              <a:rPr lang="it-IT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splendido ritratto</a:t>
            </a:r>
          </a:p>
          <a:p>
            <a:pPr algn="ctr"/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Scopri l'economia con le opere d'arte</a:t>
            </a:r>
          </a:p>
          <a:p>
            <a:pPr marR="0" algn="ctr">
              <a:lnSpc>
                <a:spcPct val="80000"/>
              </a:lnSpc>
            </a:pPr>
            <a:endParaRPr lang="it-IT" altLang="it-IT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ctr">
              <a:lnSpc>
                <a:spcPct val="80000"/>
              </a:lnSpc>
            </a:pPr>
            <a:endParaRPr lang="it-IT" altLang="it-IT" sz="20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7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12738" y="476672"/>
            <a:ext cx="8229600" cy="4525963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0" lvl="0" indent="0"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</a:pPr>
            <a:r>
              <a:rPr lang="it-IT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nonni mi hanno </a:t>
            </a:r>
            <a:r>
              <a:rPr lang="it-IT" sz="200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dato </a:t>
            </a:r>
            <a:r>
              <a:rPr lang="it-IT" sz="200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</a:t>
            </a:r>
            <a:r>
              <a:rPr lang="it-IT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euro:</a:t>
            </a:r>
            <a:endParaRPr lang="it-IT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</p:txBody>
      </p:sp>
      <p:sp>
        <p:nvSpPr>
          <p:cNvPr id="10244" name="AutoShape 8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it-IT"/>
          </a:p>
        </p:txBody>
      </p:sp>
      <p:sp>
        <p:nvSpPr>
          <p:cNvPr id="10245" name="AutoShape 10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it-IT"/>
          </a:p>
        </p:txBody>
      </p:sp>
      <p:sp>
        <p:nvSpPr>
          <p:cNvPr id="10246" name="AutoShape 12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it-IT"/>
          </a:p>
        </p:txBody>
      </p:sp>
      <p:sp>
        <p:nvSpPr>
          <p:cNvPr id="10247" name="AutoShape 1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60978AE-FD9C-45C2-ACFA-89C4ADE25626}"/>
              </a:ext>
            </a:extLst>
          </p:cNvPr>
          <p:cNvSpPr/>
          <p:nvPr/>
        </p:nvSpPr>
        <p:spPr>
          <a:xfrm>
            <a:off x="601662" y="1196752"/>
            <a:ext cx="7786762" cy="1289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endParaRPr lang="it-IT" sz="28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400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Costruiamo il salvadanaio</a:t>
            </a:r>
            <a:endParaRPr lang="it-IT" sz="44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416442"/>
              </p:ext>
            </p:extLst>
          </p:nvPr>
        </p:nvGraphicFramePr>
        <p:xfrm>
          <a:off x="1187624" y="3564731"/>
          <a:ext cx="6441266" cy="1445842"/>
        </p:xfrm>
        <a:graphic>
          <a:graphicData uri="http://schemas.openxmlformats.org/drawingml/2006/table">
            <a:tbl>
              <a:tblPr firstRow="1" firstCol="1" bandRow="1"/>
              <a:tblGrid>
                <a:gridCol w="3220633">
                  <a:extLst>
                    <a:ext uri="{9D8B030D-6E8A-4147-A177-3AD203B41FA5}">
                      <a16:colId xmlns:a16="http://schemas.microsoft.com/office/drawing/2014/main" val="703589847"/>
                    </a:ext>
                  </a:extLst>
                </a:gridCol>
                <a:gridCol w="3220633">
                  <a:extLst>
                    <a:ext uri="{9D8B030D-6E8A-4147-A177-3AD203B41FA5}">
                      <a16:colId xmlns:a16="http://schemas.microsoft.com/office/drawing/2014/main" val="294604044"/>
                    </a:ext>
                  </a:extLst>
                </a:gridCol>
              </a:tblGrid>
              <a:tr h="7229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Risparmio per il consumo  (risparmio)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Risparmio per il futuro (progettualità)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592152"/>
                  </a:ext>
                </a:extLst>
              </a:tr>
              <a:tr h="7229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Risparmio per un aiuto (solidarietà)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Risparmio per un dono </a:t>
                      </a:r>
                      <a:endParaRPr lang="it-IT" sz="2000" dirty="0" smtClean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t-IT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410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49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FD4CCF3-6F26-4A63-BE48-EF0C2706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098380"/>
          </a:xfrm>
        </p:spPr>
        <p:txBody>
          <a:bodyPr/>
          <a:lstStyle/>
          <a:p>
            <a:pPr marL="109537" indent="0" algn="ctr">
              <a:buNone/>
            </a:pPr>
            <a:r>
              <a:rPr lang="it-IT" sz="2800" dirty="0" smtClean="0"/>
              <a:t>Bibliografia </a:t>
            </a:r>
            <a:endParaRPr lang="it-IT" sz="2800" dirty="0"/>
          </a:p>
          <a:p>
            <a:pPr marL="109537" indent="0" algn="ctr"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ntroduzione all'educazione finanziaria. Il valore del risparmio e i falsi miti della finanza - Mario Pomini - copert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39862"/>
            <a:ext cx="2155829" cy="303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' educazione finanziaria. Il far di conto del XXI Secolo - Luca Refrigeri - copertin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263" y="2348654"/>
            <a:ext cx="2089453" cy="309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9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A2E9BC34-D9EC-47FD-8F22-6DC10BB50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4C21C53B-8228-4920-B603-EE54B2508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363272" cy="5832648"/>
          </a:xfrm>
        </p:spPr>
        <p:txBody>
          <a:bodyPr>
            <a:normAutofit/>
          </a:bodyPr>
          <a:lstStyle/>
          <a:p>
            <a:pPr lvl="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en-US" sz="1600" b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600" b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b="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600" b="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84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27584" y="692696"/>
            <a:ext cx="6203032" cy="596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tabLst>
                <a:tab pos="180340" algn="l"/>
              </a:tabLst>
              <a:defRPr/>
            </a:pPr>
            <a:r>
              <a:rPr lang="it-IT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L’educazione finanziaria, perché?</a:t>
            </a:r>
          </a:p>
          <a:p>
            <a:pPr lvl="0" algn="just">
              <a:lnSpc>
                <a:spcPct val="115000"/>
              </a:lnSpc>
              <a:tabLst>
                <a:tab pos="180340" algn="l"/>
              </a:tabLst>
              <a:defRPr/>
            </a:pPr>
            <a:endParaRPr lang="it-IT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L’educazione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finanziaria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un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nuovo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 non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troppo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crisi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finanziaria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2007-2008</a:t>
            </a:r>
          </a:p>
          <a:p>
            <a:pPr lvl="0" algn="just">
              <a:lnSpc>
                <a:spcPct val="115000"/>
              </a:lnSpc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finanza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come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settore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dell’economia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debito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credito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0" algn="just">
              <a:lnSpc>
                <a:spcPct val="115000"/>
              </a:lnSpc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L’educazione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finanziaria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la financial literacy</a:t>
            </a: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Aspetto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consapevolezza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aspetto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cittadinanza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it-IT" sz="2000" dirty="0" smtClean="0">
                <a:solidFill>
                  <a:prstClr val="black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Comitato </a:t>
            </a:r>
            <a:r>
              <a:rPr lang="it-IT" sz="2000" dirty="0">
                <a:solidFill>
                  <a:prstClr val="black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per la Programmazione e il coordinamento delle attività di educazione finanziaria (2017)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748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000" dirty="0" smtClean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55576" y="1052736"/>
            <a:ext cx="7632848" cy="483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 cosa si intende per educazione finanziaria?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endParaRPr lang="it-IT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quattro differenti domini dell’educazione finanziaria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endParaRPr lang="en-US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r>
              <a:rPr lang="en-US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dirty="0" err="1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lang="en-US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lo </a:t>
            </a:r>
            <a:r>
              <a:rPr lang="en-US" dirty="0" err="1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scambio</a:t>
            </a:r>
            <a:r>
              <a:rPr lang="en-US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Economia </a:t>
            </a:r>
            <a:r>
              <a:rPr lang="en-US" dirty="0" err="1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reale</a:t>
            </a:r>
            <a:r>
              <a:rPr lang="en-US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finanziaria</a:t>
            </a:r>
            <a:endParaRPr lang="en-US" dirty="0" smtClean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endParaRPr lang="en-US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tempo in economia. La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pianificazione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finanziaria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inflazione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interesse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reddito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risparmio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endParaRPr lang="en-US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Incertezza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rischio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La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gestione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risparmio</a:t>
            </a:r>
            <a:endParaRPr lang="en-US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endParaRPr lang="en-US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Sistema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finanziario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banche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assicurazioni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altro</a:t>
            </a: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La cultura </a:t>
            </a:r>
            <a:r>
              <a:rPr lang="en-US" dirty="0" err="1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finanziaria</a:t>
            </a:r>
            <a:endParaRPr lang="en-US" dirty="0" smtClean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endParaRPr lang="en-US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80340" algn="l"/>
              </a:tabLst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Linee guida per lo sviluppo dell’educazione finanziaria 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13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000" dirty="0" smtClean="0">
              <a:latin typeface="Garamond" panose="02020404030301010803" pitchFamily="18" charset="0"/>
            </a:endParaRPr>
          </a:p>
          <a:p>
            <a:r>
              <a:rPr lang="it-IT" sz="2000" dirty="0" smtClean="0">
                <a:latin typeface="Garamond" panose="02020404030301010803" pitchFamily="18" charset="0"/>
              </a:rPr>
              <a:t>La moneta è il primo pilastro della finanza</a:t>
            </a:r>
            <a:endParaRPr lang="it-IT" sz="2000" dirty="0">
              <a:latin typeface="Garamond" panose="02020404030301010803" pitchFamily="18" charset="0"/>
            </a:endParaRPr>
          </a:p>
          <a:p>
            <a:r>
              <a:rPr lang="it-IT" sz="2000" dirty="0" smtClean="0">
                <a:latin typeface="Garamond" panose="02020404030301010803" pitchFamily="18" charset="0"/>
              </a:rPr>
              <a:t>Cos’è la moneta?</a:t>
            </a:r>
          </a:p>
          <a:p>
            <a:r>
              <a:rPr lang="it-IT" sz="2000" dirty="0" smtClean="0">
                <a:latin typeface="Garamond" panose="02020404030301010803" pitchFamily="18" charset="0"/>
              </a:rPr>
              <a:t>Le funzioni della moneta</a:t>
            </a:r>
          </a:p>
          <a:p>
            <a:r>
              <a:rPr lang="it-IT" sz="2000" dirty="0" smtClean="0">
                <a:latin typeface="Garamond" panose="02020404030301010803" pitchFamily="18" charset="0"/>
              </a:rPr>
              <a:t>Misura il valore</a:t>
            </a:r>
          </a:p>
          <a:p>
            <a:r>
              <a:rPr lang="it-IT" sz="2000" dirty="0" smtClean="0">
                <a:latin typeface="Garamond" panose="02020404030301010803" pitchFamily="18" charset="0"/>
              </a:rPr>
              <a:t>Consente di </a:t>
            </a:r>
            <a:r>
              <a:rPr lang="it-IT" sz="2000" dirty="0">
                <a:latin typeface="Garamond" panose="02020404030301010803" pitchFamily="18" charset="0"/>
              </a:rPr>
              <a:t>s</a:t>
            </a:r>
            <a:r>
              <a:rPr lang="it-IT" sz="2000" dirty="0" smtClean="0">
                <a:latin typeface="Garamond" panose="02020404030301010803" pitchFamily="18" charset="0"/>
              </a:rPr>
              <a:t>uperare le difficoltà del baratto</a:t>
            </a:r>
          </a:p>
          <a:p>
            <a:r>
              <a:rPr lang="it-IT" sz="2000" dirty="0" smtClean="0">
                <a:latin typeface="Garamond" panose="02020404030301010803" pitchFamily="18" charset="0"/>
              </a:rPr>
              <a:t>Consente di trasportare nel tempo la ricchezza ( riserva di valore)</a:t>
            </a:r>
          </a:p>
          <a:p>
            <a:r>
              <a:rPr lang="it-IT" sz="2000" dirty="0" smtClean="0">
                <a:latin typeface="Garamond" panose="02020404030301010803" pitchFamily="18" charset="0"/>
              </a:rPr>
              <a:t>Oggetti diversi hanno svolto questa funzione.</a:t>
            </a:r>
          </a:p>
          <a:p>
            <a:r>
              <a:rPr lang="it-IT" sz="2000" dirty="0" smtClean="0">
                <a:latin typeface="Garamond" panose="02020404030301010803" pitchFamily="18" charset="0"/>
              </a:rPr>
              <a:t>C’era una volta la lira…ora ci sono anche le </a:t>
            </a:r>
            <a:r>
              <a:rPr lang="it-IT" sz="2000" dirty="0" err="1" smtClean="0">
                <a:latin typeface="Garamond" panose="02020404030301010803" pitchFamily="18" charset="0"/>
              </a:rPr>
              <a:t>criptovalute</a:t>
            </a:r>
            <a:endParaRPr lang="it-IT" sz="2000" dirty="0" smtClean="0">
              <a:latin typeface="Garamond" panose="02020404030301010803" pitchFamily="18" charset="0"/>
            </a:endParaRPr>
          </a:p>
          <a:p>
            <a:pPr marL="109537" indent="0">
              <a:buNone/>
            </a:pPr>
            <a:endParaRPr lang="it-IT" sz="2000" dirty="0" smtClean="0">
              <a:latin typeface="Garamond" panose="02020404030301010803" pitchFamily="18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Garamond" panose="02020404030301010803" pitchFamily="18" charset="0"/>
              </a:rPr>
              <a:t>La moneta e la storia</a:t>
            </a:r>
            <a:endParaRPr lang="it-IT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49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12738" y="476672"/>
            <a:ext cx="8229600" cy="4525963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</p:txBody>
      </p:sp>
      <p:sp>
        <p:nvSpPr>
          <p:cNvPr id="10244" name="AutoShape 8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5" name="AutoShape 10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6" name="AutoShape 12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7" name="AutoShape 1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60978AE-FD9C-45C2-ACFA-89C4ADE25626}"/>
              </a:ext>
            </a:extLst>
          </p:cNvPr>
          <p:cNvSpPr/>
          <p:nvPr/>
        </p:nvSpPr>
        <p:spPr>
          <a:xfrm>
            <a:off x="611560" y="548680"/>
            <a:ext cx="7559948" cy="909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r>
              <a:rPr lang="it-IT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moneta come misura (imperfetta) 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r>
              <a:rPr lang="it-IT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 valore di un bene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misura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ma quale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è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’utilità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un bene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soddisfa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bisogno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baseline="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d’uso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utilità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 me),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scambio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utilità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altri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scambio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è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prezzo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mette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relazione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è un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legame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interessa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solo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scambio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costa un bene?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Perchè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prezzi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diversi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?)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esempi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persente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future: la nostra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psicologia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15000"/>
              </a:lnSpc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0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12738" y="476672"/>
            <a:ext cx="8229600" cy="4525963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</p:txBody>
      </p:sp>
      <p:sp>
        <p:nvSpPr>
          <p:cNvPr id="10244" name="AutoShape 8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5" name="AutoShape 10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6" name="AutoShape 12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7" name="AutoShape 1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60978AE-FD9C-45C2-ACFA-89C4ADE25626}"/>
              </a:ext>
            </a:extLst>
          </p:cNvPr>
          <p:cNvSpPr/>
          <p:nvPr/>
        </p:nvSpPr>
        <p:spPr>
          <a:xfrm>
            <a:off x="683568" y="764704"/>
            <a:ext cx="7487940" cy="933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r>
              <a:rPr lang="it-IT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valore è una questione complessa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approccio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tradizionale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superato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meglio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Primo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aspetto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scambio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prezzo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spesso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trascura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qualcosa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Esempio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crema al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cioccolato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olio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palma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deforestazione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crisi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climatica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Produzione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legata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sostenibilità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ambientale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anche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Secondo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aspetto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l’economia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è un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circolare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fine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fanno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rifiuti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nuova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risorsa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Esempi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riutilizzo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bene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scarto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scambio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simulazione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un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mercatino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tabLst>
                <a:tab pos="180340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con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oggetti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modesto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15000"/>
              </a:lnSpc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50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12738" y="476672"/>
            <a:ext cx="8229600" cy="4525963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</p:txBody>
      </p:sp>
      <p:sp>
        <p:nvSpPr>
          <p:cNvPr id="10244" name="AutoShape 8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5" name="AutoShape 10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6" name="AutoShape 12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7" name="AutoShape 1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60978AE-FD9C-45C2-ACFA-89C4ADE25626}"/>
              </a:ext>
            </a:extLst>
          </p:cNvPr>
          <p:cNvSpPr/>
          <p:nvPr/>
        </p:nvSpPr>
        <p:spPr>
          <a:xfrm>
            <a:off x="683568" y="764704"/>
            <a:ext cx="7487940" cy="802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r>
              <a:rPr lang="it-IT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 crea la moneta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le sue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storia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legale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cartacea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metallica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banca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centrale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bancaria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come mezzo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pagamento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plastica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bancomat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carte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noProof="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000" noProof="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r>
              <a:rPr lang="en-US" sz="2000" noProof="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noProof="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US" sz="2000" noProof="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il bit coin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0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12738" y="476672"/>
            <a:ext cx="8229600" cy="4525963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sz="2800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it-IT" altLang="it-IT" b="1" dirty="0">
              <a:latin typeface="Garamond" pitchFamily="18" charset="0"/>
            </a:endParaRPr>
          </a:p>
        </p:txBody>
      </p:sp>
      <p:sp>
        <p:nvSpPr>
          <p:cNvPr id="10244" name="AutoShape 8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5" name="AutoShape 10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6" name="AutoShape 12" descr="9257d1237052723-il-ciclo-economico-sorta-di-barometro-macro-ciclo-economico01"/>
          <p:cNvSpPr>
            <a:spLocks noChangeAspect="1" noChangeArrowheads="1"/>
          </p:cNvSpPr>
          <p:nvPr/>
        </p:nvSpPr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47" name="AutoShape 1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60978AE-FD9C-45C2-ACFA-89C4ADE25626}"/>
              </a:ext>
            </a:extLst>
          </p:cNvPr>
          <p:cNvSpPr/>
          <p:nvPr/>
        </p:nvSpPr>
        <p:spPr>
          <a:xfrm>
            <a:off x="683568" y="764704"/>
            <a:ext cx="7487940" cy="788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r>
              <a:rPr lang="it-IT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 e inflazione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</a:tabLst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nominale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reale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Definizione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inflazione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L’inflazione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è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nemica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calcolare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perdita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della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endParaRPr lang="en-US" sz="2000" dirty="0" smtClean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difendersi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dlala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perdita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della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moneta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Perchè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prezzi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salgono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prezzi</a:t>
            </a:r>
            <a:r>
              <a:rPr lang="en-US" sz="2000" dirty="0" smtClean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340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FD4CCF3-6F26-4A63-BE48-EF0C2706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44624"/>
            <a:ext cx="8147248" cy="5962476"/>
          </a:xfrm>
        </p:spPr>
        <p:txBody>
          <a:bodyPr/>
          <a:lstStyle/>
          <a:p>
            <a:pPr marL="109537" indent="0">
              <a:buNone/>
            </a:pPr>
            <a:endParaRPr lang="it-IT" sz="1400" dirty="0"/>
          </a:p>
          <a:p>
            <a:pPr marL="109537" indent="0" algn="ctr">
              <a:buNone/>
            </a:pPr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Progetto «la torta dell’economia»: moneta e solidarietà</a:t>
            </a: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Il </a:t>
            </a:r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percorso didattico si svolge attraverso 4 incontri in classe (uno sul risparmio, uno sul dono, uno sulla progettualità, uno sulla solidarietà) </a:t>
            </a:r>
            <a:r>
              <a:rPr lang="it-IT" sz="1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che </a:t>
            </a:r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svolge un protocollo definito di attività in classe (lettura di </a:t>
            </a:r>
            <a:r>
              <a:rPr lang="it-IT" sz="1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fiabe, </a:t>
            </a:r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esercizi, discussioni di gruppo) e aiuta i bambini nella costruzione del salvadanaio “la torta dell’economia” </a:t>
            </a:r>
            <a:r>
              <a:rPr lang="it-IT" sz="1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Ogni </a:t>
            </a:r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incontro dura 2 </a:t>
            </a:r>
            <a:r>
              <a:rPr lang="it-IT" sz="1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ore. Come </a:t>
            </a:r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si presenta il salvadanaio?</a:t>
            </a:r>
          </a:p>
          <a:p>
            <a:pPr algn="just"/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Il salvadanaio prende la forma di una torta composta da 4 fette distinte assemblabili in un unico oggetto. </a:t>
            </a:r>
          </a:p>
          <a:p>
            <a:pPr algn="just"/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Ogni “fetta” corrisponde a un salvadanaio a se stante, che può essere aperto – senza essere rotto – indipendentemente dalle altre “fette</a:t>
            </a:r>
            <a:r>
              <a:rPr lang="it-IT" sz="1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”.</a:t>
            </a:r>
            <a:endParaRPr lang="it-IT" sz="1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Il salvadanaio viene fornito ai bambini in forma non assemblata. Gli </a:t>
            </a:r>
            <a:r>
              <a:rPr lang="it-IT" sz="1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insegnanti guidano </a:t>
            </a:r>
            <a:r>
              <a:rPr lang="it-IT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i bambini alla costruzione e alla personalizzazione del salvadanaio tramite decorazioni e disegni. L’oggetto richiama quattro diverse modalità di allocazione del denaro (risparmio, progettualità, dono e solidarietà).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79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3022</TotalTime>
  <Words>741</Words>
  <Application>Microsoft Office PowerPoint</Application>
  <PresentationFormat>Presentazione su schermo (4:3)</PresentationFormat>
  <Paragraphs>214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3" baseType="lpstr">
      <vt:lpstr>Arial</vt:lpstr>
      <vt:lpstr>Calibri</vt:lpstr>
      <vt:lpstr>Garamond</vt:lpstr>
      <vt:lpstr>Lucida Sans Unicode</vt:lpstr>
      <vt:lpstr>Monotype Corsiva</vt:lpstr>
      <vt:lpstr>Times New Roman</vt:lpstr>
      <vt:lpstr>Verdana</vt:lpstr>
      <vt:lpstr>Wingdings</vt:lpstr>
      <vt:lpstr>Wingdings 2</vt:lpstr>
      <vt:lpstr>Wingdings 3</vt:lpstr>
      <vt:lpstr>Viale</vt:lpstr>
      <vt:lpstr> Aspetti e temi dell’educazione finanziaria per la scuola primaria </vt:lpstr>
      <vt:lpstr>Presentazione standard di PowerPoint</vt:lpstr>
      <vt:lpstr>Presentazione standard di PowerPoint</vt:lpstr>
      <vt:lpstr>La moneta e la storia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pomini</cp:lastModifiedBy>
  <cp:revision>164</cp:revision>
  <cp:lastPrinted>2021-11-11T10:22:07Z</cp:lastPrinted>
  <dcterms:created xsi:type="dcterms:W3CDTF">2017-11-25T14:47:48Z</dcterms:created>
  <dcterms:modified xsi:type="dcterms:W3CDTF">2023-10-04T14:48:12Z</dcterms:modified>
</cp:coreProperties>
</file>