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7" r:id="rId2"/>
    <p:sldId id="309" r:id="rId3"/>
    <p:sldId id="304" r:id="rId4"/>
    <p:sldId id="310" r:id="rId5"/>
    <p:sldId id="302" r:id="rId6"/>
    <p:sldId id="307" r:id="rId7"/>
    <p:sldId id="312" r:id="rId8"/>
    <p:sldId id="311" r:id="rId9"/>
    <p:sldId id="295" r:id="rId10"/>
    <p:sldId id="258" r:id="rId11"/>
    <p:sldId id="308" r:id="rId12"/>
    <p:sldId id="299" r:id="rId13"/>
  </p:sldIdLst>
  <p:sldSz cx="9144000" cy="6858000" type="screen4x3"/>
  <p:notesSz cx="6797675" cy="9926638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2" autoAdjust="0"/>
  </p:normalViewPr>
  <p:slideViewPr>
    <p:cSldViewPr>
      <p:cViewPr varScale="1">
        <p:scale>
          <a:sx n="109" d="100"/>
          <a:sy n="109" d="100"/>
        </p:scale>
        <p:origin x="1674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5BE94C-14FA-4549-924C-059FCAE307A0}" type="datetimeFigureOut">
              <a:rPr lang="it-IT" smtClean="0"/>
              <a:t>04/10/2023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1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50444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D91497-A07B-4602-9CC8-1B59E032284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004169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D91497-A07B-4602-9CC8-1B59E0322848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976226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riangolo rettangolo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5" name="Gruppo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igura a mano libera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" name="Figura a mano libera 18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/>
              <a:gdLst>
                <a:gd name="T0" fmla="*/ 0 w 5760"/>
                <a:gd name="T1" fmla="*/ 0 h 528"/>
                <a:gd name="T2" fmla="*/ 5760 w 5760"/>
                <a:gd name="T3" fmla="*/ 0 h 528"/>
                <a:gd name="T4" fmla="*/ 5760 w 5760"/>
                <a:gd name="T5" fmla="*/ 528 h 528"/>
                <a:gd name="T6" fmla="*/ 48 w 5760"/>
                <a:gd name="T7" fmla="*/ 0 h 52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60"/>
                <a:gd name="T13" fmla="*/ 0 h 528"/>
                <a:gd name="T14" fmla="*/ 5760 w 5760"/>
                <a:gd name="T15" fmla="*/ 528 h 52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it-IT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8" name="Figura a mano libera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  <p:cxnSp>
          <p:nvCxnSpPr>
            <p:cNvPr id="10" name="Connettore 1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olo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17" name="Sottotitolo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it-IT"/>
              <a:t>Fare clic per modificare lo stile del sottotitolo dello schema</a:t>
            </a:r>
            <a:endParaRPr lang="en-US"/>
          </a:p>
        </p:txBody>
      </p:sp>
      <p:sp>
        <p:nvSpPr>
          <p:cNvPr id="11" name="Segnaposto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it-IT"/>
          </a:p>
        </p:txBody>
      </p:sp>
      <p:sp>
        <p:nvSpPr>
          <p:cNvPr id="12" name="Segnaposto piè di pagina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it-IT">
              <a:solidFill>
                <a:srgbClr val="2DA2BF">
                  <a:tint val="20000"/>
                </a:srgbClr>
              </a:solidFill>
            </a:endParaRPr>
          </a:p>
        </p:txBody>
      </p:sp>
      <p:sp>
        <p:nvSpPr>
          <p:cNvPr id="13" name="Segnaposto numero diapositiv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9C852056-3813-4DEF-BDB0-56B92711872E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2930299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Segnaposto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prstClr val="black"/>
              </a:solidFill>
            </a:endParaRPr>
          </a:p>
        </p:txBody>
      </p:sp>
      <p:sp>
        <p:nvSpPr>
          <p:cNvPr id="5" name="Segnaposto piè di pagina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prstClr val="black"/>
              </a:solidFill>
            </a:endParaRPr>
          </a:p>
        </p:txBody>
      </p:sp>
      <p:sp>
        <p:nvSpPr>
          <p:cNvPr id="6" name="Segnaposto numero diapositiva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31B25D-4324-4CA9-9086-3F320B6F5534}" type="slidenum">
              <a:rPr lang="it-IT" altLang="it-IT">
                <a:solidFill>
                  <a:prstClr val="black"/>
                </a:solidFill>
              </a:rPr>
              <a:pPr>
                <a:defRPr/>
              </a:pPr>
              <a:t>‹N›</a:t>
            </a:fld>
            <a:endParaRPr lang="it-IT" altLang="it-IT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4505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Segnaposto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prstClr val="black"/>
              </a:solidFill>
            </a:endParaRPr>
          </a:p>
        </p:txBody>
      </p:sp>
      <p:sp>
        <p:nvSpPr>
          <p:cNvPr id="5" name="Segnaposto piè di pagina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prstClr val="black"/>
              </a:solidFill>
            </a:endParaRPr>
          </a:p>
        </p:txBody>
      </p:sp>
      <p:sp>
        <p:nvSpPr>
          <p:cNvPr id="6" name="Segnaposto numero diapositiva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0B92E3-946E-412A-AA2D-F789952EC0FB}" type="slidenum">
              <a:rPr lang="it-IT" altLang="it-IT">
                <a:solidFill>
                  <a:prstClr val="black"/>
                </a:solidFill>
              </a:rPr>
              <a:pPr>
                <a:defRPr/>
              </a:pPr>
              <a:t>‹N›</a:t>
            </a:fld>
            <a:endParaRPr lang="it-IT" altLang="it-IT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55687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7" name="Titolo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4" name="Segnaposto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prstClr val="black"/>
              </a:solidFill>
            </a:endParaRPr>
          </a:p>
        </p:txBody>
      </p:sp>
      <p:sp>
        <p:nvSpPr>
          <p:cNvPr id="5" name="Segnaposto piè di pagina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prstClr val="black"/>
              </a:solidFill>
            </a:endParaRPr>
          </a:p>
        </p:txBody>
      </p:sp>
      <p:sp>
        <p:nvSpPr>
          <p:cNvPr id="6" name="Segnaposto numero diapositiva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1F57FB-D262-4FE9-A224-833B3873D3E2}" type="slidenum">
              <a:rPr lang="it-IT" altLang="it-IT">
                <a:solidFill>
                  <a:prstClr val="black"/>
                </a:solidFill>
              </a:rPr>
              <a:pPr>
                <a:defRPr/>
              </a:pPr>
              <a:t>‹N›</a:t>
            </a:fld>
            <a:endParaRPr lang="it-IT" altLang="it-IT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54015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allone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Gallone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it-IT">
              <a:solidFill>
                <a:prstClr val="white"/>
              </a:solidFill>
            </a:endParaRPr>
          </a:p>
        </p:txBody>
      </p:sp>
      <p:sp>
        <p:nvSpPr>
          <p:cNvPr id="7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it-IT">
              <a:solidFill>
                <a:prstClr val="white"/>
              </a:solidFill>
            </a:endParaRPr>
          </a:p>
        </p:txBody>
      </p:sp>
      <p:sp>
        <p:nvSpPr>
          <p:cNvPr id="8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996D4CB-6725-45EC-98BE-CC6791B4713B}" type="slidenum">
              <a:rPr lang="it-IT" altLang="it-IT">
                <a:solidFill>
                  <a:prstClr val="white"/>
                </a:solidFill>
              </a:rPr>
              <a:pPr>
                <a:defRPr/>
              </a:pPr>
              <a:t>‹N›</a:t>
            </a:fld>
            <a:endParaRPr lang="it-IT" altLang="it-IT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6279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8" name="Titolo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it-IT">
              <a:solidFill>
                <a:prstClr val="white"/>
              </a:solidFill>
            </a:endParaRP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it-IT">
              <a:solidFill>
                <a:prstClr val="white"/>
              </a:solidFill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5922FBF-B2FC-4875-A870-AB835D34732C}" type="slidenum">
              <a:rPr lang="it-IT" altLang="it-IT">
                <a:solidFill>
                  <a:prstClr val="white"/>
                </a:solidFill>
              </a:rPr>
              <a:pPr>
                <a:defRPr/>
              </a:pPr>
              <a:t>‹N›</a:t>
            </a:fld>
            <a:endParaRPr lang="it-IT" altLang="it-IT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941429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it-IT">
              <a:solidFill>
                <a:prstClr val="black"/>
              </a:solidFill>
            </a:endParaRPr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it-IT">
              <a:solidFill>
                <a:prstClr val="black"/>
              </a:solidFill>
            </a:endParaRPr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D0E263C-3F49-4357-A18C-0AA4DEDEEF67}" type="slidenum">
              <a:rPr lang="it-IT" altLang="it-IT">
                <a:solidFill>
                  <a:prstClr val="black"/>
                </a:solidFill>
              </a:rPr>
              <a:pPr>
                <a:defRPr/>
              </a:pPr>
              <a:t>‹N›</a:t>
            </a:fld>
            <a:endParaRPr lang="it-IT" altLang="it-IT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629026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it-IT">
              <a:solidFill>
                <a:prstClr val="white"/>
              </a:solidFill>
            </a:endParaRP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it-IT">
              <a:solidFill>
                <a:prstClr val="white"/>
              </a:solidFill>
            </a:endParaRP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4532986-CD80-4F84-9B76-CD33C8663741}" type="slidenum">
              <a:rPr lang="it-IT" altLang="it-IT">
                <a:solidFill>
                  <a:prstClr val="white"/>
                </a:solidFill>
              </a:rPr>
              <a:pPr>
                <a:defRPr/>
              </a:pPr>
              <a:t>‹N›</a:t>
            </a:fld>
            <a:endParaRPr lang="it-IT" altLang="it-IT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873443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prstClr val="black"/>
              </a:solidFill>
            </a:endParaRPr>
          </a:p>
        </p:txBody>
      </p:sp>
      <p:sp>
        <p:nvSpPr>
          <p:cNvPr id="3" name="Segnaposto piè di pagina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prstClr val="black"/>
              </a:solidFill>
            </a:endParaRPr>
          </a:p>
        </p:txBody>
      </p:sp>
      <p:sp>
        <p:nvSpPr>
          <p:cNvPr id="4" name="Segnaposto numero diapositiva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488B28-FE40-4D8A-BB18-C33F687C17FD}" type="slidenum">
              <a:rPr lang="it-IT" altLang="it-IT">
                <a:solidFill>
                  <a:prstClr val="black"/>
                </a:solidFill>
              </a:rPr>
              <a:pPr>
                <a:defRPr/>
              </a:pPr>
              <a:t>‹N›</a:t>
            </a:fld>
            <a:endParaRPr lang="it-IT" altLang="it-IT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54952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it-IT">
              <a:solidFill>
                <a:prstClr val="black"/>
              </a:solidFill>
            </a:endParaRP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it-IT">
              <a:solidFill>
                <a:prstClr val="black"/>
              </a:solidFill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A0B676F-9EE5-4DA7-A336-38A1C68D5165}" type="slidenum">
              <a:rPr lang="it-IT" altLang="it-IT">
                <a:solidFill>
                  <a:prstClr val="black"/>
                </a:solidFill>
              </a:rPr>
              <a:pPr>
                <a:defRPr/>
              </a:pPr>
              <a:t>‹N›</a:t>
            </a:fld>
            <a:endParaRPr lang="it-IT" altLang="it-IT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378671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igura a mano libera 4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  <a:latin typeface="Arial" charset="0"/>
            </a:endParaRPr>
          </a:p>
        </p:txBody>
      </p:sp>
      <p:sp>
        <p:nvSpPr>
          <p:cNvPr id="6" name="Figura a mano libera 15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5760 w 5591"/>
              <a:gd name="T3" fmla="*/ 0 h 588"/>
              <a:gd name="T4" fmla="*/ 5760 w 5591"/>
              <a:gd name="T5" fmla="*/ 528 h 588"/>
              <a:gd name="T6" fmla="*/ 48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it-IT">
              <a:solidFill>
                <a:prstClr val="white"/>
              </a:solidFill>
              <a:latin typeface="Arial" charset="0"/>
            </a:endParaRPr>
          </a:p>
        </p:txBody>
      </p:sp>
      <p:sp>
        <p:nvSpPr>
          <p:cNvPr id="7" name="Triangolo rettangolo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8" name="Connettore 1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Gallone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Gallone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it-IT" noProof="0"/>
              <a:t>Fare clic sull'icona per inserire un'immagine</a:t>
            </a:r>
            <a:endParaRPr lang="en-US" noProof="0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11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it-IT">
              <a:solidFill>
                <a:prstClr val="white"/>
              </a:solidFill>
            </a:endParaRPr>
          </a:p>
        </p:txBody>
      </p:sp>
      <p:sp>
        <p:nvSpPr>
          <p:cNvPr id="12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it-IT">
              <a:solidFill>
                <a:prstClr val="white"/>
              </a:solidFill>
            </a:endParaRPr>
          </a:p>
        </p:txBody>
      </p:sp>
      <p:sp>
        <p:nvSpPr>
          <p:cNvPr id="13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216B3503-D66C-4AE7-AC5A-543EA8696323}" type="slidenum">
              <a:rPr lang="it-IT" altLang="it-IT">
                <a:solidFill>
                  <a:prstClr val="white"/>
                </a:solidFill>
              </a:rPr>
              <a:pPr>
                <a:defRPr/>
              </a:pPr>
              <a:t>‹N›</a:t>
            </a:fld>
            <a:endParaRPr lang="it-IT" altLang="it-IT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186724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igura a mano libera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027" name="Figura a mano libera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5760 w 5591"/>
              <a:gd name="T3" fmla="*/ 0 h 588"/>
              <a:gd name="T4" fmla="*/ 5760 w 5591"/>
              <a:gd name="T5" fmla="*/ 528 h 588"/>
              <a:gd name="T6" fmla="*/ 48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it-IT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4" name="Triangolo rettangolo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15" name="Connettore 1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egnaposto tito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1033" name="Segnaposto testo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/>
              <a:t>Fare clic per modificare stili del testo dello schema</a:t>
            </a:r>
          </a:p>
          <a:p>
            <a:pPr lvl="1"/>
            <a:r>
              <a:rPr lang="it-IT" altLang="it-IT"/>
              <a:t>Secondo livello</a:t>
            </a:r>
          </a:p>
          <a:p>
            <a:pPr lvl="2"/>
            <a:r>
              <a:rPr lang="it-IT" altLang="it-IT"/>
              <a:t>Terzo livello</a:t>
            </a:r>
          </a:p>
          <a:p>
            <a:pPr lvl="3"/>
            <a:r>
              <a:rPr lang="it-IT" altLang="it-IT"/>
              <a:t>Quarto livello</a:t>
            </a:r>
          </a:p>
          <a:p>
            <a:pPr lvl="4"/>
            <a:r>
              <a:rPr lang="it-IT" altLang="it-IT"/>
              <a:t>Quinto livello</a:t>
            </a:r>
            <a:endParaRPr lang="en-US" altLang="it-IT"/>
          </a:p>
        </p:txBody>
      </p:sp>
      <p:sp>
        <p:nvSpPr>
          <p:cNvPr id="10" name="Segnaposto data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it-IT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22" name="Segnaposto piè di pagina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it-IT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8" name="Segnaposto numero diapositiva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 smtClean="0">
                <a:solidFill>
                  <a:schemeClr val="tx1"/>
                </a:solidFill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9088902-2CC7-4E2A-A9D0-04F9DC17155C}" type="slidenum">
              <a:rPr lang="it-IT" altLang="it-IT">
                <a:solidFill>
                  <a:prstClr val="black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‹N›</a:t>
            </a:fld>
            <a:endParaRPr lang="it-IT" altLang="it-IT">
              <a:solidFill>
                <a:prstClr val="black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12470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grande.bper.it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55575" y="1412776"/>
            <a:ext cx="7701037" cy="2190849"/>
          </a:xfrm>
          <a:noFill/>
        </p:spPr>
        <p:txBody>
          <a:bodyPr anchor="ctr">
            <a:normAutofit fontScale="90000"/>
          </a:bodyPr>
          <a:lstStyle/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it-IT" altLang="it-IT" sz="4000" dirty="0">
                <a:latin typeface="Garamond" panose="02020404030301010803" pitchFamily="18" charset="0"/>
              </a:rPr>
              <a:t/>
            </a:r>
            <a:br>
              <a:rPr lang="it-IT" altLang="it-IT" sz="4000" dirty="0">
                <a:latin typeface="Garamond" panose="02020404030301010803" pitchFamily="18" charset="0"/>
              </a:rPr>
            </a:br>
            <a:r>
              <a:rPr lang="it-IT" altLang="it-IT" sz="4000" dirty="0" smtClean="0">
                <a:latin typeface="Garamond" panose="02020404030301010803" pitchFamily="18" charset="0"/>
              </a:rPr>
              <a:t>Aspetti e temi</a:t>
            </a:r>
            <a:br>
              <a:rPr lang="it-IT" altLang="it-IT" sz="4000" dirty="0" smtClean="0">
                <a:latin typeface="Garamond" panose="02020404030301010803" pitchFamily="18" charset="0"/>
              </a:rPr>
            </a:br>
            <a:r>
              <a:rPr lang="it-IT" altLang="it-IT" sz="4000" dirty="0" smtClean="0">
                <a:latin typeface="Garamond" panose="02020404030301010803" pitchFamily="18" charset="0"/>
              </a:rPr>
              <a:t>dell’educazione finanziaria</a:t>
            </a:r>
            <a:br>
              <a:rPr lang="it-IT" altLang="it-IT" sz="4000" dirty="0" smtClean="0">
                <a:latin typeface="Garamond" panose="02020404030301010803" pitchFamily="18" charset="0"/>
              </a:rPr>
            </a:br>
            <a:r>
              <a:rPr lang="it-IT" altLang="it-IT" sz="4000" dirty="0" smtClean="0">
                <a:latin typeface="Garamond" panose="02020404030301010803" pitchFamily="18" charset="0"/>
              </a:rPr>
              <a:t>per la scuola primaria</a:t>
            </a:r>
            <a:r>
              <a:rPr lang="it-IT" altLang="it-IT" sz="3600" dirty="0">
                <a:latin typeface="Monotype Corsiva" pitchFamily="66" charset="0"/>
              </a:rPr>
              <a:t/>
            </a:r>
            <a:br>
              <a:rPr lang="it-IT" altLang="it-IT" sz="3600" dirty="0">
                <a:latin typeface="Monotype Corsiva" pitchFamily="66" charset="0"/>
              </a:rPr>
            </a:br>
            <a:endParaRPr lang="it-IT" altLang="it-IT" sz="3600" dirty="0">
              <a:latin typeface="Monotype Corsiva" pitchFamily="66" charset="0"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71600" y="3603626"/>
            <a:ext cx="7345313" cy="2201638"/>
          </a:xfrm>
        </p:spPr>
        <p:txBody>
          <a:bodyPr>
            <a:normAutofit fontScale="85000" lnSpcReduction="20000"/>
          </a:bodyPr>
          <a:lstStyle/>
          <a:p>
            <a:pPr marR="0" algn="ctr">
              <a:lnSpc>
                <a:spcPct val="80000"/>
              </a:lnSpc>
            </a:pPr>
            <a:endParaRPr lang="it-IT" altLang="it-IT" sz="2000" b="1" dirty="0">
              <a:latin typeface="Garamond" pitchFamily="18" charset="0"/>
            </a:endParaRPr>
          </a:p>
          <a:p>
            <a:pPr marR="0" algn="ctr">
              <a:lnSpc>
                <a:spcPct val="80000"/>
              </a:lnSpc>
            </a:pPr>
            <a:endParaRPr lang="it-IT" altLang="it-IT" sz="2000" b="1" dirty="0">
              <a:latin typeface="Garamond" pitchFamily="18" charset="0"/>
            </a:endParaRPr>
          </a:p>
          <a:p>
            <a:pPr marR="0" algn="ctr">
              <a:lnSpc>
                <a:spcPct val="80000"/>
              </a:lnSpc>
            </a:pPr>
            <a:r>
              <a:rPr lang="it-IT" altLang="it-IT" sz="2000" b="1" dirty="0" smtClean="0">
                <a:latin typeface="Garamond" pitchFamily="18" charset="0"/>
              </a:rPr>
              <a:t>Seminario – 5 ottobre 2023</a:t>
            </a:r>
          </a:p>
          <a:p>
            <a:pPr marR="0" algn="ctr">
              <a:lnSpc>
                <a:spcPct val="80000"/>
              </a:lnSpc>
            </a:pPr>
            <a:endParaRPr lang="it-IT" altLang="it-IT" sz="2000" b="1" dirty="0" smtClean="0">
              <a:latin typeface="Garamond" pitchFamily="18" charset="0"/>
            </a:endParaRPr>
          </a:p>
          <a:p>
            <a:pPr marR="0" algn="ctr">
              <a:lnSpc>
                <a:spcPct val="80000"/>
              </a:lnSpc>
            </a:pPr>
            <a:r>
              <a:rPr lang="it-IT" altLang="it-IT" sz="2000" b="1" dirty="0" err="1" smtClean="0">
                <a:latin typeface="Garamond" pitchFamily="18" charset="0"/>
              </a:rPr>
              <a:t>Librì</a:t>
            </a:r>
            <a:r>
              <a:rPr lang="it-IT" altLang="it-IT" sz="2000" b="1" dirty="0" smtClean="0">
                <a:latin typeface="Garamond" pitchFamily="18" charset="0"/>
              </a:rPr>
              <a:t> Progetti Educativi  - BPER </a:t>
            </a:r>
            <a:r>
              <a:rPr lang="it-IT" altLang="it-IT" sz="2000" b="1" dirty="0">
                <a:latin typeface="Garamond" pitchFamily="18" charset="0"/>
              </a:rPr>
              <a:t>B</a:t>
            </a:r>
            <a:r>
              <a:rPr lang="it-IT" altLang="it-IT" sz="2000" b="1" dirty="0" smtClean="0">
                <a:latin typeface="Garamond" pitchFamily="18" charset="0"/>
              </a:rPr>
              <a:t>anca</a:t>
            </a:r>
          </a:p>
          <a:p>
            <a:pPr marR="0" algn="ctr">
              <a:lnSpc>
                <a:spcPct val="80000"/>
              </a:lnSpc>
            </a:pPr>
            <a:endParaRPr lang="it-IT" altLang="it-IT" sz="2000" b="1" dirty="0" smtClean="0">
              <a:latin typeface="Garamond" pitchFamily="18" charset="0"/>
            </a:endParaRPr>
          </a:p>
          <a:p>
            <a:pPr marR="0" algn="ctr">
              <a:lnSpc>
                <a:spcPct val="80000"/>
              </a:lnSpc>
            </a:pPr>
            <a:r>
              <a:rPr lang="it-IT" altLang="it-IT" sz="2000" b="1" dirty="0" smtClean="0">
                <a:latin typeface="Garamond" pitchFamily="18" charset="0"/>
              </a:rPr>
              <a:t>Prof. Mario </a:t>
            </a:r>
            <a:r>
              <a:rPr lang="it-IT" altLang="it-IT" sz="2000" b="1" dirty="0">
                <a:latin typeface="Garamond" pitchFamily="18" charset="0"/>
              </a:rPr>
              <a:t>Pomini – Università di </a:t>
            </a:r>
            <a:r>
              <a:rPr lang="it-IT" altLang="it-IT" sz="2000" b="1" dirty="0" smtClean="0">
                <a:latin typeface="Garamond" pitchFamily="18" charset="0"/>
              </a:rPr>
              <a:t>Padova</a:t>
            </a:r>
          </a:p>
          <a:p>
            <a:pPr algn="ctr"/>
            <a:endParaRPr lang="it-IT" altLang="it-IT" sz="16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it-IT" altLang="it-IT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Materiali: </a:t>
            </a:r>
            <a:r>
              <a:rPr lang="it-IT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grande.bper.it</a:t>
            </a:r>
            <a:r>
              <a:rPr lang="it-IT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it-IT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Uno splendido ritratto</a:t>
            </a:r>
          </a:p>
          <a:p>
            <a:pPr algn="ctr"/>
            <a:r>
              <a:rPr lang="it-IT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Scopri l'economia con le opere d'arte</a:t>
            </a:r>
          </a:p>
          <a:p>
            <a:pPr marR="0" algn="ctr">
              <a:lnSpc>
                <a:spcPct val="80000"/>
              </a:lnSpc>
            </a:pPr>
            <a:endParaRPr lang="it-IT" altLang="it-IT" sz="16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0" algn="ctr">
              <a:lnSpc>
                <a:spcPct val="80000"/>
              </a:lnSpc>
            </a:pPr>
            <a:endParaRPr lang="it-IT" altLang="it-IT" sz="2000" b="1" dirty="0">
              <a:solidFill>
                <a:schemeClr val="tx1"/>
              </a:solidFill>
              <a:latin typeface="Garamon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2571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312738" y="476672"/>
            <a:ext cx="8229600" cy="4525963"/>
          </a:xfrm>
        </p:spPr>
        <p:txBody>
          <a:bodyPr>
            <a:normAutofit/>
          </a:bodyPr>
          <a:lstStyle/>
          <a:p>
            <a:pPr marL="365760" indent="-256032" algn="just" fontAlgn="auto">
              <a:spcAft>
                <a:spcPts val="0"/>
              </a:spcAft>
              <a:buFont typeface="Wingdings 3"/>
              <a:buChar char=""/>
              <a:defRPr/>
            </a:pPr>
            <a:endParaRPr lang="it-IT" altLang="it-IT" sz="2800" b="1" dirty="0">
              <a:latin typeface="Garamond" pitchFamily="18" charset="0"/>
            </a:endParaRPr>
          </a:p>
          <a:p>
            <a:pPr marL="365760" indent="-256032" algn="just" fontAlgn="auto">
              <a:spcAft>
                <a:spcPts val="0"/>
              </a:spcAft>
              <a:buFont typeface="Wingdings 3"/>
              <a:buChar char=""/>
              <a:defRPr/>
            </a:pPr>
            <a:endParaRPr lang="it-IT" altLang="it-IT" sz="2800" b="1" dirty="0">
              <a:latin typeface="Garamond" pitchFamily="18" charset="0"/>
            </a:endParaRPr>
          </a:p>
          <a:p>
            <a:pPr marL="365760" indent="-256032" algn="just" fontAlgn="auto">
              <a:spcAft>
                <a:spcPts val="0"/>
              </a:spcAft>
              <a:buFont typeface="Wingdings 3"/>
              <a:buChar char=""/>
              <a:defRPr/>
            </a:pPr>
            <a:endParaRPr lang="it-IT" altLang="it-IT" sz="2800" b="1" dirty="0">
              <a:latin typeface="Garamond" pitchFamily="18" charset="0"/>
            </a:endParaRPr>
          </a:p>
          <a:p>
            <a:pPr marL="365760" indent="-256032" algn="just" fontAlgn="auto">
              <a:spcAft>
                <a:spcPts val="0"/>
              </a:spcAft>
              <a:buFont typeface="Wingdings 3"/>
              <a:buChar char=""/>
              <a:defRPr/>
            </a:pPr>
            <a:endParaRPr lang="it-IT" altLang="it-IT" sz="2800" b="1" dirty="0">
              <a:latin typeface="Garamond" pitchFamily="18" charset="0"/>
            </a:endParaRPr>
          </a:p>
          <a:p>
            <a:pPr marL="365760" indent="-256032" algn="just" fontAlgn="auto">
              <a:spcAft>
                <a:spcPts val="0"/>
              </a:spcAft>
              <a:buFont typeface="Wingdings 3"/>
              <a:buChar char=""/>
              <a:defRPr/>
            </a:pPr>
            <a:endParaRPr lang="it-IT" altLang="it-IT" sz="2800" b="1" dirty="0">
              <a:latin typeface="Garamond" pitchFamily="18" charset="0"/>
            </a:endParaRPr>
          </a:p>
          <a:p>
            <a:pPr marL="0" lvl="0" indent="0" algn="ctr" fontAlgn="auto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None/>
            </a:pPr>
            <a:r>
              <a:rPr lang="it-IT" sz="2000" dirty="0">
                <a:solidFill>
                  <a:prstClr val="black"/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 nonni mi hanno </a:t>
            </a:r>
            <a:r>
              <a:rPr lang="it-IT" sz="2000">
                <a:solidFill>
                  <a:prstClr val="black"/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dato </a:t>
            </a:r>
            <a:r>
              <a:rPr lang="it-IT" sz="2000" smtClean="0">
                <a:solidFill>
                  <a:prstClr val="black"/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20 </a:t>
            </a:r>
            <a:r>
              <a:rPr lang="it-IT" sz="2000" dirty="0" smtClean="0">
                <a:solidFill>
                  <a:prstClr val="black"/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euro:</a:t>
            </a:r>
            <a:endParaRPr lang="it-IT" sz="2000" dirty="0">
              <a:solidFill>
                <a:prstClr val="black"/>
              </a:solidFill>
              <a:latin typeface="Garamond" panose="020204040303010108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65760" indent="-256032" algn="just" fontAlgn="auto">
              <a:spcAft>
                <a:spcPts val="0"/>
              </a:spcAft>
              <a:buFont typeface="Wingdings 3"/>
              <a:buChar char=""/>
              <a:defRPr/>
            </a:pPr>
            <a:endParaRPr lang="it-IT" altLang="it-IT" sz="2800" b="1" dirty="0">
              <a:latin typeface="Garamond" pitchFamily="18" charset="0"/>
            </a:endParaRP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it-IT" altLang="it-IT" b="1" dirty="0">
              <a:latin typeface="Garamond" pitchFamily="18" charset="0"/>
            </a:endParaRP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it-IT" altLang="it-IT" b="1" dirty="0">
              <a:latin typeface="Garamond" pitchFamily="18" charset="0"/>
            </a:endParaRP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it-IT" altLang="it-IT" b="1" dirty="0">
              <a:latin typeface="Garamond" pitchFamily="18" charset="0"/>
            </a:endParaRP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it-IT" altLang="it-IT" b="1" dirty="0">
              <a:latin typeface="Garamond" pitchFamily="18" charset="0"/>
            </a:endParaRP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it-IT" altLang="it-IT" b="1" dirty="0">
              <a:latin typeface="Garamond" pitchFamily="18" charset="0"/>
            </a:endParaRP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it-IT" altLang="it-IT" b="1" dirty="0">
              <a:latin typeface="Garamond" pitchFamily="18" charset="0"/>
            </a:endParaRPr>
          </a:p>
        </p:txBody>
      </p:sp>
      <p:sp>
        <p:nvSpPr>
          <p:cNvPr id="10244" name="AutoShape 8" descr="9257d1237052723-il-ciclo-economico-sorta-di-barometro-macro-ciclo-economico01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it-IT"/>
          </a:p>
        </p:txBody>
      </p:sp>
      <p:sp>
        <p:nvSpPr>
          <p:cNvPr id="10245" name="AutoShape 10" descr="9257d1237052723-il-ciclo-economico-sorta-di-barometro-macro-ciclo-economico01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it-IT"/>
          </a:p>
        </p:txBody>
      </p:sp>
      <p:sp>
        <p:nvSpPr>
          <p:cNvPr id="10246" name="AutoShape 12" descr="9257d1237052723-il-ciclo-economico-sorta-di-barometro-macro-ciclo-economico01"/>
          <p:cNvSpPr>
            <a:spLocks noChangeAspect="1" noChangeArrowheads="1"/>
          </p:cNvSpPr>
          <p:nvPr/>
        </p:nvSpPr>
        <p:spPr bwMode="auto">
          <a:xfrm>
            <a:off x="4427538" y="32845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it-IT"/>
          </a:p>
        </p:txBody>
      </p:sp>
      <p:sp>
        <p:nvSpPr>
          <p:cNvPr id="10247" name="AutoShape 17" descr="9k=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it-IT"/>
          </a:p>
        </p:txBody>
      </p:sp>
      <p:sp>
        <p:nvSpPr>
          <p:cNvPr id="2" name="Rettangolo 1">
            <a:extLst>
              <a:ext uri="{FF2B5EF4-FFF2-40B4-BE49-F238E27FC236}">
                <a16:creationId xmlns:a16="http://schemas.microsoft.com/office/drawing/2014/main" id="{860978AE-FD9C-45C2-ACFA-89C4ADE25626}"/>
              </a:ext>
            </a:extLst>
          </p:cNvPr>
          <p:cNvSpPr/>
          <p:nvPr/>
        </p:nvSpPr>
        <p:spPr>
          <a:xfrm>
            <a:off x="601662" y="1196752"/>
            <a:ext cx="7786762" cy="1289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  <a:tabLst>
                <a:tab pos="180340" algn="l"/>
              </a:tabLst>
            </a:pPr>
            <a:endParaRPr lang="it-IT" sz="2800" dirty="0">
              <a:latin typeface="Garamond" panose="020204040303010108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it-IT" sz="4400" dirty="0" smtClean="0"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Costruiamo il salvadanaio</a:t>
            </a:r>
            <a:endParaRPr lang="it-IT" sz="4400" dirty="0">
              <a:latin typeface="Garamond" panose="020204040303010108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Tabel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9416442"/>
              </p:ext>
            </p:extLst>
          </p:nvPr>
        </p:nvGraphicFramePr>
        <p:xfrm>
          <a:off x="1187624" y="3564731"/>
          <a:ext cx="6441266" cy="1445842"/>
        </p:xfrm>
        <a:graphic>
          <a:graphicData uri="http://schemas.openxmlformats.org/drawingml/2006/table">
            <a:tbl>
              <a:tblPr firstRow="1" firstCol="1" bandRow="1"/>
              <a:tblGrid>
                <a:gridCol w="3220633">
                  <a:extLst>
                    <a:ext uri="{9D8B030D-6E8A-4147-A177-3AD203B41FA5}">
                      <a16:colId xmlns:a16="http://schemas.microsoft.com/office/drawing/2014/main" val="703589847"/>
                    </a:ext>
                  </a:extLst>
                </a:gridCol>
                <a:gridCol w="3220633">
                  <a:extLst>
                    <a:ext uri="{9D8B030D-6E8A-4147-A177-3AD203B41FA5}">
                      <a16:colId xmlns:a16="http://schemas.microsoft.com/office/drawing/2014/main" val="294604044"/>
                    </a:ext>
                  </a:extLst>
                </a:gridCol>
              </a:tblGrid>
              <a:tr h="722921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2000" dirty="0"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Risparmio per il consumo  (risparmio)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2000" dirty="0"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Risparmio per il futuro (progettualità)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11592152"/>
                  </a:ext>
                </a:extLst>
              </a:tr>
              <a:tr h="722921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2000"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Risparmio per un aiuto (solidarietà)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2000" dirty="0"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Risparmio per un dono </a:t>
                      </a:r>
                      <a:endParaRPr lang="it-IT" sz="2000" dirty="0" smtClean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2000" dirty="0" smtClean="0"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it-IT" sz="2000" dirty="0"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dono)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084102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99490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>
            <a:extLst>
              <a:ext uri="{FF2B5EF4-FFF2-40B4-BE49-F238E27FC236}">
                <a16:creationId xmlns:a16="http://schemas.microsoft.com/office/drawing/2014/main" id="{3FD4CCF3-6F26-4A63-BE48-EF0C270669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544" y="908720"/>
            <a:ext cx="8219256" cy="5098380"/>
          </a:xfrm>
        </p:spPr>
        <p:txBody>
          <a:bodyPr/>
          <a:lstStyle/>
          <a:p>
            <a:pPr marL="109537" indent="0" algn="ctr">
              <a:buNone/>
            </a:pPr>
            <a:r>
              <a:rPr lang="it-IT" sz="2800" dirty="0" smtClean="0"/>
              <a:t>Bibliografia </a:t>
            </a:r>
            <a:endParaRPr lang="it-IT" sz="2800" dirty="0"/>
          </a:p>
          <a:p>
            <a:pPr marL="109537" indent="0" algn="ctr">
              <a:buNone/>
            </a:pPr>
            <a:endParaRPr lang="it-IT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anose="02020404030301010803" pitchFamily="18" charset="0"/>
              <a:cs typeface="Times New Roman" panose="02020603050405020304" pitchFamily="18" charset="0"/>
            </a:endParaRPr>
          </a:p>
          <a:p>
            <a:pPr algn="just"/>
            <a:endParaRPr lang="it-IT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Introduzione all'educazione finanziaria. Il valore del risparmio e i falsi miti della finanza - Mario Pomini - copertin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2339862"/>
            <a:ext cx="2155829" cy="3031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L' educazione finanziaria. Il far di conto del XXI Secolo - Luca Refrigeri - copertina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0263" y="2348654"/>
            <a:ext cx="2089453" cy="30965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17922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>
            <a:extLst>
              <a:ext uri="{FF2B5EF4-FFF2-40B4-BE49-F238E27FC236}">
                <a16:creationId xmlns:a16="http://schemas.microsoft.com/office/drawing/2014/main" id="{A2E9BC34-D9EC-47FD-8F22-6DC10BB501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810348"/>
          </a:xfrm>
        </p:spPr>
        <p:txBody>
          <a:bodyPr/>
          <a:lstStyle/>
          <a:p>
            <a:endParaRPr lang="it-I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it-IT" dirty="0"/>
          </a:p>
          <a:p>
            <a:endParaRPr lang="it-IT" dirty="0"/>
          </a:p>
        </p:txBody>
      </p:sp>
      <p:sp>
        <p:nvSpPr>
          <p:cNvPr id="4" name="Titolo 3">
            <a:extLst>
              <a:ext uri="{FF2B5EF4-FFF2-40B4-BE49-F238E27FC236}">
                <a16:creationId xmlns:a16="http://schemas.microsoft.com/office/drawing/2014/main" id="{4C21C53B-8228-4920-B603-EE54B25082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76672"/>
            <a:ext cx="8363272" cy="5832648"/>
          </a:xfrm>
        </p:spPr>
        <p:txBody>
          <a:bodyPr>
            <a:normAutofit/>
          </a:bodyPr>
          <a:lstStyle/>
          <a:p>
            <a:pPr lvl="0" fontAlgn="auto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tabLst>
                <a:tab pos="180340" algn="l"/>
              </a:tabLst>
            </a:pPr>
            <a:r>
              <a:rPr lang="en-US" sz="1600" b="0">
                <a:solidFill>
                  <a:prstClr val="black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sz="1600" b="0">
                <a:solidFill>
                  <a:prstClr val="black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it-IT" sz="1600" b="0" dirty="0">
                <a:solidFill>
                  <a:prstClr val="black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it-IT" sz="1600" b="0" dirty="0">
                <a:solidFill>
                  <a:prstClr val="black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it-IT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8842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tangolo 4"/>
          <p:cNvSpPr/>
          <p:nvPr/>
        </p:nvSpPr>
        <p:spPr>
          <a:xfrm>
            <a:off x="827584" y="692696"/>
            <a:ext cx="6203032" cy="59677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15000"/>
              </a:lnSpc>
              <a:tabLst>
                <a:tab pos="180340" algn="l"/>
              </a:tabLst>
              <a:defRPr/>
            </a:pPr>
            <a:r>
              <a:rPr lang="it-IT" sz="24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32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L’educazione finanziaria, perché?</a:t>
            </a:r>
          </a:p>
          <a:p>
            <a:pPr lvl="0" algn="just">
              <a:lnSpc>
                <a:spcPct val="115000"/>
              </a:lnSpc>
              <a:tabLst>
                <a:tab pos="180340" algn="l"/>
              </a:tabLst>
              <a:defRPr/>
            </a:pPr>
            <a:endParaRPr lang="it-IT" sz="2000" dirty="0">
              <a:solidFill>
                <a:prstClr val="black"/>
              </a:solidFill>
              <a:latin typeface="Garamond" panose="020204040303010108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lvl="0" indent="-285750" algn="just">
              <a:lnSpc>
                <a:spcPct val="115000"/>
              </a:lnSpc>
              <a:buFont typeface="Wingdings" panose="05000000000000000000" pitchFamily="2" charset="2"/>
              <a:buChar char="Ø"/>
              <a:tabLst>
                <a:tab pos="180340" algn="l"/>
              </a:tabLst>
              <a:defRPr/>
            </a:pPr>
            <a:r>
              <a:rPr lang="en-US" sz="2000" dirty="0" err="1">
                <a:solidFill>
                  <a:prstClr val="black"/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L’educazione</a:t>
            </a:r>
            <a:r>
              <a:rPr lang="en-US" sz="2000" dirty="0">
                <a:solidFill>
                  <a:prstClr val="black"/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finanziaria</a:t>
            </a:r>
            <a:r>
              <a:rPr lang="en-US" sz="2000" dirty="0" smtClean="0">
                <a:solidFill>
                  <a:prstClr val="black"/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un </a:t>
            </a:r>
            <a:r>
              <a:rPr lang="en-US" sz="2000" dirty="0" err="1" smtClean="0">
                <a:solidFill>
                  <a:prstClr val="black"/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tema</a:t>
            </a:r>
            <a:r>
              <a:rPr lang="en-US" sz="2000" dirty="0" smtClean="0">
                <a:solidFill>
                  <a:prstClr val="black"/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nuovo</a:t>
            </a:r>
            <a:r>
              <a:rPr lang="en-US" sz="2000" dirty="0" smtClean="0">
                <a:solidFill>
                  <a:prstClr val="black"/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ma non </a:t>
            </a:r>
            <a:r>
              <a:rPr lang="en-US" sz="2000" dirty="0" err="1" smtClean="0">
                <a:solidFill>
                  <a:prstClr val="black"/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troppo</a:t>
            </a:r>
            <a:endParaRPr lang="en-US" sz="2000" dirty="0" smtClean="0">
              <a:solidFill>
                <a:prstClr val="black"/>
              </a:solidFill>
              <a:latin typeface="Garamond" panose="020204040303010108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lvl="0" indent="-285750" algn="just">
              <a:lnSpc>
                <a:spcPct val="115000"/>
              </a:lnSpc>
              <a:buFont typeface="Wingdings" panose="05000000000000000000" pitchFamily="2" charset="2"/>
              <a:buChar char="Ø"/>
              <a:tabLst>
                <a:tab pos="180340" algn="l"/>
              </a:tabLst>
              <a:defRPr/>
            </a:pPr>
            <a:endParaRPr lang="en-US" sz="2000" dirty="0">
              <a:solidFill>
                <a:prstClr val="black"/>
              </a:solidFill>
              <a:latin typeface="Garamond" panose="020204040303010108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lvl="0" indent="-285750" algn="just">
              <a:lnSpc>
                <a:spcPct val="115000"/>
              </a:lnSpc>
              <a:buFont typeface="Wingdings" panose="05000000000000000000" pitchFamily="2" charset="2"/>
              <a:buChar char="Ø"/>
              <a:tabLst>
                <a:tab pos="180340" algn="l"/>
              </a:tabLst>
              <a:defRPr/>
            </a:pPr>
            <a:r>
              <a:rPr lang="en-US" sz="2000" dirty="0" err="1" smtClean="0">
                <a:solidFill>
                  <a:prstClr val="black"/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Dopo</a:t>
            </a:r>
            <a:r>
              <a:rPr lang="en-US" sz="2000" dirty="0" smtClean="0">
                <a:solidFill>
                  <a:prstClr val="black"/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solidFill>
                  <a:prstClr val="black"/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la </a:t>
            </a:r>
            <a:r>
              <a:rPr lang="en-US" sz="2000" dirty="0" err="1">
                <a:solidFill>
                  <a:prstClr val="black"/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crisi</a:t>
            </a:r>
            <a:r>
              <a:rPr lang="en-US" sz="2000" dirty="0">
                <a:solidFill>
                  <a:prstClr val="black"/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finanziaria</a:t>
            </a:r>
            <a:r>
              <a:rPr lang="en-US" sz="2000" dirty="0" smtClean="0">
                <a:solidFill>
                  <a:prstClr val="black"/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del 2007-2008</a:t>
            </a:r>
          </a:p>
          <a:p>
            <a:pPr lvl="0" algn="just">
              <a:lnSpc>
                <a:spcPct val="115000"/>
              </a:lnSpc>
              <a:tabLst>
                <a:tab pos="180340" algn="l"/>
              </a:tabLst>
              <a:defRPr/>
            </a:pPr>
            <a:endParaRPr lang="en-US" sz="2000" dirty="0">
              <a:solidFill>
                <a:prstClr val="black"/>
              </a:solidFill>
              <a:latin typeface="Garamond" panose="020204040303010108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lvl="0" indent="-285750" algn="just">
              <a:lnSpc>
                <a:spcPct val="115000"/>
              </a:lnSpc>
              <a:buFont typeface="Wingdings" panose="05000000000000000000" pitchFamily="2" charset="2"/>
              <a:buChar char="Ø"/>
              <a:tabLst>
                <a:tab pos="180340" algn="l"/>
              </a:tabLst>
              <a:defRPr/>
            </a:pPr>
            <a:r>
              <a:rPr lang="en-US" sz="2000" dirty="0">
                <a:solidFill>
                  <a:prstClr val="black"/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La </a:t>
            </a:r>
            <a:r>
              <a:rPr lang="en-US" sz="2000" dirty="0" err="1">
                <a:solidFill>
                  <a:prstClr val="black"/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finanza</a:t>
            </a:r>
            <a:r>
              <a:rPr lang="en-US" sz="2000" dirty="0">
                <a:solidFill>
                  <a:prstClr val="black"/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come </a:t>
            </a:r>
            <a:r>
              <a:rPr lang="en-US" sz="2000" dirty="0" err="1">
                <a:solidFill>
                  <a:prstClr val="black"/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settore</a:t>
            </a:r>
            <a:r>
              <a:rPr lang="en-US" sz="2000" dirty="0">
                <a:solidFill>
                  <a:prstClr val="black"/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importante</a:t>
            </a:r>
            <a:r>
              <a:rPr lang="en-US" sz="2000" dirty="0">
                <a:solidFill>
                  <a:prstClr val="black"/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dell’economia</a:t>
            </a:r>
            <a:r>
              <a:rPr lang="en-US" sz="2000" dirty="0" smtClean="0">
                <a:solidFill>
                  <a:prstClr val="black"/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 </a:t>
            </a:r>
            <a:r>
              <a:rPr lang="en-US" sz="2000" dirty="0" err="1" smtClean="0">
                <a:solidFill>
                  <a:prstClr val="black"/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debito</a:t>
            </a:r>
            <a:r>
              <a:rPr lang="en-US" sz="2000" dirty="0" smtClean="0">
                <a:solidFill>
                  <a:prstClr val="black"/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en-US" sz="2000" dirty="0" err="1" smtClean="0">
                <a:solidFill>
                  <a:prstClr val="black"/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credito</a:t>
            </a:r>
            <a:r>
              <a:rPr lang="en-US" sz="2000" dirty="0" smtClean="0">
                <a:solidFill>
                  <a:prstClr val="black"/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 lvl="0" algn="just">
              <a:lnSpc>
                <a:spcPct val="115000"/>
              </a:lnSpc>
              <a:tabLst>
                <a:tab pos="180340" algn="l"/>
              </a:tabLst>
              <a:defRPr/>
            </a:pPr>
            <a:endParaRPr lang="en-US" sz="2000" dirty="0">
              <a:solidFill>
                <a:prstClr val="black"/>
              </a:solidFill>
              <a:latin typeface="Garamond" panose="020204040303010108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lvl="0" indent="-285750" algn="just">
              <a:lnSpc>
                <a:spcPct val="115000"/>
              </a:lnSpc>
              <a:buFont typeface="Wingdings" panose="05000000000000000000" pitchFamily="2" charset="2"/>
              <a:buChar char="Ø"/>
              <a:tabLst>
                <a:tab pos="180340" algn="l"/>
              </a:tabLst>
              <a:defRPr/>
            </a:pPr>
            <a:r>
              <a:rPr lang="en-US" sz="2000" dirty="0" err="1">
                <a:solidFill>
                  <a:prstClr val="black"/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L’educazione</a:t>
            </a:r>
            <a:r>
              <a:rPr lang="en-US" sz="2000" dirty="0">
                <a:solidFill>
                  <a:prstClr val="black"/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finanziaria</a:t>
            </a:r>
            <a:r>
              <a:rPr lang="en-US" sz="2000" dirty="0">
                <a:solidFill>
                  <a:prstClr val="black"/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smtClean="0">
                <a:solidFill>
                  <a:prstClr val="black"/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 la financial literacy</a:t>
            </a:r>
          </a:p>
          <a:p>
            <a:pPr marL="285750" lvl="0" indent="-285750" algn="just">
              <a:lnSpc>
                <a:spcPct val="115000"/>
              </a:lnSpc>
              <a:buFont typeface="Wingdings" panose="05000000000000000000" pitchFamily="2" charset="2"/>
              <a:buChar char="Ø"/>
              <a:tabLst>
                <a:tab pos="180340" algn="l"/>
              </a:tabLst>
              <a:defRPr/>
            </a:pPr>
            <a:endParaRPr lang="en-US" sz="2000" dirty="0">
              <a:solidFill>
                <a:prstClr val="black"/>
              </a:solidFill>
              <a:latin typeface="Garamond" panose="020204040303010108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lvl="0" indent="-285750" algn="just">
              <a:lnSpc>
                <a:spcPct val="115000"/>
              </a:lnSpc>
              <a:buFont typeface="Wingdings" panose="05000000000000000000" pitchFamily="2" charset="2"/>
              <a:buChar char="Ø"/>
              <a:tabLst>
                <a:tab pos="180340" algn="l"/>
              </a:tabLst>
              <a:defRPr/>
            </a:pPr>
            <a:r>
              <a:rPr lang="en-US" sz="2000" dirty="0" err="1" smtClean="0">
                <a:solidFill>
                  <a:prstClr val="black"/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Aspetto</a:t>
            </a:r>
            <a:r>
              <a:rPr lang="en-US" sz="2000" dirty="0" smtClean="0">
                <a:solidFill>
                  <a:prstClr val="black"/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individuale</a:t>
            </a:r>
            <a:r>
              <a:rPr lang="en-US" sz="2000" dirty="0" smtClean="0">
                <a:solidFill>
                  <a:prstClr val="black"/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 </a:t>
            </a:r>
            <a:r>
              <a:rPr lang="en-US" sz="2000" dirty="0" err="1" smtClean="0">
                <a:solidFill>
                  <a:prstClr val="black"/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consapevolezza</a:t>
            </a:r>
            <a:r>
              <a:rPr lang="en-US" sz="2000" dirty="0" smtClean="0">
                <a:solidFill>
                  <a:prstClr val="black"/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e </a:t>
            </a:r>
            <a:r>
              <a:rPr lang="en-US" sz="2000" dirty="0" err="1" smtClean="0">
                <a:solidFill>
                  <a:prstClr val="black"/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aspetto</a:t>
            </a:r>
            <a:r>
              <a:rPr lang="en-US" sz="2000" dirty="0" smtClean="0">
                <a:solidFill>
                  <a:prstClr val="black"/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sociale</a:t>
            </a:r>
            <a:r>
              <a:rPr lang="en-US" sz="2000" dirty="0" smtClean="0">
                <a:solidFill>
                  <a:prstClr val="black"/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 </a:t>
            </a:r>
            <a:r>
              <a:rPr lang="en-US" sz="2000" dirty="0" err="1" smtClean="0">
                <a:solidFill>
                  <a:prstClr val="black"/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cittadinanza</a:t>
            </a:r>
            <a:r>
              <a:rPr lang="en-US" sz="2000" dirty="0" smtClean="0">
                <a:solidFill>
                  <a:prstClr val="black"/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 marL="285750" lvl="0" indent="-285750" algn="just">
              <a:lnSpc>
                <a:spcPct val="115000"/>
              </a:lnSpc>
              <a:buFont typeface="Wingdings" panose="05000000000000000000" pitchFamily="2" charset="2"/>
              <a:buChar char="Ø"/>
              <a:tabLst>
                <a:tab pos="180340" algn="l"/>
              </a:tabLst>
              <a:defRPr/>
            </a:pPr>
            <a:endParaRPr lang="en-US" sz="2000" dirty="0">
              <a:solidFill>
                <a:prstClr val="black"/>
              </a:solidFill>
              <a:latin typeface="Garamond" panose="020204040303010108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lvl="0" indent="-285750" algn="just">
              <a:lnSpc>
                <a:spcPct val="115000"/>
              </a:lnSpc>
              <a:buFont typeface="Wingdings" panose="05000000000000000000" pitchFamily="2" charset="2"/>
              <a:buChar char="Ø"/>
              <a:tabLst>
                <a:tab pos="180340" algn="l"/>
              </a:tabLst>
              <a:defRPr/>
            </a:pPr>
            <a:r>
              <a:rPr lang="it-IT" sz="2000" dirty="0" smtClean="0">
                <a:solidFill>
                  <a:prstClr val="black"/>
                </a:solidFill>
                <a:latin typeface="Garamond" panose="02020404030301010803" pitchFamily="18" charset="0"/>
                <a:ea typeface="Times New Roman" panose="02020603050405020304" pitchFamily="18" charset="0"/>
              </a:rPr>
              <a:t>Comitato </a:t>
            </a:r>
            <a:r>
              <a:rPr lang="it-IT" sz="2000" dirty="0">
                <a:solidFill>
                  <a:prstClr val="black"/>
                </a:solidFill>
                <a:latin typeface="Garamond" panose="02020404030301010803" pitchFamily="18" charset="0"/>
                <a:ea typeface="Times New Roman" panose="02020603050405020304" pitchFamily="18" charset="0"/>
              </a:rPr>
              <a:t>per la Programmazione e il coordinamento delle attività di educazione finanziaria (2017)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747480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sz="2000" dirty="0" smtClean="0">
              <a:latin typeface="Garamond" panose="02020404030301010803" pitchFamily="18" charset="0"/>
            </a:endParaRPr>
          </a:p>
          <a:p>
            <a:pPr marL="109537" indent="0">
              <a:buNone/>
            </a:pPr>
            <a:endParaRPr lang="it-IT" sz="2000" dirty="0" smtClean="0">
              <a:latin typeface="Garamond" panose="02020404030301010803" pitchFamily="18" charset="0"/>
            </a:endParaRPr>
          </a:p>
          <a:p>
            <a:pPr marL="109537" indent="0">
              <a:buNone/>
            </a:pPr>
            <a:endParaRPr lang="it-IT" sz="2000" dirty="0">
              <a:latin typeface="Garamond" panose="02020404030301010803" pitchFamily="18" charset="0"/>
            </a:endParaRPr>
          </a:p>
          <a:p>
            <a:pPr marL="109537" indent="0">
              <a:buNone/>
            </a:pPr>
            <a:endParaRPr lang="it-IT" sz="2000" dirty="0" smtClean="0">
              <a:latin typeface="Garamond" panose="02020404030301010803" pitchFamily="18" charset="0"/>
            </a:endParaRPr>
          </a:p>
          <a:p>
            <a:pPr marL="109537" indent="0">
              <a:buNone/>
            </a:pPr>
            <a:endParaRPr lang="it-IT" sz="2000" dirty="0">
              <a:latin typeface="Garamond" panose="02020404030301010803" pitchFamily="18" charset="0"/>
            </a:endParaRPr>
          </a:p>
          <a:p>
            <a:pPr marL="109537" indent="0">
              <a:buNone/>
            </a:pPr>
            <a:endParaRPr lang="it-IT" sz="2000" dirty="0" smtClean="0">
              <a:latin typeface="Garamond" panose="02020404030301010803" pitchFamily="18" charset="0"/>
            </a:endParaRPr>
          </a:p>
          <a:p>
            <a:pPr marL="109537" indent="0">
              <a:buNone/>
            </a:pPr>
            <a:endParaRPr lang="it-IT" sz="2000" dirty="0">
              <a:latin typeface="Garamond" panose="02020404030301010803" pitchFamily="18" charset="0"/>
            </a:endParaRPr>
          </a:p>
          <a:p>
            <a:pPr marL="109537" indent="0">
              <a:buNone/>
            </a:pPr>
            <a:endParaRPr lang="it-IT" sz="2000" dirty="0" smtClean="0">
              <a:latin typeface="Garamond" panose="02020404030301010803" pitchFamily="18" charset="0"/>
            </a:endParaRPr>
          </a:p>
          <a:p>
            <a:pPr marL="109537" indent="0">
              <a:buNone/>
            </a:pPr>
            <a:endParaRPr lang="it-IT" sz="2000" dirty="0">
              <a:latin typeface="Garamond" panose="02020404030301010803" pitchFamily="18" charset="0"/>
            </a:endParaRPr>
          </a:p>
          <a:p>
            <a:pPr marL="109537" indent="0">
              <a:buNone/>
            </a:pPr>
            <a:endParaRPr lang="it-IT" sz="2000" dirty="0" smtClean="0">
              <a:latin typeface="Garamond" panose="02020404030301010803" pitchFamily="18" charset="0"/>
            </a:endParaRPr>
          </a:p>
          <a:p>
            <a:pPr marL="109537" indent="0">
              <a:buNone/>
            </a:pPr>
            <a:endParaRPr lang="it-IT" sz="2000" dirty="0">
              <a:latin typeface="Garamond" panose="02020404030301010803" pitchFamily="18" charset="0"/>
            </a:endParaRPr>
          </a:p>
          <a:p>
            <a:pPr marL="109537" indent="0">
              <a:buNone/>
            </a:pPr>
            <a:endParaRPr lang="it-IT" sz="2000" dirty="0" smtClean="0">
              <a:latin typeface="Garamond" panose="02020404030301010803" pitchFamily="18" charset="0"/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755576" y="1052736"/>
            <a:ext cx="7632848" cy="48351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  <a:tabLst>
                <a:tab pos="180340" algn="l"/>
              </a:tabLst>
            </a:pPr>
            <a:r>
              <a:rPr lang="it-IT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Che cosa si intende per educazione finanziaria?</a:t>
            </a:r>
          </a:p>
          <a:p>
            <a:pPr algn="ctr">
              <a:lnSpc>
                <a:spcPct val="115000"/>
              </a:lnSpc>
              <a:spcAft>
                <a:spcPts val="0"/>
              </a:spcAft>
              <a:tabLst>
                <a:tab pos="180340" algn="l"/>
              </a:tabLst>
            </a:pPr>
            <a:endParaRPr lang="it-IT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anose="020204040303010108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  <a:tabLst>
                <a:tab pos="180340" algn="l"/>
              </a:tabLst>
            </a:pPr>
            <a:r>
              <a:rPr lang="it-IT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 </a:t>
            </a:r>
            <a:r>
              <a:rPr lang="it-IT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quattro differenti domini dell’educazione finanziaria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  <a:tabLst>
                <a:tab pos="180340" algn="l"/>
              </a:tabLst>
            </a:pPr>
            <a:endParaRPr lang="en-US" dirty="0">
              <a:latin typeface="Garamond" panose="020204040303010108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Ø"/>
              <a:tabLst>
                <a:tab pos="180340" algn="l"/>
              </a:tabLst>
            </a:pPr>
            <a:r>
              <a:rPr lang="en-US" dirty="0" smtClean="0"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La </a:t>
            </a:r>
            <a:r>
              <a:rPr lang="en-US" dirty="0" err="1" smtClean="0"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moneta</a:t>
            </a:r>
            <a:r>
              <a:rPr lang="en-US" dirty="0" smtClean="0"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e lo </a:t>
            </a:r>
            <a:r>
              <a:rPr lang="en-US" dirty="0" err="1" smtClean="0"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scambio</a:t>
            </a:r>
            <a:r>
              <a:rPr lang="en-US" dirty="0" smtClean="0"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Economia </a:t>
            </a:r>
            <a:r>
              <a:rPr lang="en-US" dirty="0" err="1" smtClean="0"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reale</a:t>
            </a:r>
            <a:r>
              <a:rPr lang="en-US" dirty="0" smtClean="0"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en-US" dirty="0" err="1" smtClean="0"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finanziaria</a:t>
            </a:r>
            <a:endParaRPr lang="en-US" dirty="0" smtClean="0">
              <a:latin typeface="Garamond" panose="020204040303010108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Ø"/>
              <a:tabLst>
                <a:tab pos="180340" algn="l"/>
              </a:tabLst>
            </a:pPr>
            <a:endParaRPr lang="en-US" dirty="0">
              <a:latin typeface="Garamond" panose="020204040303010108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Ø"/>
              <a:tabLst>
                <a:tab pos="180340" algn="l"/>
              </a:tabLst>
            </a:pPr>
            <a:r>
              <a:rPr lang="en-US" dirty="0"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Il tempo in economia. La </a:t>
            </a:r>
            <a:r>
              <a:rPr lang="en-US" dirty="0" err="1"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pianificazione</a:t>
            </a:r>
            <a:r>
              <a:rPr lang="en-US" dirty="0"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finanziaria</a:t>
            </a:r>
            <a:r>
              <a:rPr lang="en-US" dirty="0"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US" dirty="0" err="1"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inflazione</a:t>
            </a:r>
            <a:r>
              <a:rPr lang="en-US" dirty="0"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  <a:tabLst>
                <a:tab pos="180340" algn="l"/>
              </a:tabLst>
            </a:pPr>
            <a:r>
              <a:rPr lang="en-US" dirty="0"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</a:t>
            </a:r>
            <a:r>
              <a:rPr lang="en-US" dirty="0" err="1"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interesse</a:t>
            </a:r>
            <a:r>
              <a:rPr lang="en-US" dirty="0"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reddito</a:t>
            </a:r>
            <a:r>
              <a:rPr lang="en-US" dirty="0"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risparmio</a:t>
            </a:r>
            <a:r>
              <a:rPr lang="en-US" dirty="0"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  <a:tabLst>
                <a:tab pos="180340" algn="l"/>
              </a:tabLst>
            </a:pPr>
            <a:endParaRPr lang="en-US" dirty="0">
              <a:latin typeface="Garamond" panose="020204040303010108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Ø"/>
              <a:tabLst>
                <a:tab pos="180340" algn="l"/>
              </a:tabLst>
            </a:pPr>
            <a:r>
              <a:rPr lang="en-US" dirty="0" err="1"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Incertezza</a:t>
            </a:r>
            <a:r>
              <a:rPr lang="en-US" dirty="0"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rischio</a:t>
            </a:r>
            <a:r>
              <a:rPr lang="en-US" dirty="0"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La </a:t>
            </a:r>
            <a:r>
              <a:rPr lang="en-US" dirty="0" err="1"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gestione</a:t>
            </a:r>
            <a:r>
              <a:rPr lang="en-US" dirty="0"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del </a:t>
            </a:r>
            <a:r>
              <a:rPr lang="en-US" dirty="0" err="1"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risparmio</a:t>
            </a:r>
            <a:endParaRPr lang="en-US" dirty="0">
              <a:latin typeface="Garamond" panose="020204040303010108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Ø"/>
              <a:tabLst>
                <a:tab pos="180340" algn="l"/>
              </a:tabLst>
            </a:pPr>
            <a:endParaRPr lang="en-US" dirty="0">
              <a:latin typeface="Garamond" panose="020204040303010108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Ø"/>
              <a:tabLst>
                <a:tab pos="180340" algn="l"/>
              </a:tabLst>
            </a:pPr>
            <a:r>
              <a:rPr lang="en-US" dirty="0"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Il Sistema </a:t>
            </a:r>
            <a:r>
              <a:rPr lang="en-US" dirty="0" err="1"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finanziario</a:t>
            </a:r>
            <a:r>
              <a:rPr lang="en-US" dirty="0"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US" dirty="0" err="1"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banche</a:t>
            </a:r>
            <a:r>
              <a:rPr lang="en-US" dirty="0"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assicurazioni</a:t>
            </a:r>
            <a:r>
              <a:rPr lang="en-US" dirty="0"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altro</a:t>
            </a:r>
            <a:r>
              <a:rPr lang="en-US" dirty="0"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La cultura </a:t>
            </a:r>
            <a:r>
              <a:rPr lang="en-US" dirty="0" err="1" smtClean="0"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finanziaria</a:t>
            </a:r>
            <a:endParaRPr lang="en-US" dirty="0" smtClean="0">
              <a:latin typeface="Garamond" panose="020204040303010108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Ø"/>
              <a:tabLst>
                <a:tab pos="180340" algn="l"/>
              </a:tabLst>
            </a:pPr>
            <a:endParaRPr lang="en-US" dirty="0">
              <a:latin typeface="Garamond" panose="02020404030301010803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Ø"/>
              <a:tabLst>
                <a:tab pos="180340" algn="l"/>
              </a:tabLst>
            </a:pPr>
            <a:r>
              <a:rPr lang="it-IT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Linee guida per lo sviluppo dell’educazione finanziaria </a:t>
            </a:r>
            <a:endParaRPr lang="it-IT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0135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sz="2000" dirty="0" smtClean="0">
              <a:latin typeface="Garamond" panose="02020404030301010803" pitchFamily="18" charset="0"/>
            </a:endParaRPr>
          </a:p>
          <a:p>
            <a:r>
              <a:rPr lang="it-IT" sz="2000" dirty="0" smtClean="0">
                <a:latin typeface="Garamond" panose="02020404030301010803" pitchFamily="18" charset="0"/>
              </a:rPr>
              <a:t>La moneta è il primo pilastro della finanza</a:t>
            </a:r>
            <a:endParaRPr lang="it-IT" sz="2000" dirty="0">
              <a:latin typeface="Garamond" panose="02020404030301010803" pitchFamily="18" charset="0"/>
            </a:endParaRPr>
          </a:p>
          <a:p>
            <a:r>
              <a:rPr lang="it-IT" sz="2000" dirty="0" smtClean="0">
                <a:latin typeface="Garamond" panose="02020404030301010803" pitchFamily="18" charset="0"/>
              </a:rPr>
              <a:t>Cos’è la moneta?</a:t>
            </a:r>
          </a:p>
          <a:p>
            <a:r>
              <a:rPr lang="it-IT" sz="2000" dirty="0" smtClean="0">
                <a:latin typeface="Garamond" panose="02020404030301010803" pitchFamily="18" charset="0"/>
              </a:rPr>
              <a:t>Le funzioni della moneta</a:t>
            </a:r>
          </a:p>
          <a:p>
            <a:r>
              <a:rPr lang="it-IT" sz="2000" dirty="0" smtClean="0">
                <a:latin typeface="Garamond" panose="02020404030301010803" pitchFamily="18" charset="0"/>
              </a:rPr>
              <a:t>Misura il valore</a:t>
            </a:r>
          </a:p>
          <a:p>
            <a:r>
              <a:rPr lang="it-IT" sz="2000" dirty="0" smtClean="0">
                <a:latin typeface="Garamond" panose="02020404030301010803" pitchFamily="18" charset="0"/>
              </a:rPr>
              <a:t>Consente di </a:t>
            </a:r>
            <a:r>
              <a:rPr lang="it-IT" sz="2000" dirty="0">
                <a:latin typeface="Garamond" panose="02020404030301010803" pitchFamily="18" charset="0"/>
              </a:rPr>
              <a:t>s</a:t>
            </a:r>
            <a:r>
              <a:rPr lang="it-IT" sz="2000" dirty="0" smtClean="0">
                <a:latin typeface="Garamond" panose="02020404030301010803" pitchFamily="18" charset="0"/>
              </a:rPr>
              <a:t>uperare le difficoltà del baratto</a:t>
            </a:r>
          </a:p>
          <a:p>
            <a:r>
              <a:rPr lang="it-IT" sz="2000" dirty="0" smtClean="0">
                <a:latin typeface="Garamond" panose="02020404030301010803" pitchFamily="18" charset="0"/>
              </a:rPr>
              <a:t>Consente di trasportare nel tempo la ricchezza ( riserva di valore)</a:t>
            </a:r>
          </a:p>
          <a:p>
            <a:r>
              <a:rPr lang="it-IT" sz="2000" dirty="0" smtClean="0">
                <a:latin typeface="Garamond" panose="02020404030301010803" pitchFamily="18" charset="0"/>
              </a:rPr>
              <a:t>Oggetti diversi hanno svolto questa funzione.</a:t>
            </a:r>
          </a:p>
          <a:p>
            <a:r>
              <a:rPr lang="it-IT" sz="2000" dirty="0" smtClean="0">
                <a:latin typeface="Garamond" panose="02020404030301010803" pitchFamily="18" charset="0"/>
              </a:rPr>
              <a:t>C’era una volta la lira…ora ci sono anche le </a:t>
            </a:r>
            <a:r>
              <a:rPr lang="it-IT" sz="2000" dirty="0" err="1" smtClean="0">
                <a:latin typeface="Garamond" panose="02020404030301010803" pitchFamily="18" charset="0"/>
              </a:rPr>
              <a:t>criptovalute</a:t>
            </a:r>
            <a:endParaRPr lang="it-IT" sz="2000" dirty="0" smtClean="0">
              <a:latin typeface="Garamond" panose="02020404030301010803" pitchFamily="18" charset="0"/>
            </a:endParaRPr>
          </a:p>
          <a:p>
            <a:pPr marL="109537" indent="0">
              <a:buNone/>
            </a:pPr>
            <a:endParaRPr lang="it-IT" sz="2000" dirty="0" smtClean="0">
              <a:latin typeface="Garamond" panose="02020404030301010803" pitchFamily="18" charset="0"/>
            </a:endParaRPr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3200" dirty="0" smtClean="0">
                <a:latin typeface="Garamond" panose="02020404030301010803" pitchFamily="18" charset="0"/>
              </a:rPr>
              <a:t>La moneta e la storia</a:t>
            </a:r>
            <a:endParaRPr lang="it-IT" sz="3200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4494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312738" y="476672"/>
            <a:ext cx="8229600" cy="4525963"/>
          </a:xfrm>
        </p:spPr>
        <p:txBody>
          <a:bodyPr>
            <a:normAutofit/>
          </a:bodyPr>
          <a:lstStyle/>
          <a:p>
            <a:pPr marL="365760" indent="-256032" algn="just" fontAlgn="auto">
              <a:spcAft>
                <a:spcPts val="0"/>
              </a:spcAft>
              <a:buFont typeface="Wingdings 3"/>
              <a:buChar char=""/>
              <a:defRPr/>
            </a:pPr>
            <a:endParaRPr lang="it-IT" altLang="it-IT" sz="2800" b="1" dirty="0">
              <a:latin typeface="Garamond" pitchFamily="18" charset="0"/>
            </a:endParaRPr>
          </a:p>
          <a:p>
            <a:pPr marL="365760" indent="-256032" algn="just" fontAlgn="auto">
              <a:spcAft>
                <a:spcPts val="0"/>
              </a:spcAft>
              <a:buFont typeface="Wingdings 3"/>
              <a:buChar char=""/>
              <a:defRPr/>
            </a:pPr>
            <a:endParaRPr lang="it-IT" altLang="it-IT" sz="2800" b="1" dirty="0">
              <a:latin typeface="Garamond" pitchFamily="18" charset="0"/>
            </a:endParaRPr>
          </a:p>
          <a:p>
            <a:pPr marL="365760" indent="-256032" algn="just" fontAlgn="auto">
              <a:spcAft>
                <a:spcPts val="0"/>
              </a:spcAft>
              <a:buFont typeface="Wingdings 3"/>
              <a:buChar char=""/>
              <a:defRPr/>
            </a:pPr>
            <a:endParaRPr lang="it-IT" altLang="it-IT" sz="2800" b="1" dirty="0">
              <a:latin typeface="Garamond" pitchFamily="18" charset="0"/>
            </a:endParaRPr>
          </a:p>
          <a:p>
            <a:pPr marL="365760" indent="-256032" algn="just" fontAlgn="auto">
              <a:spcAft>
                <a:spcPts val="0"/>
              </a:spcAft>
              <a:buFont typeface="Wingdings 3"/>
              <a:buChar char=""/>
              <a:defRPr/>
            </a:pPr>
            <a:endParaRPr lang="it-IT" altLang="it-IT" sz="2800" b="1" dirty="0">
              <a:latin typeface="Garamond" pitchFamily="18" charset="0"/>
            </a:endParaRPr>
          </a:p>
          <a:p>
            <a:pPr marL="365760" indent="-256032" algn="just" fontAlgn="auto">
              <a:spcAft>
                <a:spcPts val="0"/>
              </a:spcAft>
              <a:buFont typeface="Wingdings 3"/>
              <a:buChar char=""/>
              <a:defRPr/>
            </a:pPr>
            <a:endParaRPr lang="it-IT" altLang="it-IT" sz="2800" b="1" dirty="0">
              <a:latin typeface="Garamond" pitchFamily="18" charset="0"/>
            </a:endParaRPr>
          </a:p>
          <a:p>
            <a:pPr marL="365760" indent="-256032" algn="just" fontAlgn="auto">
              <a:spcAft>
                <a:spcPts val="0"/>
              </a:spcAft>
              <a:buFont typeface="Wingdings 3"/>
              <a:buChar char=""/>
              <a:defRPr/>
            </a:pPr>
            <a:endParaRPr lang="it-IT" altLang="it-IT" sz="2800" b="1" dirty="0">
              <a:latin typeface="Garamond" pitchFamily="18" charset="0"/>
            </a:endParaRP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it-IT" altLang="it-IT" b="1" dirty="0">
              <a:latin typeface="Garamond" pitchFamily="18" charset="0"/>
            </a:endParaRP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it-IT" altLang="it-IT" b="1" dirty="0">
              <a:latin typeface="Garamond" pitchFamily="18" charset="0"/>
            </a:endParaRP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it-IT" altLang="it-IT" b="1" dirty="0">
              <a:latin typeface="Garamond" pitchFamily="18" charset="0"/>
            </a:endParaRP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it-IT" altLang="it-IT" b="1" dirty="0">
              <a:latin typeface="Garamond" pitchFamily="18" charset="0"/>
            </a:endParaRP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it-IT" altLang="it-IT" b="1" dirty="0">
              <a:latin typeface="Garamond" pitchFamily="18" charset="0"/>
            </a:endParaRP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it-IT" altLang="it-IT" b="1" dirty="0">
              <a:latin typeface="Garamond" pitchFamily="18" charset="0"/>
            </a:endParaRPr>
          </a:p>
        </p:txBody>
      </p:sp>
      <p:sp>
        <p:nvSpPr>
          <p:cNvPr id="10244" name="AutoShape 8" descr="9257d1237052723-il-ciclo-economico-sorta-di-barometro-macro-ciclo-economico01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it-I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10245" name="AutoShape 10" descr="9257d1237052723-il-ciclo-economico-sorta-di-barometro-macro-ciclo-economico01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it-I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10246" name="AutoShape 12" descr="9257d1237052723-il-ciclo-economico-sorta-di-barometro-macro-ciclo-economico01"/>
          <p:cNvSpPr>
            <a:spLocks noChangeAspect="1" noChangeArrowheads="1"/>
          </p:cNvSpPr>
          <p:nvPr/>
        </p:nvSpPr>
        <p:spPr bwMode="auto">
          <a:xfrm>
            <a:off x="4427538" y="32845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it-I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10247" name="AutoShape 17" descr="9k=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it-I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2" name="Rettangolo 1">
            <a:extLst>
              <a:ext uri="{FF2B5EF4-FFF2-40B4-BE49-F238E27FC236}">
                <a16:creationId xmlns:a16="http://schemas.microsoft.com/office/drawing/2014/main" id="{860978AE-FD9C-45C2-ACFA-89C4ADE25626}"/>
              </a:ext>
            </a:extLst>
          </p:cNvPr>
          <p:cNvSpPr/>
          <p:nvPr/>
        </p:nvSpPr>
        <p:spPr>
          <a:xfrm>
            <a:off x="611560" y="548680"/>
            <a:ext cx="7559948" cy="909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80340" algn="l"/>
              </a:tabLst>
              <a:defRPr/>
            </a:pPr>
            <a:r>
              <a:rPr lang="it-IT" sz="24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La moneta come misura (imperfetta) </a:t>
            </a:r>
          </a:p>
          <a:p>
            <a:pPr marL="0" marR="0" lvl="0" indent="0" algn="ctr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80340" algn="l"/>
              </a:tabLst>
              <a:defRPr/>
            </a:pPr>
            <a:r>
              <a:rPr lang="it-IT" sz="24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del valore di un bene</a:t>
            </a:r>
            <a:endParaRPr lang="it-IT" sz="32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anose="020204040303010108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80340" algn="l"/>
              </a:tabLst>
              <a:defRPr/>
            </a:pPr>
            <a:endParaRPr kumimoji="0" lang="it-IT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aramond" panose="020204040303010108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marR="0" lvl="0" indent="-285750" algn="just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>
                <a:tab pos="180340" algn="l"/>
              </a:tabLst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La</a:t>
            </a: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2000" b="0" i="0" u="none" strike="noStrike" kern="1200" cap="none" spc="0" normalizeH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moneta</a:t>
            </a: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2000" b="0" i="0" u="none" strike="noStrike" kern="1200" cap="none" spc="0" normalizeH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misura</a:t>
            </a: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2000" b="0" i="0" u="none" strike="noStrike" kern="1200" cap="none" spc="0" normalizeH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il</a:t>
            </a: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2000" b="0" i="0" u="none" strike="noStrike" kern="1200" cap="none" spc="0" normalizeH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valore</a:t>
            </a: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ma quale </a:t>
            </a:r>
            <a:r>
              <a:rPr kumimoji="0" lang="en-US" sz="2000" b="0" i="0" u="none" strike="noStrike" kern="1200" cap="none" spc="0" normalizeH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valore</a:t>
            </a: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</a:p>
          <a:p>
            <a:pPr marL="285750" marR="0" lvl="0" indent="-285750" algn="just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>
                <a:tab pos="180340" algn="l"/>
              </a:tabLst>
              <a:defRPr/>
            </a:pPr>
            <a:endParaRPr kumimoji="0" lang="en-US" sz="2000" b="0" i="0" u="none" strike="noStrike" kern="1200" cap="none" spc="0" normalizeH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aramond" panose="020204040303010108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marR="0" lvl="0" indent="-285750" algn="just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>
                <a:tab pos="180340" algn="l"/>
              </a:tabLst>
              <a:defRPr/>
            </a:pPr>
            <a:r>
              <a:rPr lang="en-US" sz="2000" dirty="0" err="1" smtClean="0">
                <a:solidFill>
                  <a:prstClr val="black"/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Che</a:t>
            </a:r>
            <a:r>
              <a:rPr lang="en-US" sz="2000" dirty="0" smtClean="0">
                <a:solidFill>
                  <a:prstClr val="black"/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cosa</a:t>
            </a:r>
            <a:r>
              <a:rPr lang="en-US" sz="2000" dirty="0" smtClean="0">
                <a:solidFill>
                  <a:prstClr val="black"/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è </a:t>
            </a:r>
            <a:r>
              <a:rPr lang="en-US" sz="2000" dirty="0" err="1" smtClean="0">
                <a:solidFill>
                  <a:prstClr val="black"/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il</a:t>
            </a:r>
            <a:r>
              <a:rPr lang="en-US" sz="2000" dirty="0" smtClean="0">
                <a:solidFill>
                  <a:prstClr val="black"/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valore</a:t>
            </a:r>
            <a:r>
              <a:rPr lang="en-US" sz="2000" dirty="0" smtClean="0">
                <a:solidFill>
                  <a:prstClr val="black"/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?  </a:t>
            </a:r>
            <a:r>
              <a:rPr lang="en-US" sz="2000" dirty="0" err="1">
                <a:solidFill>
                  <a:prstClr val="black"/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</a:t>
            </a:r>
            <a:r>
              <a:rPr lang="en-US" sz="2000" dirty="0" err="1" smtClean="0">
                <a:solidFill>
                  <a:prstClr val="black"/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’utilità</a:t>
            </a:r>
            <a:r>
              <a:rPr lang="en-US" sz="2000" dirty="0" smtClean="0">
                <a:solidFill>
                  <a:prstClr val="black"/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di un bene </a:t>
            </a:r>
            <a:r>
              <a:rPr lang="en-US" sz="2000" dirty="0" err="1" smtClean="0">
                <a:solidFill>
                  <a:prstClr val="black"/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che</a:t>
            </a:r>
            <a:r>
              <a:rPr lang="en-US" sz="2000" dirty="0" smtClean="0">
                <a:solidFill>
                  <a:prstClr val="black"/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soddisfa</a:t>
            </a:r>
            <a:r>
              <a:rPr lang="en-US" sz="2000" dirty="0" smtClean="0">
                <a:solidFill>
                  <a:prstClr val="black"/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un </a:t>
            </a:r>
            <a:r>
              <a:rPr lang="en-US" sz="2000" dirty="0" err="1" smtClean="0">
                <a:solidFill>
                  <a:prstClr val="black"/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bisogno</a:t>
            </a:r>
            <a:endParaRPr lang="en-US" sz="2000" dirty="0" smtClean="0">
              <a:solidFill>
                <a:prstClr val="black"/>
              </a:solidFill>
              <a:latin typeface="Garamond" panose="020204040303010108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marR="0" lvl="0" indent="-285750" algn="just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>
                <a:tab pos="180340" algn="l"/>
              </a:tabLst>
              <a:defRPr/>
            </a:pPr>
            <a:endParaRPr kumimoji="0" lang="en-US" sz="2000" b="0" i="0" u="none" strike="noStrike" kern="1200" cap="none" spc="0" normalizeH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aramond" panose="020204040303010108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marR="0" lvl="0" indent="-285750" algn="just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>
                <a:tab pos="180340" algn="l"/>
              </a:tabLst>
              <a:defRPr/>
            </a:pPr>
            <a:r>
              <a:rPr lang="en-US" sz="2000" baseline="0" dirty="0" err="1" smtClean="0">
                <a:solidFill>
                  <a:prstClr val="black"/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Valore</a:t>
            </a:r>
            <a:r>
              <a:rPr lang="en-US" sz="2000" dirty="0" smtClean="0">
                <a:solidFill>
                  <a:prstClr val="black"/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d’uso</a:t>
            </a:r>
            <a:r>
              <a:rPr lang="en-US" sz="2000" dirty="0" smtClean="0">
                <a:solidFill>
                  <a:prstClr val="black"/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en-US" sz="2000" dirty="0" err="1" smtClean="0">
                <a:solidFill>
                  <a:prstClr val="black"/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utilità</a:t>
            </a:r>
            <a:r>
              <a:rPr lang="en-US" sz="2000" dirty="0" smtClean="0">
                <a:solidFill>
                  <a:prstClr val="black"/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per me), di </a:t>
            </a:r>
            <a:r>
              <a:rPr lang="en-US" sz="2000" dirty="0" err="1" smtClean="0">
                <a:solidFill>
                  <a:prstClr val="black"/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scambio</a:t>
            </a:r>
            <a:r>
              <a:rPr lang="en-US" sz="2000" dirty="0" smtClean="0">
                <a:solidFill>
                  <a:prstClr val="black"/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en-US" sz="2000" dirty="0" err="1" smtClean="0">
                <a:solidFill>
                  <a:prstClr val="black"/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utilità</a:t>
            </a:r>
            <a:r>
              <a:rPr lang="en-US" sz="2000" dirty="0" smtClean="0">
                <a:solidFill>
                  <a:prstClr val="black"/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per </a:t>
            </a:r>
            <a:r>
              <a:rPr lang="en-US" sz="2000" dirty="0" err="1" smtClean="0">
                <a:solidFill>
                  <a:prstClr val="black"/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gli</a:t>
            </a:r>
            <a:r>
              <a:rPr lang="en-US" sz="2000" dirty="0" smtClean="0">
                <a:solidFill>
                  <a:prstClr val="black"/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altri</a:t>
            </a:r>
            <a:r>
              <a:rPr lang="en-US" sz="2000" dirty="0" smtClean="0">
                <a:solidFill>
                  <a:prstClr val="black"/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 marL="285750" marR="0" lvl="0" indent="-285750" algn="just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>
                <a:tab pos="180340" algn="l"/>
              </a:tabLst>
              <a:defRPr/>
            </a:pPr>
            <a:endParaRPr lang="en-US" sz="2000" dirty="0" smtClean="0">
              <a:solidFill>
                <a:prstClr val="black"/>
              </a:solidFill>
              <a:latin typeface="Garamond" panose="020204040303010108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marR="0" lvl="0" indent="-285750" algn="just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>
                <a:tab pos="180340" algn="l"/>
              </a:tabLst>
              <a:defRPr/>
            </a:pPr>
            <a:r>
              <a:rPr lang="en-US" sz="2000" dirty="0" smtClean="0">
                <a:solidFill>
                  <a:prstClr val="black"/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Il </a:t>
            </a:r>
            <a:r>
              <a:rPr lang="en-US" sz="2000" dirty="0" err="1" smtClean="0">
                <a:solidFill>
                  <a:prstClr val="black"/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valore</a:t>
            </a:r>
            <a:r>
              <a:rPr lang="en-US" sz="2000" dirty="0" smtClean="0">
                <a:solidFill>
                  <a:prstClr val="black"/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di </a:t>
            </a:r>
            <a:r>
              <a:rPr lang="en-US" sz="2000" dirty="0" err="1" smtClean="0">
                <a:solidFill>
                  <a:prstClr val="black"/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scambio</a:t>
            </a:r>
            <a:r>
              <a:rPr lang="en-US" sz="2000" dirty="0" smtClean="0">
                <a:solidFill>
                  <a:prstClr val="black"/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è </a:t>
            </a:r>
            <a:r>
              <a:rPr lang="en-US" sz="2000" dirty="0" err="1" smtClean="0">
                <a:solidFill>
                  <a:prstClr val="black"/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il</a:t>
            </a:r>
            <a:r>
              <a:rPr lang="en-US" sz="2000" dirty="0" smtClean="0">
                <a:solidFill>
                  <a:prstClr val="black"/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prezzo</a:t>
            </a:r>
            <a:endParaRPr lang="en-US" sz="2000" dirty="0" smtClean="0">
              <a:solidFill>
                <a:prstClr val="black"/>
              </a:solidFill>
              <a:latin typeface="Garamond" panose="020204040303010108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marR="0" lvl="0" indent="-285750" algn="just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>
                <a:tab pos="180340" algn="l"/>
              </a:tabLst>
              <a:defRPr/>
            </a:pPr>
            <a:endParaRPr lang="en-US" sz="2000" dirty="0" smtClean="0">
              <a:solidFill>
                <a:prstClr val="black"/>
              </a:solidFill>
              <a:latin typeface="Garamond" panose="020204040303010108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marR="0" lvl="0" indent="-285750" algn="just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>
                <a:tab pos="180340" algn="l"/>
              </a:tabLst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La</a:t>
            </a: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2000" b="0" i="0" u="none" strike="noStrike" kern="1200" cap="none" spc="0" normalizeH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moneta</a:t>
            </a: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2000" b="0" i="0" u="none" strike="noStrike" kern="1200" cap="none" spc="0" normalizeH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mette</a:t>
            </a: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in </a:t>
            </a:r>
            <a:r>
              <a:rPr kumimoji="0" lang="en-US" sz="2000" b="0" i="0" u="none" strike="noStrike" kern="1200" cap="none" spc="0" normalizeH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relazione</a:t>
            </a: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le </a:t>
            </a:r>
            <a:r>
              <a:rPr kumimoji="0" lang="en-US" sz="2000" b="0" i="0" u="none" strike="noStrike" kern="1200" cap="none" spc="0" normalizeH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persone</a:t>
            </a: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è un </a:t>
            </a:r>
            <a:r>
              <a:rPr kumimoji="0" lang="en-US" sz="2000" b="0" i="0" u="none" strike="noStrike" kern="1200" cap="none" spc="0" normalizeH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legame</a:t>
            </a: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2000" b="0" i="0" u="none" strike="noStrike" kern="1200" cap="none" spc="0" normalizeH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sociale</a:t>
            </a:r>
            <a:endParaRPr kumimoji="0" lang="en-US" sz="2000" b="0" i="0" u="none" strike="noStrike" kern="1200" cap="none" spc="0" normalizeH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aramond" panose="020204040303010108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marR="0" lvl="0" indent="-285750" algn="just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>
                <a:tab pos="180340" algn="l"/>
              </a:tabLst>
              <a:defRPr/>
            </a:pPr>
            <a:endParaRPr lang="en-US" sz="2000" dirty="0">
              <a:solidFill>
                <a:prstClr val="black"/>
              </a:solidFill>
              <a:latin typeface="Garamond" panose="020204040303010108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marR="0" lvl="0" indent="-285750" algn="just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>
                <a:tab pos="180340" algn="l"/>
              </a:tabLst>
              <a:defRPr/>
            </a:pPr>
            <a:r>
              <a:rPr lang="en-US" sz="2000" dirty="0" smtClean="0">
                <a:solidFill>
                  <a:prstClr val="black"/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 </a:t>
            </a:r>
            <a:r>
              <a:rPr lang="en-US" sz="2000" dirty="0" err="1" smtClean="0">
                <a:solidFill>
                  <a:prstClr val="black"/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genere</a:t>
            </a:r>
            <a:r>
              <a:rPr lang="en-US" sz="2000" dirty="0" smtClean="0">
                <a:solidFill>
                  <a:prstClr val="black"/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ci </a:t>
            </a:r>
            <a:r>
              <a:rPr lang="en-US" sz="2000" dirty="0" err="1" smtClean="0">
                <a:solidFill>
                  <a:prstClr val="black"/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interessa</a:t>
            </a:r>
            <a:r>
              <a:rPr lang="en-US" sz="2000" dirty="0" smtClean="0">
                <a:solidFill>
                  <a:prstClr val="black"/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solo </a:t>
            </a:r>
            <a:r>
              <a:rPr lang="en-US" sz="2000" dirty="0" err="1" smtClean="0">
                <a:solidFill>
                  <a:prstClr val="black"/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il</a:t>
            </a:r>
            <a:r>
              <a:rPr lang="en-US" sz="2000" dirty="0" smtClean="0">
                <a:solidFill>
                  <a:prstClr val="black"/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valore</a:t>
            </a:r>
            <a:r>
              <a:rPr lang="en-US" sz="2000" dirty="0" smtClean="0">
                <a:solidFill>
                  <a:prstClr val="black"/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di </a:t>
            </a:r>
            <a:r>
              <a:rPr lang="en-US" sz="2000" dirty="0" err="1" smtClean="0">
                <a:solidFill>
                  <a:prstClr val="black"/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scambio</a:t>
            </a:r>
            <a:r>
              <a:rPr lang="en-US" sz="2000" dirty="0">
                <a:solidFill>
                  <a:prstClr val="black"/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smtClean="0">
                <a:solidFill>
                  <a:prstClr val="black"/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en-US" sz="2000" dirty="0" err="1" smtClean="0">
                <a:solidFill>
                  <a:prstClr val="black"/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quanto</a:t>
            </a:r>
            <a:r>
              <a:rPr lang="en-US" sz="2000" dirty="0" smtClean="0">
                <a:solidFill>
                  <a:prstClr val="black"/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costa un bene? </a:t>
            </a:r>
            <a:r>
              <a:rPr lang="en-US" sz="2000" dirty="0" err="1" smtClean="0">
                <a:solidFill>
                  <a:prstClr val="black"/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Perchè</a:t>
            </a:r>
            <a:r>
              <a:rPr lang="en-US" sz="2000" dirty="0" smtClean="0">
                <a:solidFill>
                  <a:prstClr val="black"/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sz="2000" dirty="0" smtClean="0">
                <a:solidFill>
                  <a:prstClr val="black"/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prezzi</a:t>
            </a:r>
            <a:r>
              <a:rPr lang="en-US" sz="2000" dirty="0" smtClean="0">
                <a:solidFill>
                  <a:prstClr val="black"/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sono</a:t>
            </a:r>
            <a:r>
              <a:rPr lang="en-US" sz="2000" dirty="0" smtClean="0">
                <a:solidFill>
                  <a:prstClr val="black"/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diversi</a:t>
            </a:r>
            <a:r>
              <a:rPr lang="en-US" sz="2000" dirty="0" smtClean="0">
                <a:solidFill>
                  <a:prstClr val="black"/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?) </a:t>
            </a:r>
            <a:r>
              <a:rPr lang="en-US" sz="2000" dirty="0" err="1" smtClean="0">
                <a:solidFill>
                  <a:prstClr val="black"/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Casi</a:t>
            </a:r>
            <a:r>
              <a:rPr lang="en-US" sz="2000" dirty="0" smtClean="0">
                <a:solidFill>
                  <a:prstClr val="black"/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ed</a:t>
            </a:r>
            <a:r>
              <a:rPr lang="en-US" sz="2000" dirty="0" smtClean="0">
                <a:solidFill>
                  <a:prstClr val="black"/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esempi</a:t>
            </a:r>
            <a:r>
              <a:rPr lang="en-US" sz="2000" dirty="0" smtClean="0">
                <a:solidFill>
                  <a:prstClr val="black"/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285750" marR="0" lvl="0" indent="-285750" algn="just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>
                <a:tab pos="180340" algn="l"/>
              </a:tabLst>
              <a:defRPr/>
            </a:pPr>
            <a:endParaRPr lang="en-US" sz="2000" dirty="0">
              <a:solidFill>
                <a:prstClr val="black"/>
              </a:solidFill>
              <a:latin typeface="Garamond" panose="020204040303010108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marR="0" lvl="0" indent="-285750" algn="just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>
                <a:tab pos="180340" algn="l"/>
              </a:tabLst>
              <a:defRPr/>
            </a:pPr>
            <a:r>
              <a:rPr lang="en-US" sz="2000" dirty="0" smtClean="0">
                <a:solidFill>
                  <a:prstClr val="black"/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Il </a:t>
            </a:r>
            <a:r>
              <a:rPr lang="en-US" sz="2000" dirty="0" err="1" smtClean="0">
                <a:solidFill>
                  <a:prstClr val="black"/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valore</a:t>
            </a:r>
            <a:r>
              <a:rPr lang="en-US" sz="2000" dirty="0" smtClean="0">
                <a:solidFill>
                  <a:prstClr val="black"/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persente</a:t>
            </a:r>
            <a:r>
              <a:rPr lang="en-US" sz="2000" dirty="0" smtClean="0">
                <a:solidFill>
                  <a:prstClr val="black"/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ed</a:t>
            </a:r>
            <a:r>
              <a:rPr lang="en-US" sz="2000" dirty="0" smtClean="0">
                <a:solidFill>
                  <a:prstClr val="black"/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il </a:t>
            </a:r>
            <a:r>
              <a:rPr lang="en-US" sz="2000" dirty="0" err="1" smtClean="0">
                <a:solidFill>
                  <a:prstClr val="black"/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valore</a:t>
            </a:r>
            <a:r>
              <a:rPr lang="en-US" sz="2000" dirty="0" smtClean="0">
                <a:solidFill>
                  <a:prstClr val="black"/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future: la nostra </a:t>
            </a:r>
            <a:r>
              <a:rPr lang="en-US" sz="2000" dirty="0" err="1" smtClean="0">
                <a:solidFill>
                  <a:prstClr val="black"/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psicologia</a:t>
            </a:r>
            <a:endParaRPr lang="en-US" sz="2000" dirty="0" smtClean="0">
              <a:solidFill>
                <a:prstClr val="black"/>
              </a:solidFill>
              <a:latin typeface="Garamond" panose="020204040303010108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tabLst>
                <a:tab pos="180340" algn="l"/>
              </a:tabLst>
              <a:defRPr/>
            </a:pPr>
            <a:r>
              <a:rPr lang="en-US" sz="2000" dirty="0" smtClean="0">
                <a:solidFill>
                  <a:prstClr val="black"/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lvl="0" algn="just">
              <a:lnSpc>
                <a:spcPct val="115000"/>
              </a:lnSpc>
              <a:tabLst>
                <a:tab pos="180340" algn="l"/>
              </a:tabLst>
              <a:defRPr/>
            </a:pPr>
            <a:endParaRPr lang="en-US" sz="2000" dirty="0">
              <a:solidFill>
                <a:prstClr val="black"/>
              </a:solidFill>
              <a:latin typeface="Garamond" panose="020204040303010108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marR="0" lvl="0" indent="-285750" algn="just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>
                <a:tab pos="180340" algn="l"/>
              </a:tabLst>
              <a:defRPr/>
            </a:pPr>
            <a:endParaRPr kumimoji="0" lang="en-US" sz="2000" b="0" i="0" u="none" strike="noStrike" kern="1200" cap="none" spc="0" normalizeH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aramond" panose="020204040303010108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marR="0" lvl="0" indent="-285750" algn="just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>
                <a:tab pos="180340" algn="l"/>
              </a:tabLst>
              <a:defRPr/>
            </a:pPr>
            <a:endParaRPr kumimoji="0" lang="en-US" sz="2000" b="0" i="0" u="none" strike="noStrike" kern="1200" cap="none" spc="0" normalizeH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aramond" panose="020204040303010108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marR="0" lvl="0" indent="-285750" algn="just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>
                <a:tab pos="180340" algn="l"/>
              </a:tabLst>
              <a:defRPr/>
            </a:pPr>
            <a:endParaRPr lang="en-US" sz="2000" dirty="0">
              <a:solidFill>
                <a:prstClr val="black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marR="0" lvl="0" indent="-285750" algn="just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>
                <a:tab pos="180340" algn="l"/>
              </a:tabLst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marR="0" lvl="0" indent="-285750" algn="just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>
                <a:tab pos="180340" algn="l"/>
              </a:tabLst>
              <a:defRPr/>
            </a:pPr>
            <a:endParaRPr lang="en-US" sz="2000" dirty="0">
              <a:solidFill>
                <a:prstClr val="black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marR="0" lvl="0" indent="-285750" algn="just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>
                <a:tab pos="180340" algn="l"/>
              </a:tabLst>
              <a:defRPr/>
            </a:pPr>
            <a:endParaRPr lang="en-US" sz="2000" dirty="0">
              <a:solidFill>
                <a:prstClr val="black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lvl="0" algn="just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>
                <a:tab pos="180340" algn="l"/>
              </a:tabLst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marR="0" lvl="0" indent="-285750" algn="just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>
                <a:tab pos="180340" algn="l"/>
              </a:tabLst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5309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312738" y="476672"/>
            <a:ext cx="8229600" cy="4525963"/>
          </a:xfrm>
        </p:spPr>
        <p:txBody>
          <a:bodyPr>
            <a:normAutofit/>
          </a:bodyPr>
          <a:lstStyle/>
          <a:p>
            <a:pPr marL="365760" indent="-256032" algn="just" fontAlgn="auto">
              <a:spcAft>
                <a:spcPts val="0"/>
              </a:spcAft>
              <a:buFont typeface="Wingdings 3"/>
              <a:buChar char=""/>
              <a:defRPr/>
            </a:pPr>
            <a:endParaRPr lang="it-IT" altLang="it-IT" sz="2800" b="1" dirty="0">
              <a:latin typeface="Garamond" pitchFamily="18" charset="0"/>
            </a:endParaRPr>
          </a:p>
          <a:p>
            <a:pPr marL="365760" indent="-256032" algn="just" fontAlgn="auto">
              <a:spcAft>
                <a:spcPts val="0"/>
              </a:spcAft>
              <a:buFont typeface="Wingdings 3"/>
              <a:buChar char=""/>
              <a:defRPr/>
            </a:pPr>
            <a:endParaRPr lang="it-IT" altLang="it-IT" sz="2800" b="1" dirty="0">
              <a:latin typeface="Garamond" pitchFamily="18" charset="0"/>
            </a:endParaRPr>
          </a:p>
          <a:p>
            <a:pPr marL="365760" indent="-256032" algn="just" fontAlgn="auto">
              <a:spcAft>
                <a:spcPts val="0"/>
              </a:spcAft>
              <a:buFont typeface="Wingdings 3"/>
              <a:buChar char=""/>
              <a:defRPr/>
            </a:pPr>
            <a:endParaRPr lang="it-IT" altLang="it-IT" sz="2800" b="1" dirty="0">
              <a:latin typeface="Garamond" pitchFamily="18" charset="0"/>
            </a:endParaRPr>
          </a:p>
          <a:p>
            <a:pPr marL="365760" indent="-256032" algn="just" fontAlgn="auto">
              <a:spcAft>
                <a:spcPts val="0"/>
              </a:spcAft>
              <a:buFont typeface="Wingdings 3"/>
              <a:buChar char=""/>
              <a:defRPr/>
            </a:pPr>
            <a:endParaRPr lang="it-IT" altLang="it-IT" sz="2800" b="1" dirty="0">
              <a:latin typeface="Garamond" pitchFamily="18" charset="0"/>
            </a:endParaRPr>
          </a:p>
          <a:p>
            <a:pPr marL="365760" indent="-256032" algn="just" fontAlgn="auto">
              <a:spcAft>
                <a:spcPts val="0"/>
              </a:spcAft>
              <a:buFont typeface="Wingdings 3"/>
              <a:buChar char=""/>
              <a:defRPr/>
            </a:pPr>
            <a:endParaRPr lang="it-IT" altLang="it-IT" sz="2800" b="1" dirty="0">
              <a:latin typeface="Garamond" pitchFamily="18" charset="0"/>
            </a:endParaRPr>
          </a:p>
          <a:p>
            <a:pPr marL="365760" indent="-256032" algn="just" fontAlgn="auto">
              <a:spcAft>
                <a:spcPts val="0"/>
              </a:spcAft>
              <a:buFont typeface="Wingdings 3"/>
              <a:buChar char=""/>
              <a:defRPr/>
            </a:pPr>
            <a:endParaRPr lang="it-IT" altLang="it-IT" sz="2800" b="1" dirty="0">
              <a:latin typeface="Garamond" pitchFamily="18" charset="0"/>
            </a:endParaRP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it-IT" altLang="it-IT" b="1" dirty="0">
              <a:latin typeface="Garamond" pitchFamily="18" charset="0"/>
            </a:endParaRP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it-IT" altLang="it-IT" b="1" dirty="0">
              <a:latin typeface="Garamond" pitchFamily="18" charset="0"/>
            </a:endParaRP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it-IT" altLang="it-IT" b="1" dirty="0">
              <a:latin typeface="Garamond" pitchFamily="18" charset="0"/>
            </a:endParaRP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it-IT" altLang="it-IT" b="1" dirty="0">
              <a:latin typeface="Garamond" pitchFamily="18" charset="0"/>
            </a:endParaRP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it-IT" altLang="it-IT" b="1" dirty="0">
              <a:latin typeface="Garamond" pitchFamily="18" charset="0"/>
            </a:endParaRP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it-IT" altLang="it-IT" b="1" dirty="0">
              <a:latin typeface="Garamond" pitchFamily="18" charset="0"/>
            </a:endParaRPr>
          </a:p>
        </p:txBody>
      </p:sp>
      <p:sp>
        <p:nvSpPr>
          <p:cNvPr id="10244" name="AutoShape 8" descr="9257d1237052723-il-ciclo-economico-sorta-di-barometro-macro-ciclo-economico01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it-I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10245" name="AutoShape 10" descr="9257d1237052723-il-ciclo-economico-sorta-di-barometro-macro-ciclo-economico01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it-I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10246" name="AutoShape 12" descr="9257d1237052723-il-ciclo-economico-sorta-di-barometro-macro-ciclo-economico01"/>
          <p:cNvSpPr>
            <a:spLocks noChangeAspect="1" noChangeArrowheads="1"/>
          </p:cNvSpPr>
          <p:nvPr/>
        </p:nvSpPr>
        <p:spPr bwMode="auto">
          <a:xfrm>
            <a:off x="4427538" y="32845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it-I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10247" name="AutoShape 17" descr="9k=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it-I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2" name="Rettangolo 1">
            <a:extLst>
              <a:ext uri="{FF2B5EF4-FFF2-40B4-BE49-F238E27FC236}">
                <a16:creationId xmlns:a16="http://schemas.microsoft.com/office/drawing/2014/main" id="{860978AE-FD9C-45C2-ACFA-89C4ADE25626}"/>
              </a:ext>
            </a:extLst>
          </p:cNvPr>
          <p:cNvSpPr/>
          <p:nvPr/>
        </p:nvSpPr>
        <p:spPr>
          <a:xfrm>
            <a:off x="683568" y="764704"/>
            <a:ext cx="7487940" cy="93348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80340" algn="l"/>
              </a:tabLst>
              <a:defRPr/>
            </a:pPr>
            <a:r>
              <a:rPr lang="it-IT" sz="24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Il valore è una questione complessa</a:t>
            </a:r>
            <a:endParaRPr lang="it-IT" sz="32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anose="020204040303010108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80340" algn="l"/>
              </a:tabLst>
              <a:defRPr/>
            </a:pPr>
            <a:endParaRPr kumimoji="0" lang="it-IT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aramond" panose="020204040303010108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marR="0" lvl="0" indent="-285750" algn="just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>
                <a:tab pos="180340" algn="l"/>
              </a:tabLst>
              <a:defRPr/>
            </a:pPr>
            <a:r>
              <a:rPr lang="en-US" sz="2000" dirty="0" smtClean="0">
                <a:solidFill>
                  <a:prstClr val="black"/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L’ </a:t>
            </a:r>
            <a:r>
              <a:rPr lang="en-US" sz="2000" dirty="0" err="1" smtClean="0">
                <a:solidFill>
                  <a:prstClr val="black"/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approccio</a:t>
            </a:r>
            <a:r>
              <a:rPr lang="en-US" sz="2000" dirty="0" smtClean="0">
                <a:solidFill>
                  <a:prstClr val="black"/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tradizionale</a:t>
            </a:r>
            <a:r>
              <a:rPr lang="en-US" sz="2000" dirty="0" smtClean="0">
                <a:solidFill>
                  <a:prstClr val="black"/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sz="2000" dirty="0" smtClean="0">
                <a:solidFill>
                  <a:prstClr val="black"/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superato</a:t>
            </a:r>
            <a:r>
              <a:rPr lang="en-US" sz="2000" dirty="0" smtClean="0">
                <a:solidFill>
                  <a:prstClr val="black"/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o </a:t>
            </a:r>
            <a:r>
              <a:rPr lang="en-US" sz="2000" dirty="0" err="1" smtClean="0">
                <a:solidFill>
                  <a:prstClr val="black"/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meglio</a:t>
            </a:r>
            <a:r>
              <a:rPr lang="en-US" sz="2000" dirty="0" smtClean="0">
                <a:solidFill>
                  <a:prstClr val="black"/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integrato</a:t>
            </a:r>
            <a:r>
              <a:rPr lang="en-US" sz="2000" dirty="0" smtClean="0">
                <a:solidFill>
                  <a:prstClr val="black"/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285750" marR="0" lvl="0" indent="-285750" algn="just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>
                <a:tab pos="180340" algn="l"/>
              </a:tabLst>
              <a:defRPr/>
            </a:pPr>
            <a:endParaRPr lang="en-US" sz="2000" dirty="0" smtClean="0">
              <a:solidFill>
                <a:prstClr val="black"/>
              </a:solidFill>
              <a:latin typeface="Garamond" panose="020204040303010108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marR="0" lvl="0" indent="-285750" algn="just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>
                <a:tab pos="180340" algn="l"/>
              </a:tabLst>
              <a:defRPr/>
            </a:pPr>
            <a:r>
              <a:rPr lang="en-US" sz="2000" dirty="0" smtClean="0">
                <a:solidFill>
                  <a:prstClr val="black"/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Primo </a:t>
            </a:r>
            <a:r>
              <a:rPr lang="en-US" sz="2000" dirty="0" err="1" smtClean="0">
                <a:solidFill>
                  <a:prstClr val="black"/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aspetto</a:t>
            </a:r>
            <a:r>
              <a:rPr lang="en-US" sz="2000" dirty="0" smtClean="0">
                <a:solidFill>
                  <a:prstClr val="black"/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US" sz="2000" dirty="0" err="1" smtClean="0">
                <a:solidFill>
                  <a:prstClr val="black"/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il</a:t>
            </a:r>
            <a:r>
              <a:rPr lang="en-US" sz="2000" dirty="0" smtClean="0">
                <a:solidFill>
                  <a:prstClr val="black"/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valore</a:t>
            </a:r>
            <a:r>
              <a:rPr lang="en-US" sz="2000" dirty="0" smtClean="0">
                <a:solidFill>
                  <a:prstClr val="black"/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di </a:t>
            </a:r>
            <a:r>
              <a:rPr lang="en-US" sz="2000" dirty="0" err="1" smtClean="0">
                <a:solidFill>
                  <a:prstClr val="black"/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scambio</a:t>
            </a:r>
            <a:r>
              <a:rPr lang="en-US" sz="2000" dirty="0" smtClean="0">
                <a:solidFill>
                  <a:prstClr val="black"/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en-US" sz="2000" dirty="0" err="1" smtClean="0">
                <a:solidFill>
                  <a:prstClr val="black"/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prezzo</a:t>
            </a:r>
            <a:r>
              <a:rPr lang="en-US" sz="2000" dirty="0" smtClean="0">
                <a:solidFill>
                  <a:prstClr val="black"/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lang="en-US" sz="2000" dirty="0" err="1" smtClean="0">
                <a:solidFill>
                  <a:prstClr val="black"/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spesso</a:t>
            </a:r>
            <a:r>
              <a:rPr lang="en-US" sz="2000" dirty="0" smtClean="0">
                <a:solidFill>
                  <a:prstClr val="black"/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trascura</a:t>
            </a:r>
            <a:r>
              <a:rPr lang="en-US" sz="2000" dirty="0" smtClean="0">
                <a:solidFill>
                  <a:prstClr val="black"/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qualcosa</a:t>
            </a:r>
            <a:r>
              <a:rPr lang="en-US" sz="2000" dirty="0" smtClean="0">
                <a:solidFill>
                  <a:prstClr val="black"/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di </a:t>
            </a:r>
            <a:r>
              <a:rPr lang="en-US" sz="2000" dirty="0" err="1" smtClean="0">
                <a:solidFill>
                  <a:prstClr val="black"/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importante</a:t>
            </a:r>
            <a:endParaRPr lang="en-US" sz="2000" dirty="0" smtClean="0">
              <a:solidFill>
                <a:prstClr val="black"/>
              </a:solidFill>
              <a:latin typeface="Garamond" panose="020204040303010108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marR="0" lvl="0" indent="-285750" algn="just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>
                <a:tab pos="180340" algn="l"/>
              </a:tabLst>
              <a:defRPr/>
            </a:pPr>
            <a:endParaRPr lang="en-US" sz="2000" dirty="0" smtClean="0">
              <a:solidFill>
                <a:prstClr val="black"/>
              </a:solidFill>
              <a:latin typeface="Garamond" panose="020204040303010108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marR="0" lvl="0" indent="-285750" algn="just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>
                <a:tab pos="180340" algn="l"/>
              </a:tabLst>
              <a:defRPr/>
            </a:pPr>
            <a:r>
              <a:rPr lang="en-US" sz="2000" dirty="0" err="1" smtClean="0">
                <a:solidFill>
                  <a:prstClr val="black"/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Esempio</a:t>
            </a:r>
            <a:r>
              <a:rPr lang="en-US" sz="2000" dirty="0" smtClean="0">
                <a:solidFill>
                  <a:prstClr val="black"/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crema al </a:t>
            </a:r>
            <a:r>
              <a:rPr lang="en-US" sz="2000" dirty="0" err="1" smtClean="0">
                <a:solidFill>
                  <a:prstClr val="black"/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cioccolato</a:t>
            </a:r>
            <a:r>
              <a:rPr lang="en-US" sz="2000" dirty="0" smtClean="0">
                <a:solidFill>
                  <a:prstClr val="black"/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olio di </a:t>
            </a:r>
            <a:r>
              <a:rPr lang="en-US" sz="2000" dirty="0" err="1" smtClean="0">
                <a:solidFill>
                  <a:prstClr val="black"/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palma</a:t>
            </a:r>
            <a:r>
              <a:rPr lang="en-US" sz="2000" dirty="0" smtClean="0">
                <a:solidFill>
                  <a:prstClr val="black"/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</a:t>
            </a:r>
            <a:r>
              <a:rPr lang="en-US" sz="2000" dirty="0" err="1" smtClean="0">
                <a:solidFill>
                  <a:prstClr val="black"/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deforestazione</a:t>
            </a:r>
            <a:r>
              <a:rPr lang="en-US" sz="2000" dirty="0" smtClean="0">
                <a:solidFill>
                  <a:prstClr val="black"/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</a:t>
            </a:r>
            <a:r>
              <a:rPr lang="en-US" sz="2000" dirty="0" err="1" smtClean="0">
                <a:solidFill>
                  <a:prstClr val="black"/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crisi</a:t>
            </a:r>
            <a:r>
              <a:rPr lang="en-US" sz="2000" dirty="0" smtClean="0">
                <a:solidFill>
                  <a:prstClr val="black"/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climatica</a:t>
            </a:r>
            <a:r>
              <a:rPr lang="en-US" sz="2000" dirty="0" smtClean="0">
                <a:solidFill>
                  <a:prstClr val="black"/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2000" dirty="0" err="1" smtClean="0">
                <a:solidFill>
                  <a:prstClr val="black"/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Produzione</a:t>
            </a:r>
            <a:r>
              <a:rPr lang="en-US" sz="2000" dirty="0" smtClean="0">
                <a:solidFill>
                  <a:prstClr val="black"/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legata</a:t>
            </a:r>
            <a:r>
              <a:rPr lang="en-US" sz="2000" dirty="0" smtClean="0">
                <a:solidFill>
                  <a:prstClr val="black"/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alla</a:t>
            </a:r>
            <a:r>
              <a:rPr lang="en-US" sz="2000" dirty="0" smtClean="0">
                <a:solidFill>
                  <a:prstClr val="black"/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sostenibilità</a:t>
            </a:r>
            <a:r>
              <a:rPr lang="en-US" sz="2000" dirty="0">
                <a:solidFill>
                  <a:prstClr val="black"/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ambientale</a:t>
            </a:r>
            <a:r>
              <a:rPr lang="en-US" sz="2000" dirty="0">
                <a:solidFill>
                  <a:prstClr val="black"/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smtClean="0">
                <a:solidFill>
                  <a:prstClr val="black"/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 </a:t>
            </a:r>
            <a:r>
              <a:rPr lang="en-US" sz="2000" dirty="0" err="1" smtClean="0">
                <a:solidFill>
                  <a:prstClr val="black"/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anche</a:t>
            </a:r>
            <a:r>
              <a:rPr lang="en-US" sz="2000" dirty="0" smtClean="0">
                <a:solidFill>
                  <a:prstClr val="black"/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sociale</a:t>
            </a:r>
            <a:r>
              <a:rPr lang="en-US" sz="2000" dirty="0">
                <a:solidFill>
                  <a:prstClr val="black"/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2000" dirty="0" smtClean="0">
              <a:solidFill>
                <a:prstClr val="black"/>
              </a:solidFill>
              <a:latin typeface="Garamond" panose="020204040303010108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marR="0" lvl="0" indent="-285750" algn="just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>
                <a:tab pos="180340" algn="l"/>
              </a:tabLst>
              <a:defRPr/>
            </a:pPr>
            <a:endParaRPr lang="en-US" sz="2000" dirty="0" smtClean="0">
              <a:solidFill>
                <a:prstClr val="black"/>
              </a:solidFill>
              <a:latin typeface="Garamond" panose="020204040303010108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marR="0" lvl="0" indent="-285750" algn="just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>
                <a:tab pos="180340" algn="l"/>
              </a:tabLst>
              <a:defRPr/>
            </a:pPr>
            <a:r>
              <a:rPr lang="en-US" sz="2000" dirty="0" smtClean="0">
                <a:solidFill>
                  <a:prstClr val="black"/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Secondo </a:t>
            </a:r>
            <a:r>
              <a:rPr lang="en-US" sz="2000" dirty="0" err="1" smtClean="0">
                <a:solidFill>
                  <a:prstClr val="black"/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aspetto</a:t>
            </a:r>
            <a:r>
              <a:rPr lang="en-US" sz="2000" dirty="0" smtClean="0">
                <a:solidFill>
                  <a:prstClr val="black"/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US" sz="2000" dirty="0" err="1" smtClean="0">
                <a:solidFill>
                  <a:prstClr val="black"/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l’economia</a:t>
            </a:r>
            <a:r>
              <a:rPr lang="en-US" sz="2000" dirty="0" smtClean="0">
                <a:solidFill>
                  <a:prstClr val="black"/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è un </a:t>
            </a:r>
            <a:r>
              <a:rPr lang="en-US" sz="2000" dirty="0" err="1" smtClean="0">
                <a:solidFill>
                  <a:prstClr val="black"/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processo</a:t>
            </a:r>
            <a:r>
              <a:rPr lang="en-US" sz="2000" dirty="0" smtClean="0">
                <a:solidFill>
                  <a:prstClr val="black"/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circolare</a:t>
            </a:r>
            <a:r>
              <a:rPr lang="en-US" sz="2000" dirty="0" smtClean="0">
                <a:solidFill>
                  <a:prstClr val="black"/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2000" dirty="0" err="1" smtClean="0">
                <a:solidFill>
                  <a:prstClr val="black"/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Che</a:t>
            </a:r>
            <a:r>
              <a:rPr lang="en-US" sz="2000" dirty="0" smtClean="0">
                <a:solidFill>
                  <a:prstClr val="black"/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fine </a:t>
            </a:r>
            <a:r>
              <a:rPr lang="en-US" sz="2000" dirty="0" err="1" smtClean="0">
                <a:solidFill>
                  <a:prstClr val="black"/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fanno</a:t>
            </a:r>
            <a:r>
              <a:rPr lang="en-US" sz="2000" dirty="0" smtClean="0">
                <a:solidFill>
                  <a:prstClr val="black"/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sz="2000" dirty="0" smtClean="0">
                <a:solidFill>
                  <a:prstClr val="black"/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rifiuti</a:t>
            </a:r>
            <a:r>
              <a:rPr lang="en-US" sz="2000" dirty="0">
                <a:solidFill>
                  <a:prstClr val="black"/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  <a:r>
              <a:rPr lang="en-US" sz="2000" dirty="0" smtClean="0">
                <a:solidFill>
                  <a:prstClr val="black"/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Una</a:t>
            </a:r>
            <a:r>
              <a:rPr lang="en-US" sz="2000" dirty="0" smtClean="0">
                <a:solidFill>
                  <a:prstClr val="black"/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nuova</a:t>
            </a:r>
            <a:r>
              <a:rPr lang="en-US" sz="2000" dirty="0" smtClean="0">
                <a:solidFill>
                  <a:prstClr val="black"/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risorsa</a:t>
            </a:r>
            <a:r>
              <a:rPr lang="en-US" sz="2000" dirty="0" smtClean="0">
                <a:solidFill>
                  <a:prstClr val="black"/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</a:p>
          <a:p>
            <a:pPr marL="285750" marR="0" lvl="0" indent="-285750" algn="just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>
                <a:tab pos="180340" algn="l"/>
              </a:tabLst>
              <a:defRPr/>
            </a:pPr>
            <a:endParaRPr lang="en-US" sz="2000" dirty="0" smtClean="0">
              <a:solidFill>
                <a:prstClr val="black"/>
              </a:solidFill>
              <a:latin typeface="Garamond" panose="020204040303010108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marR="0" lvl="0" indent="-285750" algn="just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>
                <a:tab pos="180340" algn="l"/>
              </a:tabLst>
              <a:defRPr/>
            </a:pPr>
            <a:r>
              <a:rPr lang="en-US" sz="2000" dirty="0" err="1" smtClean="0">
                <a:solidFill>
                  <a:prstClr val="black"/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Esempi</a:t>
            </a:r>
            <a:r>
              <a:rPr lang="en-US" sz="2000" dirty="0" smtClean="0">
                <a:solidFill>
                  <a:prstClr val="black"/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en-US" sz="2000" dirty="0" err="1" smtClean="0">
                <a:solidFill>
                  <a:prstClr val="black"/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casi</a:t>
            </a:r>
            <a:r>
              <a:rPr lang="en-US" sz="2000" dirty="0" smtClean="0">
                <a:solidFill>
                  <a:prstClr val="black"/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di </a:t>
            </a:r>
            <a:r>
              <a:rPr lang="en-US" sz="2000" dirty="0" err="1" smtClean="0">
                <a:solidFill>
                  <a:prstClr val="black"/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riutilizzo</a:t>
            </a:r>
            <a:r>
              <a:rPr lang="en-US" sz="2000" dirty="0" smtClean="0">
                <a:solidFill>
                  <a:prstClr val="black"/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del bene di </a:t>
            </a:r>
            <a:r>
              <a:rPr lang="en-US" sz="2000" dirty="0" err="1" smtClean="0">
                <a:solidFill>
                  <a:prstClr val="black"/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scarto</a:t>
            </a:r>
            <a:endParaRPr lang="en-US" sz="2000" dirty="0" smtClean="0">
              <a:solidFill>
                <a:prstClr val="black"/>
              </a:solidFill>
              <a:latin typeface="Garamond" panose="020204040303010108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marR="0" lvl="0" indent="-285750" algn="just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>
                <a:tab pos="180340" algn="l"/>
              </a:tabLst>
              <a:defRPr/>
            </a:pPr>
            <a:endParaRPr lang="en-US" sz="2000" dirty="0" smtClean="0">
              <a:solidFill>
                <a:prstClr val="black"/>
              </a:solidFill>
              <a:latin typeface="Garamond" panose="020204040303010108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lvl="0" indent="-285750" algn="just">
              <a:buFont typeface="Wingdings" panose="05000000000000000000" pitchFamily="2" charset="2"/>
              <a:buChar char="Ø"/>
              <a:tabLst>
                <a:tab pos="180340" algn="l"/>
              </a:tabLst>
              <a:defRPr/>
            </a:pPr>
            <a:r>
              <a:rPr lang="en-US" sz="2000" dirty="0">
                <a:solidFill>
                  <a:prstClr val="black"/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Il </a:t>
            </a:r>
            <a:r>
              <a:rPr lang="en-US" sz="2000" dirty="0" err="1">
                <a:solidFill>
                  <a:prstClr val="black"/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valore</a:t>
            </a:r>
            <a:r>
              <a:rPr lang="en-US" sz="2000" dirty="0">
                <a:solidFill>
                  <a:prstClr val="black"/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di </a:t>
            </a:r>
            <a:r>
              <a:rPr lang="en-US" sz="2000" dirty="0" err="1">
                <a:solidFill>
                  <a:prstClr val="black"/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scambio</a:t>
            </a:r>
            <a:r>
              <a:rPr lang="en-US" sz="2000" dirty="0">
                <a:solidFill>
                  <a:prstClr val="black"/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US" sz="2000" dirty="0" err="1">
                <a:solidFill>
                  <a:prstClr val="black"/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simulazione</a:t>
            </a:r>
            <a:r>
              <a:rPr lang="en-US" sz="2000" dirty="0">
                <a:solidFill>
                  <a:prstClr val="black"/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di un </a:t>
            </a:r>
            <a:r>
              <a:rPr lang="en-US" sz="2000" dirty="0" err="1">
                <a:solidFill>
                  <a:prstClr val="black"/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mercatino</a:t>
            </a:r>
            <a:r>
              <a:rPr lang="en-US" sz="2000" dirty="0">
                <a:solidFill>
                  <a:prstClr val="black"/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in </a:t>
            </a:r>
            <a:r>
              <a:rPr lang="en-US" sz="2000" dirty="0" err="1">
                <a:solidFill>
                  <a:prstClr val="black"/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classe</a:t>
            </a:r>
            <a:r>
              <a:rPr lang="en-US" sz="2000" dirty="0">
                <a:solidFill>
                  <a:prstClr val="black"/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lvl="0" algn="just">
              <a:tabLst>
                <a:tab pos="180340" algn="l"/>
              </a:tabLst>
              <a:defRPr/>
            </a:pPr>
            <a:r>
              <a:rPr lang="en-US" sz="2000" dirty="0">
                <a:solidFill>
                  <a:prstClr val="black"/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con </a:t>
            </a:r>
            <a:r>
              <a:rPr lang="en-US" sz="2000" dirty="0" err="1">
                <a:solidFill>
                  <a:prstClr val="black"/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oggetti</a:t>
            </a:r>
            <a:r>
              <a:rPr lang="en-US" sz="2000" dirty="0">
                <a:solidFill>
                  <a:prstClr val="black"/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di </a:t>
            </a:r>
            <a:r>
              <a:rPr lang="en-US" sz="2000" dirty="0" err="1">
                <a:solidFill>
                  <a:prstClr val="black"/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modesto</a:t>
            </a:r>
            <a:r>
              <a:rPr lang="en-US" sz="2000" dirty="0">
                <a:solidFill>
                  <a:prstClr val="black"/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valore</a:t>
            </a:r>
            <a:r>
              <a:rPr lang="en-US" sz="2000" dirty="0" smtClean="0">
                <a:solidFill>
                  <a:prstClr val="black"/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lvl="0" algn="just">
              <a:lnSpc>
                <a:spcPct val="115000"/>
              </a:lnSpc>
              <a:tabLst>
                <a:tab pos="180340" algn="l"/>
              </a:tabLst>
              <a:defRPr/>
            </a:pPr>
            <a:r>
              <a:rPr lang="en-US" sz="2000" dirty="0" smtClean="0">
                <a:solidFill>
                  <a:prstClr val="black"/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lvl="0" algn="just">
              <a:lnSpc>
                <a:spcPct val="115000"/>
              </a:lnSpc>
              <a:tabLst>
                <a:tab pos="180340" algn="l"/>
              </a:tabLst>
              <a:defRPr/>
            </a:pPr>
            <a:endParaRPr lang="en-US" sz="2000" dirty="0">
              <a:solidFill>
                <a:prstClr val="black"/>
              </a:solidFill>
              <a:latin typeface="Garamond" panose="020204040303010108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marR="0" lvl="0" indent="-285750" algn="just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>
                <a:tab pos="180340" algn="l"/>
              </a:tabLst>
              <a:defRPr/>
            </a:pPr>
            <a:endParaRPr kumimoji="0" lang="en-US" sz="2000" b="0" i="0" u="none" strike="noStrike" kern="1200" cap="none" spc="0" normalizeH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aramond" panose="020204040303010108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marR="0" lvl="0" indent="-285750" algn="just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>
                <a:tab pos="180340" algn="l"/>
              </a:tabLst>
              <a:defRPr/>
            </a:pPr>
            <a:endParaRPr kumimoji="0" lang="en-US" sz="2000" b="0" i="0" u="none" strike="noStrike" kern="1200" cap="none" spc="0" normalizeH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aramond" panose="020204040303010108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marR="0" lvl="0" indent="-285750" algn="just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>
                <a:tab pos="180340" algn="l"/>
              </a:tabLst>
              <a:defRPr/>
            </a:pPr>
            <a:endParaRPr lang="en-US" sz="2000" dirty="0">
              <a:solidFill>
                <a:prstClr val="black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marR="0" lvl="0" indent="-285750" algn="just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>
                <a:tab pos="180340" algn="l"/>
              </a:tabLst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marR="0" lvl="0" indent="-285750" algn="just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>
                <a:tab pos="180340" algn="l"/>
              </a:tabLst>
              <a:defRPr/>
            </a:pPr>
            <a:endParaRPr lang="en-US" sz="2000" dirty="0">
              <a:solidFill>
                <a:prstClr val="black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marR="0" lvl="0" indent="-285750" algn="just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>
                <a:tab pos="180340" algn="l"/>
              </a:tabLst>
              <a:defRPr/>
            </a:pPr>
            <a:endParaRPr lang="en-US" sz="2000" dirty="0">
              <a:solidFill>
                <a:prstClr val="black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lvl="0" algn="just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>
                <a:tab pos="180340" algn="l"/>
              </a:tabLst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marR="0" lvl="0" indent="-285750" algn="just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>
                <a:tab pos="180340" algn="l"/>
              </a:tabLst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0501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312738" y="476672"/>
            <a:ext cx="8229600" cy="4525963"/>
          </a:xfrm>
        </p:spPr>
        <p:txBody>
          <a:bodyPr>
            <a:normAutofit/>
          </a:bodyPr>
          <a:lstStyle/>
          <a:p>
            <a:pPr marL="365760" indent="-256032" algn="just" fontAlgn="auto">
              <a:spcAft>
                <a:spcPts val="0"/>
              </a:spcAft>
              <a:buFont typeface="Wingdings 3"/>
              <a:buChar char=""/>
              <a:defRPr/>
            </a:pPr>
            <a:endParaRPr lang="it-IT" altLang="it-IT" sz="2800" b="1" dirty="0">
              <a:latin typeface="Garamond" pitchFamily="18" charset="0"/>
            </a:endParaRPr>
          </a:p>
          <a:p>
            <a:pPr marL="365760" indent="-256032" algn="just" fontAlgn="auto">
              <a:spcAft>
                <a:spcPts val="0"/>
              </a:spcAft>
              <a:buFont typeface="Wingdings 3"/>
              <a:buChar char=""/>
              <a:defRPr/>
            </a:pPr>
            <a:endParaRPr lang="it-IT" altLang="it-IT" sz="2800" b="1" dirty="0">
              <a:latin typeface="Garamond" pitchFamily="18" charset="0"/>
            </a:endParaRPr>
          </a:p>
          <a:p>
            <a:pPr marL="365760" indent="-256032" algn="just" fontAlgn="auto">
              <a:spcAft>
                <a:spcPts val="0"/>
              </a:spcAft>
              <a:buFont typeface="Wingdings 3"/>
              <a:buChar char=""/>
              <a:defRPr/>
            </a:pPr>
            <a:endParaRPr lang="it-IT" altLang="it-IT" sz="2800" b="1" dirty="0">
              <a:latin typeface="Garamond" pitchFamily="18" charset="0"/>
            </a:endParaRPr>
          </a:p>
          <a:p>
            <a:pPr marL="365760" indent="-256032" algn="just" fontAlgn="auto">
              <a:spcAft>
                <a:spcPts val="0"/>
              </a:spcAft>
              <a:buFont typeface="Wingdings 3"/>
              <a:buChar char=""/>
              <a:defRPr/>
            </a:pPr>
            <a:endParaRPr lang="it-IT" altLang="it-IT" sz="2800" b="1" dirty="0">
              <a:latin typeface="Garamond" pitchFamily="18" charset="0"/>
            </a:endParaRPr>
          </a:p>
          <a:p>
            <a:pPr marL="365760" indent="-256032" algn="just" fontAlgn="auto">
              <a:spcAft>
                <a:spcPts val="0"/>
              </a:spcAft>
              <a:buFont typeface="Wingdings 3"/>
              <a:buChar char=""/>
              <a:defRPr/>
            </a:pPr>
            <a:endParaRPr lang="it-IT" altLang="it-IT" sz="2800" b="1" dirty="0">
              <a:latin typeface="Garamond" pitchFamily="18" charset="0"/>
            </a:endParaRPr>
          </a:p>
          <a:p>
            <a:pPr marL="365760" indent="-256032" algn="just" fontAlgn="auto">
              <a:spcAft>
                <a:spcPts val="0"/>
              </a:spcAft>
              <a:buFont typeface="Wingdings 3"/>
              <a:buChar char=""/>
              <a:defRPr/>
            </a:pPr>
            <a:endParaRPr lang="it-IT" altLang="it-IT" sz="2800" b="1" dirty="0">
              <a:latin typeface="Garamond" pitchFamily="18" charset="0"/>
            </a:endParaRP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it-IT" altLang="it-IT" b="1" dirty="0">
              <a:latin typeface="Garamond" pitchFamily="18" charset="0"/>
            </a:endParaRP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it-IT" altLang="it-IT" b="1" dirty="0">
              <a:latin typeface="Garamond" pitchFamily="18" charset="0"/>
            </a:endParaRP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it-IT" altLang="it-IT" b="1" dirty="0">
              <a:latin typeface="Garamond" pitchFamily="18" charset="0"/>
            </a:endParaRP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it-IT" altLang="it-IT" b="1" dirty="0">
              <a:latin typeface="Garamond" pitchFamily="18" charset="0"/>
            </a:endParaRP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it-IT" altLang="it-IT" b="1" dirty="0">
              <a:latin typeface="Garamond" pitchFamily="18" charset="0"/>
            </a:endParaRP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it-IT" altLang="it-IT" b="1" dirty="0">
              <a:latin typeface="Garamond" pitchFamily="18" charset="0"/>
            </a:endParaRPr>
          </a:p>
        </p:txBody>
      </p:sp>
      <p:sp>
        <p:nvSpPr>
          <p:cNvPr id="10244" name="AutoShape 8" descr="9257d1237052723-il-ciclo-economico-sorta-di-barometro-macro-ciclo-economico01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it-I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10245" name="AutoShape 10" descr="9257d1237052723-il-ciclo-economico-sorta-di-barometro-macro-ciclo-economico01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it-I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10246" name="AutoShape 12" descr="9257d1237052723-il-ciclo-economico-sorta-di-barometro-macro-ciclo-economico01"/>
          <p:cNvSpPr>
            <a:spLocks noChangeAspect="1" noChangeArrowheads="1"/>
          </p:cNvSpPr>
          <p:nvPr/>
        </p:nvSpPr>
        <p:spPr bwMode="auto">
          <a:xfrm>
            <a:off x="4427538" y="32845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it-I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10247" name="AutoShape 17" descr="9k=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it-I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2" name="Rettangolo 1">
            <a:extLst>
              <a:ext uri="{FF2B5EF4-FFF2-40B4-BE49-F238E27FC236}">
                <a16:creationId xmlns:a16="http://schemas.microsoft.com/office/drawing/2014/main" id="{860978AE-FD9C-45C2-ACFA-89C4ADE25626}"/>
              </a:ext>
            </a:extLst>
          </p:cNvPr>
          <p:cNvSpPr/>
          <p:nvPr/>
        </p:nvSpPr>
        <p:spPr>
          <a:xfrm>
            <a:off x="683568" y="764704"/>
            <a:ext cx="7487940" cy="80298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80340" algn="l"/>
              </a:tabLst>
              <a:defRPr/>
            </a:pPr>
            <a:r>
              <a:rPr lang="it-IT" sz="24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Chi crea la moneta</a:t>
            </a:r>
            <a:endParaRPr lang="it-IT" sz="32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anose="020204040303010108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80340" algn="l"/>
              </a:tabLst>
              <a:defRPr/>
            </a:pPr>
            <a:endParaRPr kumimoji="0" lang="it-IT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aramond" panose="020204040303010108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marR="0" lvl="0" indent="-285750" algn="just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>
                <a:tab pos="180340" algn="l"/>
              </a:tabLst>
              <a:defRPr/>
            </a:pPr>
            <a:endParaRPr lang="en-US" sz="2000" dirty="0" smtClean="0">
              <a:solidFill>
                <a:prstClr val="black"/>
              </a:solidFill>
              <a:latin typeface="Garamond" panose="020204040303010108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marR="0" lvl="0" indent="-285750" algn="just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>
                <a:tab pos="180340" algn="l"/>
              </a:tabLst>
              <a:defRPr/>
            </a:pPr>
            <a:r>
              <a:rPr lang="en-US" sz="2000" dirty="0" smtClean="0">
                <a:solidFill>
                  <a:prstClr val="black"/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La </a:t>
            </a:r>
            <a:r>
              <a:rPr lang="en-US" sz="2000" dirty="0" err="1" smtClean="0">
                <a:solidFill>
                  <a:prstClr val="black"/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moneta</a:t>
            </a:r>
            <a:r>
              <a:rPr lang="en-US" sz="2000" dirty="0" smtClean="0">
                <a:solidFill>
                  <a:prstClr val="black"/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e le sue </a:t>
            </a:r>
            <a:r>
              <a:rPr lang="en-US" sz="2000" dirty="0" err="1" smtClean="0">
                <a:solidFill>
                  <a:prstClr val="black"/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forme</a:t>
            </a:r>
            <a:endParaRPr lang="en-US" sz="2000" dirty="0" smtClean="0">
              <a:solidFill>
                <a:prstClr val="black"/>
              </a:solidFill>
              <a:latin typeface="Garamond" panose="020204040303010108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marR="0" lvl="0" indent="-285750" algn="just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>
                <a:tab pos="180340" algn="l"/>
              </a:tabLst>
              <a:defRPr/>
            </a:pPr>
            <a:endParaRPr lang="en-US" sz="2000" dirty="0">
              <a:solidFill>
                <a:prstClr val="black"/>
              </a:solidFill>
              <a:latin typeface="Garamond" panose="020204040303010108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marR="0" lvl="0" indent="-285750" algn="just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>
                <a:tab pos="180340" algn="l"/>
              </a:tabLst>
              <a:defRPr/>
            </a:pPr>
            <a:r>
              <a:rPr lang="en-US" sz="2000" dirty="0" smtClean="0">
                <a:solidFill>
                  <a:prstClr val="black"/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La </a:t>
            </a:r>
            <a:r>
              <a:rPr lang="en-US" sz="2000" dirty="0" err="1" smtClean="0">
                <a:solidFill>
                  <a:prstClr val="black"/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storia</a:t>
            </a:r>
            <a:r>
              <a:rPr lang="en-US" sz="2000" dirty="0" smtClean="0">
                <a:solidFill>
                  <a:prstClr val="black"/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della </a:t>
            </a:r>
            <a:r>
              <a:rPr lang="en-US" sz="2000" dirty="0" err="1" smtClean="0">
                <a:solidFill>
                  <a:prstClr val="black"/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moneta</a:t>
            </a:r>
            <a:endParaRPr lang="en-US" sz="2000" dirty="0" smtClean="0">
              <a:solidFill>
                <a:prstClr val="black"/>
              </a:solidFill>
              <a:latin typeface="Garamond" panose="020204040303010108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marR="0" lvl="0" indent="-285750" algn="just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>
                <a:tab pos="180340" algn="l"/>
              </a:tabLst>
              <a:defRPr/>
            </a:pPr>
            <a:endParaRPr lang="en-US" sz="2000" dirty="0">
              <a:solidFill>
                <a:prstClr val="black"/>
              </a:solidFill>
              <a:latin typeface="Garamond" panose="020204040303010108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marR="0" lvl="0" indent="-285750" algn="just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>
                <a:tab pos="180340" algn="l"/>
              </a:tabLst>
              <a:defRPr/>
            </a:pPr>
            <a:r>
              <a:rPr lang="en-US" sz="2000" dirty="0" smtClean="0">
                <a:solidFill>
                  <a:prstClr val="black"/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La </a:t>
            </a:r>
            <a:r>
              <a:rPr lang="en-US" sz="2000" dirty="0" err="1" smtClean="0">
                <a:solidFill>
                  <a:prstClr val="black"/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moneta</a:t>
            </a:r>
            <a:r>
              <a:rPr lang="en-US" sz="2000" dirty="0" smtClean="0">
                <a:solidFill>
                  <a:prstClr val="black"/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legale</a:t>
            </a:r>
            <a:r>
              <a:rPr lang="en-US" sz="2000" dirty="0" smtClean="0">
                <a:solidFill>
                  <a:prstClr val="black"/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: </a:t>
            </a:r>
            <a:r>
              <a:rPr lang="en-US" sz="2000" dirty="0" err="1" smtClean="0">
                <a:solidFill>
                  <a:prstClr val="black"/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cartacea</a:t>
            </a:r>
            <a:r>
              <a:rPr lang="en-US" sz="2000" dirty="0" smtClean="0">
                <a:solidFill>
                  <a:prstClr val="black"/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en-US" sz="2000" dirty="0" err="1" smtClean="0">
                <a:solidFill>
                  <a:prstClr val="black"/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metallica</a:t>
            </a:r>
            <a:r>
              <a:rPr lang="en-US" sz="2000" dirty="0" smtClean="0">
                <a:solidFill>
                  <a:prstClr val="black"/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La </a:t>
            </a:r>
            <a:r>
              <a:rPr lang="en-US" sz="2000" dirty="0" err="1" smtClean="0">
                <a:solidFill>
                  <a:prstClr val="black"/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banca</a:t>
            </a:r>
            <a:r>
              <a:rPr lang="en-US" sz="2000" dirty="0" smtClean="0">
                <a:solidFill>
                  <a:prstClr val="black"/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centrale</a:t>
            </a:r>
            <a:endParaRPr lang="en-US" sz="2000" dirty="0" smtClean="0">
              <a:solidFill>
                <a:prstClr val="black"/>
              </a:solidFill>
              <a:latin typeface="Garamond" panose="020204040303010108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marR="0" lvl="0" indent="-285750" algn="just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>
                <a:tab pos="180340" algn="l"/>
              </a:tabLst>
              <a:defRPr/>
            </a:pPr>
            <a:endParaRPr lang="en-US" sz="2000" dirty="0">
              <a:solidFill>
                <a:prstClr val="black"/>
              </a:solidFill>
              <a:latin typeface="Garamond" panose="020204040303010108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marR="0" lvl="0" indent="-285750" algn="just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>
                <a:tab pos="180340" algn="l"/>
              </a:tabLst>
              <a:defRPr/>
            </a:pPr>
            <a:r>
              <a:rPr lang="en-US" sz="2000" dirty="0" smtClean="0">
                <a:solidFill>
                  <a:prstClr val="black"/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La </a:t>
            </a:r>
            <a:r>
              <a:rPr lang="en-US" sz="2000" dirty="0" err="1" smtClean="0">
                <a:solidFill>
                  <a:prstClr val="black"/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moneta</a:t>
            </a:r>
            <a:r>
              <a:rPr lang="en-US" sz="2000" dirty="0" smtClean="0">
                <a:solidFill>
                  <a:prstClr val="black"/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bancaria</a:t>
            </a:r>
            <a:endParaRPr lang="en-US" sz="2000" dirty="0" smtClean="0">
              <a:solidFill>
                <a:prstClr val="black"/>
              </a:solidFill>
              <a:latin typeface="Garamond" panose="020204040303010108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marR="0" lvl="0" indent="-285750" algn="just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>
                <a:tab pos="180340" algn="l"/>
              </a:tabLst>
              <a:defRPr/>
            </a:pPr>
            <a:endParaRPr lang="en-US" sz="2000" dirty="0">
              <a:solidFill>
                <a:prstClr val="black"/>
              </a:solidFill>
              <a:latin typeface="Garamond" panose="020204040303010108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marR="0" lvl="0" indent="-285750" algn="just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>
                <a:tab pos="180340" algn="l"/>
              </a:tabLst>
              <a:defRPr/>
            </a:pPr>
            <a:r>
              <a:rPr lang="en-US" sz="2000" dirty="0" smtClean="0">
                <a:solidFill>
                  <a:prstClr val="black"/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La </a:t>
            </a:r>
            <a:r>
              <a:rPr lang="en-US" sz="2000" dirty="0" err="1" smtClean="0">
                <a:solidFill>
                  <a:prstClr val="black"/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moneta</a:t>
            </a:r>
            <a:r>
              <a:rPr lang="en-US" sz="2000" dirty="0" smtClean="0">
                <a:solidFill>
                  <a:prstClr val="black"/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come mezzo di </a:t>
            </a:r>
            <a:r>
              <a:rPr lang="en-US" sz="2000" dirty="0" err="1" smtClean="0">
                <a:solidFill>
                  <a:prstClr val="black"/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pagamento</a:t>
            </a:r>
            <a:endParaRPr kumimoji="0" lang="en-US" sz="2000" b="0" i="0" u="none" strike="noStrike" kern="1200" cap="none" spc="0" normalizeH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aramond" panose="020204040303010108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marR="0" lvl="0" indent="-285750" algn="just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>
                <a:tab pos="180340" algn="l"/>
              </a:tabLst>
              <a:defRPr/>
            </a:pPr>
            <a:endParaRPr lang="en-US" sz="2000" dirty="0">
              <a:solidFill>
                <a:prstClr val="black"/>
              </a:solidFill>
              <a:latin typeface="Garamond" panose="020204040303010108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marR="0" lvl="0" indent="-285750" algn="just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>
                <a:tab pos="180340" algn="l"/>
              </a:tabLst>
              <a:defRPr/>
            </a:pPr>
            <a:r>
              <a:rPr lang="en-US" sz="2000" dirty="0" smtClean="0">
                <a:solidFill>
                  <a:prstClr val="black"/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La </a:t>
            </a:r>
            <a:r>
              <a:rPr lang="en-US" sz="2000" dirty="0" err="1" smtClean="0">
                <a:solidFill>
                  <a:prstClr val="black"/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moneta</a:t>
            </a:r>
            <a:r>
              <a:rPr lang="en-US" sz="2000" dirty="0" smtClean="0">
                <a:solidFill>
                  <a:prstClr val="black"/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di </a:t>
            </a:r>
            <a:r>
              <a:rPr lang="en-US" sz="2000" dirty="0" err="1" smtClean="0">
                <a:solidFill>
                  <a:prstClr val="black"/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plastica</a:t>
            </a:r>
            <a:r>
              <a:rPr lang="en-US" sz="2000" dirty="0" smtClean="0">
                <a:solidFill>
                  <a:prstClr val="black"/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US" sz="2000" dirty="0" err="1" smtClean="0">
                <a:solidFill>
                  <a:prstClr val="black"/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bancomat</a:t>
            </a:r>
            <a:r>
              <a:rPr lang="en-US" sz="2000" dirty="0" smtClean="0">
                <a:solidFill>
                  <a:prstClr val="black"/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e carte</a:t>
            </a:r>
            <a:endParaRPr kumimoji="0" lang="en-US" sz="2000" b="0" i="0" u="none" strike="noStrike" kern="1200" cap="none" spc="0" normalizeH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aramond" panose="020204040303010108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marR="0" lvl="0" indent="-285750" algn="just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>
                <a:tab pos="180340" algn="l"/>
              </a:tabLst>
              <a:defRPr/>
            </a:pPr>
            <a:endParaRPr lang="en-US" sz="2000" dirty="0">
              <a:solidFill>
                <a:prstClr val="black"/>
              </a:solidFill>
              <a:latin typeface="Garamond" panose="020204040303010108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marR="0" lvl="0" indent="-285750" algn="just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>
                <a:tab pos="180340" algn="l"/>
              </a:tabLst>
              <a:defRPr/>
            </a:pPr>
            <a:r>
              <a:rPr lang="en-US" sz="2000" noProof="0" dirty="0" smtClean="0">
                <a:solidFill>
                  <a:prstClr val="black"/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La </a:t>
            </a:r>
            <a:r>
              <a:rPr lang="en-US" sz="2000" noProof="0" dirty="0" err="1" smtClean="0">
                <a:solidFill>
                  <a:prstClr val="black"/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moneta</a:t>
            </a:r>
            <a:r>
              <a:rPr lang="en-US" sz="2000" noProof="0" dirty="0" smtClean="0">
                <a:solidFill>
                  <a:prstClr val="black"/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noProof="0" dirty="0" err="1" smtClean="0">
                <a:solidFill>
                  <a:prstClr val="black"/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digitale</a:t>
            </a:r>
            <a:r>
              <a:rPr lang="en-US" sz="2000" noProof="0" dirty="0" smtClean="0">
                <a:solidFill>
                  <a:prstClr val="black"/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il bit coin</a:t>
            </a:r>
            <a:endParaRPr kumimoji="0" lang="en-US" sz="2000" b="0" i="0" u="none" strike="noStrike" kern="1200" cap="none" spc="0" normalizeH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aramond" panose="020204040303010108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marR="0" lvl="0" indent="-285750" algn="just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>
                <a:tab pos="180340" algn="l"/>
              </a:tabLst>
              <a:defRPr/>
            </a:pPr>
            <a:endParaRPr kumimoji="0" lang="en-US" sz="2000" b="0" i="0" u="none" strike="noStrike" kern="1200" cap="none" spc="0" normalizeH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aramond" panose="020204040303010108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marR="0" lvl="0" indent="-285750" algn="just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>
                <a:tab pos="180340" algn="l"/>
              </a:tabLst>
              <a:defRPr/>
            </a:pPr>
            <a:endParaRPr lang="en-US" sz="2000" dirty="0">
              <a:solidFill>
                <a:prstClr val="black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marR="0" lvl="0" indent="-285750" algn="just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>
                <a:tab pos="180340" algn="l"/>
              </a:tabLst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marR="0" lvl="0" indent="-285750" algn="just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>
                <a:tab pos="180340" algn="l"/>
              </a:tabLst>
              <a:defRPr/>
            </a:pPr>
            <a:endParaRPr lang="en-US" sz="2000" dirty="0">
              <a:solidFill>
                <a:prstClr val="black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marR="0" lvl="0" indent="-285750" algn="just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>
                <a:tab pos="180340" algn="l"/>
              </a:tabLst>
              <a:defRPr/>
            </a:pPr>
            <a:endParaRPr lang="en-US" sz="2000" dirty="0">
              <a:solidFill>
                <a:prstClr val="black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lvl="0" algn="just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>
                <a:tab pos="180340" algn="l"/>
              </a:tabLst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marR="0" lvl="0" indent="-285750" algn="just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>
                <a:tab pos="180340" algn="l"/>
              </a:tabLst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5041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312738" y="476672"/>
            <a:ext cx="8229600" cy="4525963"/>
          </a:xfrm>
        </p:spPr>
        <p:txBody>
          <a:bodyPr>
            <a:normAutofit/>
          </a:bodyPr>
          <a:lstStyle/>
          <a:p>
            <a:pPr marL="365760" indent="-256032" algn="just" fontAlgn="auto">
              <a:spcAft>
                <a:spcPts val="0"/>
              </a:spcAft>
              <a:buFont typeface="Wingdings 3"/>
              <a:buChar char=""/>
              <a:defRPr/>
            </a:pPr>
            <a:endParaRPr lang="it-IT" altLang="it-IT" sz="2800" b="1" dirty="0">
              <a:latin typeface="Garamond" pitchFamily="18" charset="0"/>
            </a:endParaRPr>
          </a:p>
          <a:p>
            <a:pPr marL="365760" indent="-256032" algn="just" fontAlgn="auto">
              <a:spcAft>
                <a:spcPts val="0"/>
              </a:spcAft>
              <a:buFont typeface="Wingdings 3"/>
              <a:buChar char=""/>
              <a:defRPr/>
            </a:pPr>
            <a:endParaRPr lang="it-IT" altLang="it-IT" sz="2800" b="1" dirty="0">
              <a:latin typeface="Garamond" pitchFamily="18" charset="0"/>
            </a:endParaRPr>
          </a:p>
          <a:p>
            <a:pPr marL="365760" indent="-256032" algn="just" fontAlgn="auto">
              <a:spcAft>
                <a:spcPts val="0"/>
              </a:spcAft>
              <a:buFont typeface="Wingdings 3"/>
              <a:buChar char=""/>
              <a:defRPr/>
            </a:pPr>
            <a:endParaRPr lang="it-IT" altLang="it-IT" sz="2800" b="1" dirty="0">
              <a:latin typeface="Garamond" pitchFamily="18" charset="0"/>
            </a:endParaRPr>
          </a:p>
          <a:p>
            <a:pPr marL="365760" indent="-256032" algn="just" fontAlgn="auto">
              <a:spcAft>
                <a:spcPts val="0"/>
              </a:spcAft>
              <a:buFont typeface="Wingdings 3"/>
              <a:buChar char=""/>
              <a:defRPr/>
            </a:pPr>
            <a:endParaRPr lang="it-IT" altLang="it-IT" sz="2800" b="1" dirty="0">
              <a:latin typeface="Garamond" pitchFamily="18" charset="0"/>
            </a:endParaRPr>
          </a:p>
          <a:p>
            <a:pPr marL="365760" indent="-256032" algn="just" fontAlgn="auto">
              <a:spcAft>
                <a:spcPts val="0"/>
              </a:spcAft>
              <a:buFont typeface="Wingdings 3"/>
              <a:buChar char=""/>
              <a:defRPr/>
            </a:pPr>
            <a:endParaRPr lang="it-IT" altLang="it-IT" sz="2800" b="1" dirty="0">
              <a:latin typeface="Garamond" pitchFamily="18" charset="0"/>
            </a:endParaRPr>
          </a:p>
          <a:p>
            <a:pPr marL="365760" indent="-256032" algn="just" fontAlgn="auto">
              <a:spcAft>
                <a:spcPts val="0"/>
              </a:spcAft>
              <a:buFont typeface="Wingdings 3"/>
              <a:buChar char=""/>
              <a:defRPr/>
            </a:pPr>
            <a:endParaRPr lang="it-IT" altLang="it-IT" sz="2800" b="1" dirty="0">
              <a:latin typeface="Garamond" pitchFamily="18" charset="0"/>
            </a:endParaRP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it-IT" altLang="it-IT" b="1" dirty="0">
              <a:latin typeface="Garamond" pitchFamily="18" charset="0"/>
            </a:endParaRP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it-IT" altLang="it-IT" b="1" dirty="0">
              <a:latin typeface="Garamond" pitchFamily="18" charset="0"/>
            </a:endParaRP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it-IT" altLang="it-IT" b="1" dirty="0">
              <a:latin typeface="Garamond" pitchFamily="18" charset="0"/>
            </a:endParaRP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it-IT" altLang="it-IT" b="1" dirty="0">
              <a:latin typeface="Garamond" pitchFamily="18" charset="0"/>
            </a:endParaRP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it-IT" altLang="it-IT" b="1" dirty="0">
              <a:latin typeface="Garamond" pitchFamily="18" charset="0"/>
            </a:endParaRP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it-IT" altLang="it-IT" b="1" dirty="0">
              <a:latin typeface="Garamond" pitchFamily="18" charset="0"/>
            </a:endParaRPr>
          </a:p>
        </p:txBody>
      </p:sp>
      <p:sp>
        <p:nvSpPr>
          <p:cNvPr id="10244" name="AutoShape 8" descr="9257d1237052723-il-ciclo-economico-sorta-di-barometro-macro-ciclo-economico01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it-I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10245" name="AutoShape 10" descr="9257d1237052723-il-ciclo-economico-sorta-di-barometro-macro-ciclo-economico01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it-I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10246" name="AutoShape 12" descr="9257d1237052723-il-ciclo-economico-sorta-di-barometro-macro-ciclo-economico01"/>
          <p:cNvSpPr>
            <a:spLocks noChangeAspect="1" noChangeArrowheads="1"/>
          </p:cNvSpPr>
          <p:nvPr/>
        </p:nvSpPr>
        <p:spPr bwMode="auto">
          <a:xfrm>
            <a:off x="4427538" y="32845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it-I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10247" name="AutoShape 17" descr="9k=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it-I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2" name="Rettangolo 1">
            <a:extLst>
              <a:ext uri="{FF2B5EF4-FFF2-40B4-BE49-F238E27FC236}">
                <a16:creationId xmlns:a16="http://schemas.microsoft.com/office/drawing/2014/main" id="{860978AE-FD9C-45C2-ACFA-89C4ADE25626}"/>
              </a:ext>
            </a:extLst>
          </p:cNvPr>
          <p:cNvSpPr/>
          <p:nvPr/>
        </p:nvSpPr>
        <p:spPr>
          <a:xfrm>
            <a:off x="683568" y="764704"/>
            <a:ext cx="7487940" cy="788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80340" algn="l"/>
              </a:tabLst>
              <a:defRPr/>
            </a:pPr>
            <a:r>
              <a:rPr lang="it-IT" sz="24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Moneta e inflazione</a:t>
            </a:r>
            <a:endParaRPr lang="it-IT" sz="32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anose="020204040303010108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80340" algn="l"/>
              </a:tabLst>
              <a:defRPr/>
            </a:pPr>
            <a:endParaRPr kumimoji="0" lang="it-IT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aramond" panose="020204040303010108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marR="0" lvl="0" indent="-285750" algn="just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>
                <a:tab pos="180340" algn="l"/>
              </a:tabLst>
              <a:defRPr/>
            </a:pPr>
            <a:endParaRPr lang="en-US" sz="2000" dirty="0" smtClean="0">
              <a:solidFill>
                <a:prstClr val="black"/>
              </a:solidFill>
              <a:latin typeface="Garamond" panose="020204040303010108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marR="0" lvl="0" indent="-285750" algn="just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>
                <a:tab pos="180340" algn="l"/>
              </a:tabLst>
              <a:defRPr/>
            </a:pPr>
            <a:r>
              <a:rPr lang="en-US" sz="2000" dirty="0" err="1" smtClean="0">
                <a:solidFill>
                  <a:prstClr val="black"/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Valore</a:t>
            </a:r>
            <a:r>
              <a:rPr lang="en-US" sz="2000" dirty="0" smtClean="0">
                <a:solidFill>
                  <a:prstClr val="black"/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nominale</a:t>
            </a:r>
            <a:r>
              <a:rPr lang="en-US" sz="2000" dirty="0" smtClean="0">
                <a:solidFill>
                  <a:prstClr val="black"/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en-US" sz="2000" dirty="0" err="1" smtClean="0">
                <a:solidFill>
                  <a:prstClr val="black"/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reale</a:t>
            </a:r>
            <a:endParaRPr lang="en-US" sz="2000" dirty="0" smtClean="0">
              <a:solidFill>
                <a:prstClr val="black"/>
              </a:solidFill>
              <a:latin typeface="Garamond" panose="020204040303010108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marR="0" lvl="0" indent="-285750" algn="just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>
                <a:tab pos="180340" algn="l"/>
              </a:tabLst>
              <a:defRPr/>
            </a:pPr>
            <a:endParaRPr lang="en-US" sz="2000" dirty="0">
              <a:solidFill>
                <a:prstClr val="black"/>
              </a:solidFill>
              <a:latin typeface="Garamond" panose="020204040303010108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marR="0" lvl="0" indent="-285750" algn="just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>
                <a:tab pos="180340" algn="l"/>
              </a:tabLst>
              <a:defRPr/>
            </a:pPr>
            <a:r>
              <a:rPr lang="en-US" sz="2000" dirty="0" err="1" smtClean="0">
                <a:solidFill>
                  <a:prstClr val="black"/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Definizione</a:t>
            </a:r>
            <a:r>
              <a:rPr lang="en-US" sz="2000" dirty="0" smtClean="0">
                <a:solidFill>
                  <a:prstClr val="black"/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di </a:t>
            </a:r>
            <a:r>
              <a:rPr lang="en-US" sz="2000" dirty="0" err="1" smtClean="0">
                <a:solidFill>
                  <a:prstClr val="black"/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inflazione</a:t>
            </a:r>
            <a:endParaRPr lang="en-US" sz="2000" dirty="0" smtClean="0">
              <a:solidFill>
                <a:prstClr val="black"/>
              </a:solidFill>
              <a:latin typeface="Garamond" panose="020204040303010108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marR="0" lvl="0" indent="-285750" algn="just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>
                <a:tab pos="180340" algn="l"/>
              </a:tabLst>
              <a:defRPr/>
            </a:pPr>
            <a:endParaRPr lang="en-US" sz="2000" dirty="0">
              <a:solidFill>
                <a:prstClr val="black"/>
              </a:solidFill>
              <a:latin typeface="Garamond" panose="020204040303010108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marR="0" lvl="0" indent="-285750" algn="just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>
                <a:tab pos="180340" algn="l"/>
              </a:tabLst>
              <a:defRPr/>
            </a:pPr>
            <a:r>
              <a:rPr lang="en-US" sz="2000" dirty="0" err="1" smtClean="0">
                <a:solidFill>
                  <a:prstClr val="black"/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L’inflazione</a:t>
            </a:r>
            <a:r>
              <a:rPr lang="en-US" sz="2000" dirty="0" smtClean="0">
                <a:solidFill>
                  <a:prstClr val="black"/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è </a:t>
            </a:r>
            <a:r>
              <a:rPr lang="en-US" sz="2000" dirty="0" err="1" smtClean="0">
                <a:solidFill>
                  <a:prstClr val="black"/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nemica</a:t>
            </a:r>
            <a:r>
              <a:rPr lang="en-US" sz="2000" dirty="0" smtClean="0">
                <a:solidFill>
                  <a:prstClr val="black"/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della </a:t>
            </a:r>
            <a:r>
              <a:rPr lang="en-US" sz="2000" dirty="0" err="1" smtClean="0">
                <a:solidFill>
                  <a:prstClr val="black"/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moneta</a:t>
            </a:r>
            <a:endParaRPr lang="en-US" sz="2000" dirty="0" smtClean="0">
              <a:solidFill>
                <a:prstClr val="black"/>
              </a:solidFill>
              <a:latin typeface="Garamond" panose="020204040303010108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marR="0" lvl="0" indent="-285750" algn="just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>
                <a:tab pos="180340" algn="l"/>
              </a:tabLst>
              <a:defRPr/>
            </a:pPr>
            <a:endParaRPr lang="en-US" sz="2000" dirty="0">
              <a:solidFill>
                <a:prstClr val="black"/>
              </a:solidFill>
              <a:latin typeface="Garamond" panose="020204040303010108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marR="0" lvl="0" indent="-285750" algn="just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>
                <a:tab pos="180340" algn="l"/>
              </a:tabLst>
              <a:defRPr/>
            </a:pPr>
            <a:r>
              <a:rPr lang="en-US" sz="2000" dirty="0" smtClean="0">
                <a:solidFill>
                  <a:prstClr val="black"/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Come </a:t>
            </a:r>
            <a:r>
              <a:rPr lang="en-US" sz="2000" dirty="0" err="1" smtClean="0">
                <a:solidFill>
                  <a:prstClr val="black"/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calcolare</a:t>
            </a:r>
            <a:r>
              <a:rPr lang="en-US" sz="2000" dirty="0" smtClean="0">
                <a:solidFill>
                  <a:prstClr val="black"/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la </a:t>
            </a:r>
            <a:r>
              <a:rPr lang="en-US" sz="2000" dirty="0" err="1" smtClean="0">
                <a:solidFill>
                  <a:prstClr val="black"/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perdita</a:t>
            </a:r>
            <a:r>
              <a:rPr lang="en-US" sz="2000" dirty="0" smtClean="0">
                <a:solidFill>
                  <a:prstClr val="black"/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del </a:t>
            </a:r>
            <a:r>
              <a:rPr lang="en-US" sz="2000" dirty="0" err="1" smtClean="0">
                <a:solidFill>
                  <a:prstClr val="black"/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valore</a:t>
            </a:r>
            <a:r>
              <a:rPr lang="en-US" sz="2000" dirty="0" smtClean="0">
                <a:solidFill>
                  <a:prstClr val="black"/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della </a:t>
            </a:r>
            <a:r>
              <a:rPr lang="en-US" sz="2000" dirty="0" err="1" smtClean="0">
                <a:solidFill>
                  <a:prstClr val="black"/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moneta</a:t>
            </a:r>
            <a:endParaRPr lang="en-US" sz="2000" dirty="0" smtClean="0">
              <a:solidFill>
                <a:prstClr val="black"/>
              </a:solidFill>
              <a:latin typeface="Garamond" panose="020204040303010108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marR="0" lvl="0" indent="-285750" algn="just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>
                <a:tab pos="180340" algn="l"/>
              </a:tabLst>
              <a:defRPr/>
            </a:pPr>
            <a:endParaRPr lang="en-US" sz="2000" dirty="0">
              <a:solidFill>
                <a:prstClr val="black"/>
              </a:solidFill>
              <a:latin typeface="Garamond" panose="020204040303010108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marR="0" lvl="0" indent="-285750" algn="just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>
                <a:tab pos="180340" algn="l"/>
              </a:tabLst>
              <a:defRPr/>
            </a:pP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Come </a:t>
            </a:r>
            <a:r>
              <a:rPr kumimoji="0" lang="en-US" sz="2000" b="0" i="0" u="none" strike="noStrike" kern="1200" cap="none" spc="0" normalizeH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difendersi</a:t>
            </a: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2000" b="0" i="0" u="none" strike="noStrike" kern="1200" cap="none" spc="0" normalizeH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dlala</a:t>
            </a: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2000" b="0" i="0" u="none" strike="noStrike" kern="1200" cap="none" spc="0" normalizeH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perdita</a:t>
            </a: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del </a:t>
            </a:r>
            <a:r>
              <a:rPr kumimoji="0" lang="en-US" sz="2000" b="0" i="0" u="none" strike="noStrike" kern="1200" cap="none" spc="0" normalizeH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valore</a:t>
            </a: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della </a:t>
            </a:r>
            <a:r>
              <a:rPr kumimoji="0" lang="en-US" sz="2000" b="0" i="0" u="none" strike="noStrike" kern="1200" cap="none" spc="0" normalizeH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moneta</a:t>
            </a:r>
            <a:endParaRPr kumimoji="0" lang="en-US" sz="2000" b="0" i="0" u="none" strike="noStrike" kern="1200" cap="none" spc="0" normalizeH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aramond" panose="020204040303010108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marR="0" lvl="0" indent="-285750" algn="just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>
                <a:tab pos="180340" algn="l"/>
              </a:tabLst>
              <a:defRPr/>
            </a:pPr>
            <a:endParaRPr lang="en-US" sz="2000" dirty="0">
              <a:solidFill>
                <a:prstClr val="black"/>
              </a:solidFill>
              <a:latin typeface="Garamond" panose="020204040303010108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marR="0" lvl="0" indent="-285750" algn="just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>
                <a:tab pos="180340" algn="l"/>
              </a:tabLst>
              <a:defRPr/>
            </a:pPr>
            <a:r>
              <a:rPr kumimoji="0" lang="en-US" sz="2000" b="0" i="0" u="none" strike="noStrike" kern="1200" cap="none" spc="0" normalizeH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Perchè</a:t>
            </a: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il </a:t>
            </a:r>
            <a:r>
              <a:rPr kumimoji="0" lang="en-US" sz="2000" b="0" i="0" u="none" strike="noStrike" kern="1200" cap="none" spc="0" normalizeH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prezzi</a:t>
            </a: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2000" b="0" i="0" u="none" strike="noStrike" kern="1200" cap="none" spc="0" normalizeH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salgono</a:t>
            </a:r>
            <a:endParaRPr kumimoji="0" lang="en-US" sz="2000" b="0" i="0" u="none" strike="noStrike" kern="1200" cap="none" spc="0" normalizeH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aramond" panose="020204040303010108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marR="0" lvl="0" indent="-285750" algn="just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>
                <a:tab pos="180340" algn="l"/>
              </a:tabLst>
              <a:defRPr/>
            </a:pPr>
            <a:endParaRPr lang="en-US" sz="2000" dirty="0">
              <a:solidFill>
                <a:prstClr val="black"/>
              </a:solidFill>
              <a:latin typeface="Garamond" panose="020204040303010108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marR="0" lvl="0" indent="-285750" algn="just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>
                <a:tab pos="180340" algn="l"/>
              </a:tabLst>
              <a:defRPr/>
            </a:pPr>
            <a:r>
              <a:rPr lang="en-US" sz="2000" dirty="0" err="1" smtClean="0">
                <a:solidFill>
                  <a:prstClr val="black"/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Quali</a:t>
            </a:r>
            <a:r>
              <a:rPr lang="en-US" sz="2000" dirty="0" smtClean="0">
                <a:solidFill>
                  <a:prstClr val="black"/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sono</a:t>
            </a:r>
            <a:r>
              <a:rPr lang="en-US" sz="2000" dirty="0" smtClean="0">
                <a:solidFill>
                  <a:prstClr val="black"/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sz="2000" dirty="0" smtClean="0">
                <a:solidFill>
                  <a:prstClr val="black"/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miei</a:t>
            </a:r>
            <a:r>
              <a:rPr lang="en-US" sz="2000" dirty="0" smtClean="0">
                <a:solidFill>
                  <a:prstClr val="black"/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prezzi</a:t>
            </a:r>
            <a:r>
              <a:rPr lang="en-US" sz="2000" dirty="0" smtClean="0">
                <a:solidFill>
                  <a:prstClr val="black"/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  <a:endParaRPr kumimoji="0" lang="en-US" sz="2000" b="0" i="0" u="none" strike="noStrike" kern="1200" cap="none" spc="0" normalizeH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aramond" panose="020204040303010108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marR="0" lvl="0" indent="-285750" algn="just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>
                <a:tab pos="180340" algn="l"/>
              </a:tabLst>
              <a:defRPr/>
            </a:pPr>
            <a:endParaRPr kumimoji="0" lang="en-US" sz="2000" b="0" i="0" u="none" strike="noStrike" kern="1200" cap="none" spc="0" normalizeH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aramond" panose="020204040303010108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marR="0" lvl="0" indent="-285750" algn="just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>
                <a:tab pos="180340" algn="l"/>
              </a:tabLst>
              <a:defRPr/>
            </a:pPr>
            <a:endParaRPr lang="en-US" sz="2000" dirty="0">
              <a:solidFill>
                <a:prstClr val="black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marR="0" lvl="0" indent="-285750" algn="just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>
                <a:tab pos="180340" algn="l"/>
              </a:tabLst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marR="0" lvl="0" indent="-285750" algn="just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>
                <a:tab pos="180340" algn="l"/>
              </a:tabLst>
              <a:defRPr/>
            </a:pPr>
            <a:endParaRPr lang="en-US" sz="2000" dirty="0">
              <a:solidFill>
                <a:prstClr val="black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marR="0" lvl="0" indent="-285750" algn="just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>
                <a:tab pos="180340" algn="l"/>
              </a:tabLst>
              <a:defRPr/>
            </a:pPr>
            <a:endParaRPr lang="en-US" sz="2000" dirty="0">
              <a:solidFill>
                <a:prstClr val="black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lvl="0" algn="just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>
                <a:tab pos="180340" algn="l"/>
              </a:tabLst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marR="0" lvl="0" indent="-285750" algn="just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>
                <a:tab pos="180340" algn="l"/>
              </a:tabLst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5702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>
            <a:extLst>
              <a:ext uri="{FF2B5EF4-FFF2-40B4-BE49-F238E27FC236}">
                <a16:creationId xmlns:a16="http://schemas.microsoft.com/office/drawing/2014/main" id="{3FD4CCF3-6F26-4A63-BE48-EF0C270669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552" y="44624"/>
            <a:ext cx="8147248" cy="5962476"/>
          </a:xfrm>
        </p:spPr>
        <p:txBody>
          <a:bodyPr/>
          <a:lstStyle/>
          <a:p>
            <a:pPr marL="109537" indent="0">
              <a:buNone/>
            </a:pPr>
            <a:endParaRPr lang="it-IT" sz="1400" dirty="0"/>
          </a:p>
          <a:p>
            <a:pPr marL="109537" indent="0" algn="ctr">
              <a:buNone/>
            </a:pPr>
            <a:r>
              <a:rPr lang="it-IT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  <a:cs typeface="Times New Roman" panose="02020603050405020304" pitchFamily="18" charset="0"/>
              </a:rPr>
              <a:t>Progetto «la torta dell’economia»: moneta e solidarietà</a:t>
            </a:r>
            <a:endParaRPr lang="it-IT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anose="02020404030301010803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it-IT" sz="1800" dirty="0" smtClean="0">
                <a:latin typeface="Garamond" panose="02020404030301010803" pitchFamily="18" charset="0"/>
                <a:cs typeface="Times New Roman" panose="02020603050405020304" pitchFamily="18" charset="0"/>
              </a:rPr>
              <a:t>Il </a:t>
            </a:r>
            <a:r>
              <a:rPr lang="it-IT" sz="1800" dirty="0">
                <a:latin typeface="Garamond" panose="02020404030301010803" pitchFamily="18" charset="0"/>
                <a:cs typeface="Times New Roman" panose="02020603050405020304" pitchFamily="18" charset="0"/>
              </a:rPr>
              <a:t>percorso didattico si svolge attraverso 4 incontri in classe (uno sul risparmio, uno sul dono, uno sulla progettualità, uno sulla solidarietà) </a:t>
            </a:r>
            <a:r>
              <a:rPr lang="it-IT" sz="1800" dirty="0" smtClean="0">
                <a:latin typeface="Garamond" panose="02020404030301010803" pitchFamily="18" charset="0"/>
                <a:cs typeface="Times New Roman" panose="02020603050405020304" pitchFamily="18" charset="0"/>
              </a:rPr>
              <a:t>che </a:t>
            </a:r>
            <a:r>
              <a:rPr lang="it-IT" sz="1800" dirty="0">
                <a:latin typeface="Garamond" panose="02020404030301010803" pitchFamily="18" charset="0"/>
                <a:cs typeface="Times New Roman" panose="02020603050405020304" pitchFamily="18" charset="0"/>
              </a:rPr>
              <a:t>svolge un protocollo definito di attività in classe (lettura di </a:t>
            </a:r>
            <a:r>
              <a:rPr lang="it-IT" sz="1800" dirty="0" smtClean="0">
                <a:latin typeface="Garamond" panose="02020404030301010803" pitchFamily="18" charset="0"/>
                <a:cs typeface="Times New Roman" panose="02020603050405020304" pitchFamily="18" charset="0"/>
              </a:rPr>
              <a:t>fiabe, </a:t>
            </a:r>
            <a:r>
              <a:rPr lang="it-IT" sz="1800" dirty="0">
                <a:latin typeface="Garamond" panose="02020404030301010803" pitchFamily="18" charset="0"/>
                <a:cs typeface="Times New Roman" panose="02020603050405020304" pitchFamily="18" charset="0"/>
              </a:rPr>
              <a:t>esercizi, discussioni di gruppo) e aiuta i bambini nella costruzione del salvadanaio “la torta dell’economia” </a:t>
            </a:r>
            <a:r>
              <a:rPr lang="it-IT" sz="1800" dirty="0" smtClean="0">
                <a:latin typeface="Garamond" panose="02020404030301010803" pitchFamily="18" charset="0"/>
                <a:cs typeface="Times New Roman" panose="02020603050405020304" pitchFamily="18" charset="0"/>
              </a:rPr>
              <a:t>Ogni </a:t>
            </a:r>
            <a:r>
              <a:rPr lang="it-IT" sz="1800" dirty="0">
                <a:latin typeface="Garamond" panose="02020404030301010803" pitchFamily="18" charset="0"/>
                <a:cs typeface="Times New Roman" panose="02020603050405020304" pitchFamily="18" charset="0"/>
              </a:rPr>
              <a:t>incontro dura 2 </a:t>
            </a:r>
            <a:r>
              <a:rPr lang="it-IT" sz="1800" dirty="0" smtClean="0">
                <a:latin typeface="Garamond" panose="02020404030301010803" pitchFamily="18" charset="0"/>
                <a:cs typeface="Times New Roman" panose="02020603050405020304" pitchFamily="18" charset="0"/>
              </a:rPr>
              <a:t>ore. Come </a:t>
            </a:r>
            <a:r>
              <a:rPr lang="it-IT" sz="1800" dirty="0">
                <a:latin typeface="Garamond" panose="02020404030301010803" pitchFamily="18" charset="0"/>
                <a:cs typeface="Times New Roman" panose="02020603050405020304" pitchFamily="18" charset="0"/>
              </a:rPr>
              <a:t>si presenta il salvadanaio?</a:t>
            </a:r>
          </a:p>
          <a:p>
            <a:pPr algn="just"/>
            <a:r>
              <a:rPr lang="it-IT" sz="1800" dirty="0">
                <a:latin typeface="Garamond" panose="02020404030301010803" pitchFamily="18" charset="0"/>
                <a:cs typeface="Times New Roman" panose="02020603050405020304" pitchFamily="18" charset="0"/>
              </a:rPr>
              <a:t>Il salvadanaio prende la forma di una torta composta da 4 fette distinte assemblabili in un unico oggetto. </a:t>
            </a:r>
          </a:p>
          <a:p>
            <a:pPr algn="just"/>
            <a:r>
              <a:rPr lang="it-IT" sz="1800" dirty="0">
                <a:latin typeface="Garamond" panose="02020404030301010803" pitchFamily="18" charset="0"/>
                <a:cs typeface="Times New Roman" panose="02020603050405020304" pitchFamily="18" charset="0"/>
              </a:rPr>
              <a:t>Ogni “fetta” corrisponde a un salvadanaio a se stante, che può essere aperto – senza essere rotto – indipendentemente dalle altre “fette</a:t>
            </a:r>
            <a:r>
              <a:rPr lang="it-IT" sz="1800" dirty="0" smtClean="0">
                <a:latin typeface="Garamond" panose="02020404030301010803" pitchFamily="18" charset="0"/>
                <a:cs typeface="Times New Roman" panose="02020603050405020304" pitchFamily="18" charset="0"/>
              </a:rPr>
              <a:t>”.</a:t>
            </a:r>
            <a:endParaRPr lang="it-IT" sz="1800" dirty="0">
              <a:latin typeface="Garamond" panose="02020404030301010803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it-IT" sz="1800" dirty="0">
                <a:latin typeface="Garamond" panose="02020404030301010803" pitchFamily="18" charset="0"/>
                <a:cs typeface="Times New Roman" panose="02020603050405020304" pitchFamily="18" charset="0"/>
              </a:rPr>
              <a:t>Il salvadanaio viene fornito ai bambini in forma non assemblata. Gli </a:t>
            </a:r>
            <a:r>
              <a:rPr lang="it-IT" sz="1800" dirty="0" smtClean="0">
                <a:latin typeface="Garamond" panose="02020404030301010803" pitchFamily="18" charset="0"/>
                <a:cs typeface="Times New Roman" panose="02020603050405020304" pitchFamily="18" charset="0"/>
              </a:rPr>
              <a:t>insegnanti guidano </a:t>
            </a:r>
            <a:r>
              <a:rPr lang="it-IT" sz="1800" dirty="0">
                <a:latin typeface="Garamond" panose="02020404030301010803" pitchFamily="18" charset="0"/>
                <a:cs typeface="Times New Roman" panose="02020603050405020304" pitchFamily="18" charset="0"/>
              </a:rPr>
              <a:t>i bambini alla costruzione e alla personalizzazione del salvadanaio tramite decorazioni e disegni. L’oggetto richiama quattro diverse modalità di allocazione del denaro (risparmio, progettualità, dono e solidarietà).</a:t>
            </a:r>
          </a:p>
          <a:p>
            <a:pPr algn="just"/>
            <a:endParaRPr lang="it-IT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0797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le">
  <a:themeElements>
    <a:clrScheme name="Vial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Vial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Vial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Vial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Vial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Vial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Vial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3022</TotalTime>
  <Words>741</Words>
  <Application>Microsoft Office PowerPoint</Application>
  <PresentationFormat>Presentazione su schermo (4:3)</PresentationFormat>
  <Paragraphs>214</Paragraphs>
  <Slides>12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10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12</vt:i4>
      </vt:variant>
    </vt:vector>
  </HeadingPairs>
  <TitlesOfParts>
    <vt:vector size="23" baseType="lpstr">
      <vt:lpstr>Arial</vt:lpstr>
      <vt:lpstr>Calibri</vt:lpstr>
      <vt:lpstr>Garamond</vt:lpstr>
      <vt:lpstr>Lucida Sans Unicode</vt:lpstr>
      <vt:lpstr>Monotype Corsiva</vt:lpstr>
      <vt:lpstr>Times New Roman</vt:lpstr>
      <vt:lpstr>Verdana</vt:lpstr>
      <vt:lpstr>Wingdings</vt:lpstr>
      <vt:lpstr>Wingdings 2</vt:lpstr>
      <vt:lpstr>Wingdings 3</vt:lpstr>
      <vt:lpstr>Viale</vt:lpstr>
      <vt:lpstr> Aspetti e temi dell’educazione finanziaria per la scuola primaria </vt:lpstr>
      <vt:lpstr>Presentazione standard di PowerPoint</vt:lpstr>
      <vt:lpstr>Presentazione standard di PowerPoint</vt:lpstr>
      <vt:lpstr>La moneta e la storia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User</dc:creator>
  <cp:lastModifiedBy>pomini</cp:lastModifiedBy>
  <cp:revision>164</cp:revision>
  <cp:lastPrinted>2021-11-11T10:22:07Z</cp:lastPrinted>
  <dcterms:created xsi:type="dcterms:W3CDTF">2017-11-25T14:47:48Z</dcterms:created>
  <dcterms:modified xsi:type="dcterms:W3CDTF">2023-10-04T14:48:12Z</dcterms:modified>
</cp:coreProperties>
</file>