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1"/>
    <p:sldMasterId id="2147483686" r:id="rId2"/>
    <p:sldMasterId id="2147483692" r:id="rId3"/>
    <p:sldMasterId id="2147483672" r:id="rId4"/>
    <p:sldMasterId id="2147483657" r:id="rId5"/>
    <p:sldMasterId id="2147483680" r:id="rId6"/>
    <p:sldMasterId id="2147483697" r:id="rId7"/>
  </p:sldMasterIdLst>
  <p:notesMasterIdLst>
    <p:notesMasterId r:id="rId64"/>
  </p:notesMasterIdLst>
  <p:sldIdLst>
    <p:sldId id="303" r:id="rId8"/>
    <p:sldId id="788" r:id="rId9"/>
    <p:sldId id="258" r:id="rId10"/>
    <p:sldId id="260" r:id="rId11"/>
    <p:sldId id="306" r:id="rId12"/>
    <p:sldId id="559" r:id="rId13"/>
    <p:sldId id="315" r:id="rId14"/>
    <p:sldId id="838" r:id="rId15"/>
    <p:sldId id="839" r:id="rId16"/>
    <p:sldId id="840" r:id="rId17"/>
    <p:sldId id="849" r:id="rId18"/>
    <p:sldId id="850" r:id="rId19"/>
    <p:sldId id="318" r:id="rId20"/>
    <p:sldId id="859" r:id="rId21"/>
    <p:sldId id="860" r:id="rId22"/>
    <p:sldId id="862" r:id="rId23"/>
    <p:sldId id="316" r:id="rId24"/>
    <p:sldId id="828" r:id="rId25"/>
    <p:sldId id="312" r:id="rId26"/>
    <p:sldId id="829" r:id="rId27"/>
    <p:sldId id="830" r:id="rId28"/>
    <p:sldId id="327" r:id="rId29"/>
    <p:sldId id="831" r:id="rId30"/>
    <p:sldId id="832" r:id="rId31"/>
    <p:sldId id="833" r:id="rId32"/>
    <p:sldId id="330" r:id="rId33"/>
    <p:sldId id="355" r:id="rId34"/>
    <p:sldId id="836" r:id="rId35"/>
    <p:sldId id="853" r:id="rId36"/>
    <p:sldId id="843" r:id="rId37"/>
    <p:sldId id="844" r:id="rId38"/>
    <p:sldId id="837" r:id="rId39"/>
    <p:sldId id="845" r:id="rId40"/>
    <p:sldId id="855" r:id="rId41"/>
    <p:sldId id="856" r:id="rId42"/>
    <p:sldId id="857" r:id="rId43"/>
    <p:sldId id="854" r:id="rId44"/>
    <p:sldId id="858" r:id="rId45"/>
    <p:sldId id="332" r:id="rId46"/>
    <p:sldId id="333" r:id="rId47"/>
    <p:sldId id="334" r:id="rId48"/>
    <p:sldId id="336" r:id="rId49"/>
    <p:sldId id="846" r:id="rId50"/>
    <p:sldId id="338" r:id="rId51"/>
    <p:sldId id="341" r:id="rId52"/>
    <p:sldId id="342" r:id="rId53"/>
    <p:sldId id="344" r:id="rId54"/>
    <p:sldId id="826" r:id="rId55"/>
    <p:sldId id="851" r:id="rId56"/>
    <p:sldId id="852" r:id="rId57"/>
    <p:sldId id="863" r:id="rId58"/>
    <p:sldId id="273" r:id="rId59"/>
    <p:sldId id="331" r:id="rId60"/>
    <p:sldId id="356" r:id="rId61"/>
    <p:sldId id="544" r:id="rId62"/>
    <p:sldId id="827" r:id="rId6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2818" userDrawn="1">
          <p15:clr>
            <a:srgbClr val="A4A3A4"/>
          </p15:clr>
        </p15:guide>
        <p15:guide id="3" pos="2026" userDrawn="1">
          <p15:clr>
            <a:srgbClr val="A4A3A4"/>
          </p15:clr>
        </p15:guide>
        <p15:guide id="4" orient="horz" pos="3770" userDrawn="1">
          <p15:clr>
            <a:srgbClr val="A4A3A4"/>
          </p15:clr>
        </p15:guide>
        <p15:guide id="5" orient="horz" pos="3294" userDrawn="1">
          <p15:clr>
            <a:srgbClr val="A4A3A4"/>
          </p15:clr>
        </p15:guide>
        <p15:guide id="6" orient="horz" pos="3521" userDrawn="1">
          <p15:clr>
            <a:srgbClr val="A4A3A4"/>
          </p15:clr>
        </p15:guide>
        <p15:guide id="7" orient="horz" pos="225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FF99"/>
    <a:srgbClr val="408AB6"/>
    <a:srgbClr val="6188CD"/>
    <a:srgbClr val="35E564"/>
    <a:srgbClr val="66FF66"/>
    <a:srgbClr val="67EF21"/>
    <a:srgbClr val="00FF00"/>
    <a:srgbClr val="1CACDD"/>
    <a:srgbClr val="C65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Stile medio 3 - Color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12" autoAdjust="0"/>
    <p:restoredTop sz="94532" autoAdjust="0"/>
  </p:normalViewPr>
  <p:slideViewPr>
    <p:cSldViewPr snapToGrid="0" snapToObjects="1">
      <p:cViewPr varScale="1">
        <p:scale>
          <a:sx n="71" d="100"/>
          <a:sy n="71" d="100"/>
        </p:scale>
        <p:origin x="245" y="48"/>
      </p:cViewPr>
      <p:guideLst>
        <p:guide orient="horz" pos="2818"/>
        <p:guide pos="2026"/>
        <p:guide orient="horz" pos="3770"/>
        <p:guide orient="horz" pos="3294"/>
        <p:guide orient="horz" pos="3521"/>
        <p:guide orient="horz" pos="2251"/>
      </p:guideLst>
    </p:cSldViewPr>
  </p:slideViewPr>
  <p:outlineViewPr>
    <p:cViewPr>
      <p:scale>
        <a:sx n="33" d="100"/>
        <a:sy n="33" d="100"/>
      </p:scale>
      <p:origin x="0" y="-3211"/>
    </p:cViewPr>
  </p:outlineViewPr>
  <p:notesTextViewPr>
    <p:cViewPr>
      <p:scale>
        <a:sx n="1" d="1"/>
        <a:sy n="1" d="1"/>
      </p:scale>
      <p:origin x="0" y="0"/>
    </p:cViewPr>
  </p:notesTextViewPr>
  <p:sorterViewPr>
    <p:cViewPr>
      <p:scale>
        <a:sx n="66" d="100"/>
        <a:sy n="66" d="100"/>
      </p:scale>
      <p:origin x="0" y="-2952"/>
    </p:cViewPr>
  </p:sorterViewPr>
  <p:notesViewPr>
    <p:cSldViewPr snapToGrid="0" snapToObjects="1" showGuides="1">
      <p:cViewPr varScale="1">
        <p:scale>
          <a:sx n="131" d="100"/>
          <a:sy n="131" d="100"/>
        </p:scale>
        <p:origin x="462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E42D4F-88C8-42AE-AEFE-B6AE233BA077}" type="doc">
      <dgm:prSet loTypeId="urn:microsoft.com/office/officeart/2005/8/layout/cycle3" loCatId="cycle" qsTypeId="urn:microsoft.com/office/officeart/2005/8/quickstyle/simple1" qsCatId="simple" csTypeId="urn:microsoft.com/office/officeart/2005/8/colors/colorful4" csCatId="colorful" phldr="1"/>
      <dgm:spPr/>
      <dgm:t>
        <a:bodyPr/>
        <a:lstStyle/>
        <a:p>
          <a:endParaRPr lang="it-IT"/>
        </a:p>
      </dgm:t>
    </dgm:pt>
    <dgm:pt modelId="{034C3E50-B820-4898-9E13-DA2206BFE9A4}">
      <dgm:prSet phldrT="[Testo]" custT="1"/>
      <dgm:spPr/>
      <dgm:t>
        <a:bodyPr/>
        <a:lstStyle/>
        <a:p>
          <a:r>
            <a:rPr lang="it-IT" sz="1300" b="1" dirty="0">
              <a:solidFill>
                <a:srgbClr val="376092"/>
              </a:solidFill>
            </a:rPr>
            <a:t>EMPATIA</a:t>
          </a:r>
        </a:p>
      </dgm:t>
    </dgm:pt>
    <dgm:pt modelId="{4B528707-5055-4AB8-A0CA-CD5ABD753DF4}" type="parTrans" cxnId="{9E1E3E91-3542-4B4E-97FF-EC4AE31E1333}">
      <dgm:prSet/>
      <dgm:spPr/>
      <dgm:t>
        <a:bodyPr/>
        <a:lstStyle/>
        <a:p>
          <a:endParaRPr lang="it-IT" sz="1100"/>
        </a:p>
      </dgm:t>
    </dgm:pt>
    <dgm:pt modelId="{3CFBB56E-4150-4207-9411-34822E2EB20F}" type="sibTrans" cxnId="{9E1E3E91-3542-4B4E-97FF-EC4AE31E1333}">
      <dgm:prSet custT="1"/>
      <dgm:spPr/>
      <dgm:t>
        <a:bodyPr/>
        <a:lstStyle/>
        <a:p>
          <a:endParaRPr lang="it-IT"/>
        </a:p>
      </dgm:t>
    </dgm:pt>
    <dgm:pt modelId="{575B3904-AD0D-4641-9896-A23E7DE746E7}">
      <dgm:prSet phldrT="[Testo]" custT="1"/>
      <dgm:spPr>
        <a:solidFill>
          <a:srgbClr val="FFFF99"/>
        </a:solidFill>
      </dgm:spPr>
      <dgm:t>
        <a:bodyPr/>
        <a:lstStyle/>
        <a:p>
          <a:r>
            <a:rPr lang="it-IT" sz="1300" b="1" dirty="0">
              <a:solidFill>
                <a:srgbClr val="376092"/>
              </a:solidFill>
            </a:rPr>
            <a:t>CONSAPEVOLEZZA </a:t>
          </a:r>
          <a:br>
            <a:rPr lang="it-IT" sz="1300" b="1" dirty="0">
              <a:solidFill>
                <a:srgbClr val="376092"/>
              </a:solidFill>
            </a:rPr>
          </a:br>
          <a:r>
            <a:rPr lang="it-IT" sz="1300" b="1" dirty="0">
              <a:solidFill>
                <a:srgbClr val="376092"/>
              </a:solidFill>
            </a:rPr>
            <a:t>DI SÉ</a:t>
          </a:r>
        </a:p>
      </dgm:t>
    </dgm:pt>
    <dgm:pt modelId="{A845E1E6-31A4-4004-BBF0-DF0B51207D6E}" type="parTrans" cxnId="{4476C037-B011-4099-A786-C44A490A3E5B}">
      <dgm:prSet/>
      <dgm:spPr/>
      <dgm:t>
        <a:bodyPr/>
        <a:lstStyle/>
        <a:p>
          <a:endParaRPr lang="it-IT" sz="1100"/>
        </a:p>
      </dgm:t>
    </dgm:pt>
    <dgm:pt modelId="{4AE76248-B9FF-442E-AA99-E91ECAAA27E4}" type="sibTrans" cxnId="{4476C037-B011-4099-A786-C44A490A3E5B}">
      <dgm:prSet custT="1"/>
      <dgm:spPr>
        <a:solidFill>
          <a:srgbClr val="FFFFDD"/>
        </a:solidFill>
      </dgm:spPr>
      <dgm:t>
        <a:bodyPr/>
        <a:lstStyle/>
        <a:p>
          <a:endParaRPr lang="it-IT"/>
        </a:p>
      </dgm:t>
    </dgm:pt>
    <dgm:pt modelId="{027A4298-3AE9-458E-B779-1A610FD6028B}">
      <dgm:prSet phldrT="[Testo]" custT="1"/>
      <dgm:spPr>
        <a:solidFill>
          <a:srgbClr val="FF9900"/>
        </a:solidFill>
      </dgm:spPr>
      <dgm:t>
        <a:bodyPr/>
        <a:lstStyle/>
        <a:p>
          <a:r>
            <a:rPr lang="it-IT" sz="1300" b="1">
              <a:solidFill>
                <a:srgbClr val="376092"/>
              </a:solidFill>
            </a:rPr>
            <a:t>GESTIONE DELLO STRESS</a:t>
          </a:r>
          <a:endParaRPr lang="it-IT" sz="1300" b="1" dirty="0">
            <a:solidFill>
              <a:srgbClr val="376092"/>
            </a:solidFill>
          </a:endParaRPr>
        </a:p>
      </dgm:t>
    </dgm:pt>
    <dgm:pt modelId="{65485F6C-107A-4BBD-98AA-8E337F564AAB}" type="parTrans" cxnId="{35C282D7-341D-46DE-900B-02700A76CA66}">
      <dgm:prSet/>
      <dgm:spPr/>
      <dgm:t>
        <a:bodyPr/>
        <a:lstStyle/>
        <a:p>
          <a:endParaRPr lang="it-IT" sz="1100"/>
        </a:p>
      </dgm:t>
    </dgm:pt>
    <dgm:pt modelId="{6A252E7D-CF67-4E28-AD71-2D4E71F5C684}" type="sibTrans" cxnId="{35C282D7-341D-46DE-900B-02700A76CA66}">
      <dgm:prSet custT="1"/>
      <dgm:spPr/>
      <dgm:t>
        <a:bodyPr/>
        <a:lstStyle/>
        <a:p>
          <a:endParaRPr lang="it-IT"/>
        </a:p>
      </dgm:t>
    </dgm:pt>
    <dgm:pt modelId="{BE2765DE-FE62-4F1F-A8CA-8B05DE9CC4BB}">
      <dgm:prSet phldrT="[Testo]" custT="1"/>
      <dgm:spPr/>
      <dgm:t>
        <a:bodyPr/>
        <a:lstStyle/>
        <a:p>
          <a:r>
            <a:rPr lang="it-IT" sz="1300" b="1" dirty="0">
              <a:solidFill>
                <a:srgbClr val="376092"/>
              </a:solidFill>
            </a:rPr>
            <a:t>PENSIERO CREATIVO</a:t>
          </a:r>
        </a:p>
      </dgm:t>
    </dgm:pt>
    <dgm:pt modelId="{1DB44DCD-5541-45C6-B0D5-4F55A72059E5}" type="parTrans" cxnId="{6B12BDC8-73B5-4518-96D7-1454813FA95D}">
      <dgm:prSet/>
      <dgm:spPr/>
      <dgm:t>
        <a:bodyPr/>
        <a:lstStyle/>
        <a:p>
          <a:endParaRPr lang="it-IT" sz="1100"/>
        </a:p>
      </dgm:t>
    </dgm:pt>
    <dgm:pt modelId="{FC23360A-1C7E-4817-AB56-9613B0A88B08}" type="sibTrans" cxnId="{6B12BDC8-73B5-4518-96D7-1454813FA95D}">
      <dgm:prSet custT="1"/>
      <dgm:spPr/>
      <dgm:t>
        <a:bodyPr/>
        <a:lstStyle/>
        <a:p>
          <a:endParaRPr lang="it-IT"/>
        </a:p>
      </dgm:t>
    </dgm:pt>
    <dgm:pt modelId="{56C24BA7-3B4E-4994-9CBC-8E138323AAC2}">
      <dgm:prSet phldrT="[Testo]" custT="1"/>
      <dgm:spPr/>
      <dgm:t>
        <a:bodyPr/>
        <a:lstStyle/>
        <a:p>
          <a:r>
            <a:rPr lang="it-IT" sz="1300" b="1" dirty="0">
              <a:solidFill>
                <a:srgbClr val="376092"/>
              </a:solidFill>
            </a:rPr>
            <a:t>PRENDERE DECISIONI</a:t>
          </a:r>
        </a:p>
      </dgm:t>
    </dgm:pt>
    <dgm:pt modelId="{5C10FF97-ACC9-423A-8B8B-216005EF4E45}" type="parTrans" cxnId="{9E47B25A-144E-4972-87D7-07AF49D76633}">
      <dgm:prSet/>
      <dgm:spPr/>
      <dgm:t>
        <a:bodyPr/>
        <a:lstStyle/>
        <a:p>
          <a:endParaRPr lang="it-IT" sz="1100"/>
        </a:p>
      </dgm:t>
    </dgm:pt>
    <dgm:pt modelId="{AE605089-776B-4883-BA6B-5E2DE217FFB1}" type="sibTrans" cxnId="{9E47B25A-144E-4972-87D7-07AF49D76633}">
      <dgm:prSet custT="1"/>
      <dgm:spPr/>
      <dgm:t>
        <a:bodyPr/>
        <a:lstStyle/>
        <a:p>
          <a:endParaRPr lang="it-IT"/>
        </a:p>
      </dgm:t>
    </dgm:pt>
    <dgm:pt modelId="{8E471848-DF90-4C1E-AECF-95AB80A58FBE}">
      <dgm:prSet phldrT="[Testo]" custT="1"/>
      <dgm:spPr>
        <a:solidFill>
          <a:srgbClr val="FFFF00"/>
        </a:solidFill>
      </dgm:spPr>
      <dgm:t>
        <a:bodyPr/>
        <a:lstStyle/>
        <a:p>
          <a:r>
            <a:rPr lang="it-IT" sz="1300" b="1" dirty="0">
              <a:solidFill>
                <a:srgbClr val="376092"/>
              </a:solidFill>
            </a:rPr>
            <a:t>GESTIONE DELLE EMOZIONI</a:t>
          </a:r>
        </a:p>
      </dgm:t>
    </dgm:pt>
    <dgm:pt modelId="{3851DB2E-68D1-48F0-BF68-751AEB5BCE77}" type="parTrans" cxnId="{DAAEDFFB-5545-4FB4-AFA7-59984F2598B2}">
      <dgm:prSet/>
      <dgm:spPr/>
      <dgm:t>
        <a:bodyPr/>
        <a:lstStyle/>
        <a:p>
          <a:endParaRPr lang="it-IT"/>
        </a:p>
      </dgm:t>
    </dgm:pt>
    <dgm:pt modelId="{CD4F9F08-3C04-4906-9770-49B161A58BF9}" type="sibTrans" cxnId="{DAAEDFFB-5545-4FB4-AFA7-59984F2598B2}">
      <dgm:prSet/>
      <dgm:spPr/>
      <dgm:t>
        <a:bodyPr/>
        <a:lstStyle/>
        <a:p>
          <a:endParaRPr lang="it-IT"/>
        </a:p>
      </dgm:t>
    </dgm:pt>
    <dgm:pt modelId="{73E526E6-6193-405A-9B76-E9A5E1596235}">
      <dgm:prSet phldrT="[Testo]" custT="1"/>
      <dgm:spPr>
        <a:solidFill>
          <a:srgbClr val="66FF66"/>
        </a:solidFill>
      </dgm:spPr>
      <dgm:t>
        <a:bodyPr/>
        <a:lstStyle/>
        <a:p>
          <a:r>
            <a:rPr lang="it-IT" sz="1300" b="1" dirty="0">
              <a:solidFill>
                <a:srgbClr val="376092"/>
              </a:solidFill>
            </a:rPr>
            <a:t>COMUNICAZIONE EFFICACE</a:t>
          </a:r>
        </a:p>
      </dgm:t>
    </dgm:pt>
    <dgm:pt modelId="{C80BB666-9677-43D7-A77E-A1020EA5E9A7}" type="parTrans" cxnId="{8692EC66-9432-4DF8-86FF-9F7AB3875921}">
      <dgm:prSet/>
      <dgm:spPr/>
      <dgm:t>
        <a:bodyPr/>
        <a:lstStyle/>
        <a:p>
          <a:endParaRPr lang="it-IT"/>
        </a:p>
      </dgm:t>
    </dgm:pt>
    <dgm:pt modelId="{BD013FA4-A8BF-449E-870D-3B1DECCF0C60}" type="sibTrans" cxnId="{8692EC66-9432-4DF8-86FF-9F7AB3875921}">
      <dgm:prSet/>
      <dgm:spPr/>
      <dgm:t>
        <a:bodyPr/>
        <a:lstStyle/>
        <a:p>
          <a:endParaRPr lang="it-IT"/>
        </a:p>
      </dgm:t>
    </dgm:pt>
    <dgm:pt modelId="{54AF50C8-7930-4CFB-8506-4521B7090148}">
      <dgm:prSet phldrT="[Testo]" custT="1"/>
      <dgm:spPr/>
      <dgm:t>
        <a:bodyPr/>
        <a:lstStyle/>
        <a:p>
          <a:r>
            <a:rPr lang="it-IT" sz="1300" b="1" dirty="0">
              <a:solidFill>
                <a:srgbClr val="376092"/>
              </a:solidFill>
            </a:rPr>
            <a:t>RELAZIONI EFFICACI</a:t>
          </a:r>
        </a:p>
      </dgm:t>
    </dgm:pt>
    <dgm:pt modelId="{02AB7D1F-F82A-4AC3-BC2B-F4A32E73DC7B}" type="parTrans" cxnId="{76D26581-A258-4333-924F-D3C93267DDB7}">
      <dgm:prSet/>
      <dgm:spPr/>
      <dgm:t>
        <a:bodyPr/>
        <a:lstStyle/>
        <a:p>
          <a:endParaRPr lang="it-IT"/>
        </a:p>
      </dgm:t>
    </dgm:pt>
    <dgm:pt modelId="{7C28F92D-2BAD-40B7-89D3-2517B505DF9A}" type="sibTrans" cxnId="{76D26581-A258-4333-924F-D3C93267DDB7}">
      <dgm:prSet/>
      <dgm:spPr/>
      <dgm:t>
        <a:bodyPr/>
        <a:lstStyle/>
        <a:p>
          <a:endParaRPr lang="it-IT"/>
        </a:p>
      </dgm:t>
    </dgm:pt>
    <dgm:pt modelId="{AD68B610-C6C1-4C63-8386-305C024DDBE2}">
      <dgm:prSet phldrT="[Testo]" custT="1"/>
      <dgm:spPr/>
      <dgm:t>
        <a:bodyPr/>
        <a:lstStyle/>
        <a:p>
          <a:r>
            <a:rPr lang="it-IT" sz="1300" b="1" dirty="0">
              <a:solidFill>
                <a:srgbClr val="376092"/>
              </a:solidFill>
            </a:rPr>
            <a:t>PENSIERO CRITICO</a:t>
          </a:r>
        </a:p>
      </dgm:t>
    </dgm:pt>
    <dgm:pt modelId="{7348EE79-6427-486D-8C67-434225E20DCD}" type="parTrans" cxnId="{726B6F10-E09D-4DF0-B203-18A12550E2F0}">
      <dgm:prSet/>
      <dgm:spPr/>
      <dgm:t>
        <a:bodyPr/>
        <a:lstStyle/>
        <a:p>
          <a:endParaRPr lang="it-IT"/>
        </a:p>
      </dgm:t>
    </dgm:pt>
    <dgm:pt modelId="{98A652AF-F596-4F2B-A881-C6A226DCBDE8}" type="sibTrans" cxnId="{726B6F10-E09D-4DF0-B203-18A12550E2F0}">
      <dgm:prSet/>
      <dgm:spPr/>
      <dgm:t>
        <a:bodyPr/>
        <a:lstStyle/>
        <a:p>
          <a:endParaRPr lang="it-IT"/>
        </a:p>
      </dgm:t>
    </dgm:pt>
    <dgm:pt modelId="{E0B7D83D-6BF5-4C34-8A5F-C60B2BC5190D}">
      <dgm:prSet phldrT="[Testo]" custT="1"/>
      <dgm:spPr/>
      <dgm:t>
        <a:bodyPr/>
        <a:lstStyle/>
        <a:p>
          <a:r>
            <a:rPr lang="it-IT" sz="1300" b="1" dirty="0">
              <a:solidFill>
                <a:srgbClr val="376092"/>
              </a:solidFill>
            </a:rPr>
            <a:t>PROBLEM SOLVING</a:t>
          </a:r>
        </a:p>
      </dgm:t>
    </dgm:pt>
    <dgm:pt modelId="{0C734102-CC2F-4CC0-90EA-171EA21F6CF2}" type="parTrans" cxnId="{5E531FBF-F2A6-4392-B69A-131E35BDF6C2}">
      <dgm:prSet/>
      <dgm:spPr/>
      <dgm:t>
        <a:bodyPr/>
        <a:lstStyle/>
        <a:p>
          <a:endParaRPr lang="it-IT"/>
        </a:p>
      </dgm:t>
    </dgm:pt>
    <dgm:pt modelId="{7F31D6B2-5674-4B9F-AE74-266F898ABDD9}" type="sibTrans" cxnId="{5E531FBF-F2A6-4392-B69A-131E35BDF6C2}">
      <dgm:prSet/>
      <dgm:spPr/>
      <dgm:t>
        <a:bodyPr/>
        <a:lstStyle/>
        <a:p>
          <a:endParaRPr lang="it-IT"/>
        </a:p>
      </dgm:t>
    </dgm:pt>
    <dgm:pt modelId="{CCFC178D-8E6D-4E10-97CA-43CB2D604601}" type="pres">
      <dgm:prSet presAssocID="{1CE42D4F-88C8-42AE-AEFE-B6AE233BA077}" presName="Name0" presStyleCnt="0">
        <dgm:presLayoutVars>
          <dgm:dir/>
          <dgm:resizeHandles val="exact"/>
        </dgm:presLayoutVars>
      </dgm:prSet>
      <dgm:spPr/>
    </dgm:pt>
    <dgm:pt modelId="{3DF96A64-E719-459C-833B-1A1B06F563C1}" type="pres">
      <dgm:prSet presAssocID="{1CE42D4F-88C8-42AE-AEFE-B6AE233BA077}" presName="cycle" presStyleCnt="0"/>
      <dgm:spPr/>
    </dgm:pt>
    <dgm:pt modelId="{27C53B93-63B8-4E6A-BF9C-07F635C718F1}" type="pres">
      <dgm:prSet presAssocID="{575B3904-AD0D-4641-9896-A23E7DE746E7}" presName="nodeFirstNode" presStyleLbl="node1" presStyleIdx="0" presStyleCnt="10" custScaleX="110003" custRadScaleRad="100032" custRadScaleInc="4450">
        <dgm:presLayoutVars>
          <dgm:bulletEnabled val="1"/>
        </dgm:presLayoutVars>
      </dgm:prSet>
      <dgm:spPr/>
    </dgm:pt>
    <dgm:pt modelId="{48DFCE6A-F2B5-46AD-BAAD-133374AA2D4E}" type="pres">
      <dgm:prSet presAssocID="{4AE76248-B9FF-442E-AA99-E91ECAAA27E4}" presName="sibTransFirstNode" presStyleLbl="bgShp" presStyleIdx="0" presStyleCnt="1"/>
      <dgm:spPr/>
    </dgm:pt>
    <dgm:pt modelId="{45505EFE-3583-4EDC-9361-25A99DC41007}" type="pres">
      <dgm:prSet presAssocID="{8E471848-DF90-4C1E-AECF-95AB80A58FBE}" presName="nodeFollowingNodes" presStyleLbl="node1" presStyleIdx="1" presStyleCnt="10" custRadScaleRad="113999" custRadScaleInc="24833">
        <dgm:presLayoutVars>
          <dgm:bulletEnabled val="1"/>
        </dgm:presLayoutVars>
      </dgm:prSet>
      <dgm:spPr/>
    </dgm:pt>
    <dgm:pt modelId="{BBA2AB95-C5E2-4848-8667-536387027971}" type="pres">
      <dgm:prSet presAssocID="{027A4298-3AE9-458E-B779-1A610FD6028B}" presName="nodeFollowingNodes" presStyleLbl="node1" presStyleIdx="2" presStyleCnt="10">
        <dgm:presLayoutVars>
          <dgm:bulletEnabled val="1"/>
        </dgm:presLayoutVars>
      </dgm:prSet>
      <dgm:spPr/>
    </dgm:pt>
    <dgm:pt modelId="{EEA9CAED-7B1D-4CA1-8230-FAA959FF7DF6}" type="pres">
      <dgm:prSet presAssocID="{034C3E50-B820-4898-9E13-DA2206BFE9A4}" presName="nodeFollowingNodes" presStyleLbl="node1" presStyleIdx="3" presStyleCnt="10">
        <dgm:presLayoutVars>
          <dgm:bulletEnabled val="1"/>
        </dgm:presLayoutVars>
      </dgm:prSet>
      <dgm:spPr/>
    </dgm:pt>
    <dgm:pt modelId="{D6420BC0-444B-4C8A-979B-1B4D37C4703D}" type="pres">
      <dgm:prSet presAssocID="{73E526E6-6193-405A-9B76-E9A5E1596235}" presName="nodeFollowingNodes" presStyleLbl="node1" presStyleIdx="4" presStyleCnt="10" custRadScaleRad="100711" custRadScaleInc="-22312">
        <dgm:presLayoutVars>
          <dgm:bulletEnabled val="1"/>
        </dgm:presLayoutVars>
      </dgm:prSet>
      <dgm:spPr/>
    </dgm:pt>
    <dgm:pt modelId="{94A84EEA-590F-47A5-A7B5-0F6FA151CE0C}" type="pres">
      <dgm:prSet presAssocID="{54AF50C8-7930-4CFB-8506-4521B7090148}" presName="nodeFollowingNodes" presStyleLbl="node1" presStyleIdx="5" presStyleCnt="10" custRadScaleRad="98914" custRadScaleInc="-16125">
        <dgm:presLayoutVars>
          <dgm:bulletEnabled val="1"/>
        </dgm:presLayoutVars>
      </dgm:prSet>
      <dgm:spPr/>
    </dgm:pt>
    <dgm:pt modelId="{195857A1-6FDB-4E4B-A15C-8EBC9D0D34DD}" type="pres">
      <dgm:prSet presAssocID="{BE2765DE-FE62-4F1F-A8CA-8B05DE9CC4BB}" presName="nodeFollowingNodes" presStyleLbl="node1" presStyleIdx="6" presStyleCnt="10" custRadScaleRad="97021" custRadScaleInc="29367">
        <dgm:presLayoutVars>
          <dgm:bulletEnabled val="1"/>
        </dgm:presLayoutVars>
      </dgm:prSet>
      <dgm:spPr/>
    </dgm:pt>
    <dgm:pt modelId="{096D2F03-3E38-4204-8EBE-FA1B6EC19E67}" type="pres">
      <dgm:prSet presAssocID="{AD68B610-C6C1-4C63-8386-305C024DDBE2}" presName="nodeFollowingNodes" presStyleLbl="node1" presStyleIdx="7" presStyleCnt="10" custRadScaleRad="97448" custRadScaleInc="16533">
        <dgm:presLayoutVars>
          <dgm:bulletEnabled val="1"/>
        </dgm:presLayoutVars>
      </dgm:prSet>
      <dgm:spPr/>
    </dgm:pt>
    <dgm:pt modelId="{D8CF4545-5656-40D6-B1BC-D9064F392681}" type="pres">
      <dgm:prSet presAssocID="{56C24BA7-3B4E-4994-9CBC-8E138323AAC2}" presName="nodeFollowingNodes" presStyleLbl="node1" presStyleIdx="8" presStyleCnt="10">
        <dgm:presLayoutVars>
          <dgm:bulletEnabled val="1"/>
        </dgm:presLayoutVars>
      </dgm:prSet>
      <dgm:spPr/>
    </dgm:pt>
    <dgm:pt modelId="{F3D3FD4B-D50A-44B5-B681-E6212B7ADEB3}" type="pres">
      <dgm:prSet presAssocID="{E0B7D83D-6BF5-4C34-8A5F-C60B2BC5190D}" presName="nodeFollowingNodes" presStyleLbl="node1" presStyleIdx="9" presStyleCnt="10" custRadScaleRad="100703" custRadScaleInc="-18429">
        <dgm:presLayoutVars>
          <dgm:bulletEnabled val="1"/>
        </dgm:presLayoutVars>
      </dgm:prSet>
      <dgm:spPr/>
    </dgm:pt>
  </dgm:ptLst>
  <dgm:cxnLst>
    <dgm:cxn modelId="{74EED80A-A124-4E60-8D52-5A1BCB797AAE}" type="presOf" srcId="{8E471848-DF90-4C1E-AECF-95AB80A58FBE}" destId="{45505EFE-3583-4EDC-9361-25A99DC41007}" srcOrd="0" destOrd="0" presId="urn:microsoft.com/office/officeart/2005/8/layout/cycle3"/>
    <dgm:cxn modelId="{27D8AE0B-5618-4ABF-B15E-CA757B9F3939}" type="presOf" srcId="{AD68B610-C6C1-4C63-8386-305C024DDBE2}" destId="{096D2F03-3E38-4204-8EBE-FA1B6EC19E67}" srcOrd="0" destOrd="0" presId="urn:microsoft.com/office/officeart/2005/8/layout/cycle3"/>
    <dgm:cxn modelId="{726B6F10-E09D-4DF0-B203-18A12550E2F0}" srcId="{1CE42D4F-88C8-42AE-AEFE-B6AE233BA077}" destId="{AD68B610-C6C1-4C63-8386-305C024DDBE2}" srcOrd="7" destOrd="0" parTransId="{7348EE79-6427-486D-8C67-434225E20DCD}" sibTransId="{98A652AF-F596-4F2B-A881-C6A226DCBDE8}"/>
    <dgm:cxn modelId="{E2018526-932E-4221-91A1-25A2CDF7BFBC}" type="presOf" srcId="{BE2765DE-FE62-4F1F-A8CA-8B05DE9CC4BB}" destId="{195857A1-6FDB-4E4B-A15C-8EBC9D0D34DD}" srcOrd="0" destOrd="0" presId="urn:microsoft.com/office/officeart/2005/8/layout/cycle3"/>
    <dgm:cxn modelId="{CEC7EB2C-8447-4822-896B-47B9E838CAD3}" type="presOf" srcId="{027A4298-3AE9-458E-B779-1A610FD6028B}" destId="{BBA2AB95-C5E2-4848-8667-536387027971}" srcOrd="0" destOrd="0" presId="urn:microsoft.com/office/officeart/2005/8/layout/cycle3"/>
    <dgm:cxn modelId="{4476C037-B011-4099-A786-C44A490A3E5B}" srcId="{1CE42D4F-88C8-42AE-AEFE-B6AE233BA077}" destId="{575B3904-AD0D-4641-9896-A23E7DE746E7}" srcOrd="0" destOrd="0" parTransId="{A845E1E6-31A4-4004-BBF0-DF0B51207D6E}" sibTransId="{4AE76248-B9FF-442E-AA99-E91ECAAA27E4}"/>
    <dgm:cxn modelId="{8692EC66-9432-4DF8-86FF-9F7AB3875921}" srcId="{1CE42D4F-88C8-42AE-AEFE-B6AE233BA077}" destId="{73E526E6-6193-405A-9B76-E9A5E1596235}" srcOrd="4" destOrd="0" parTransId="{C80BB666-9677-43D7-A77E-A1020EA5E9A7}" sibTransId="{BD013FA4-A8BF-449E-870D-3B1DECCF0C60}"/>
    <dgm:cxn modelId="{C38FDE79-63BB-47C4-AAE7-165CA27451FD}" type="presOf" srcId="{1CE42D4F-88C8-42AE-AEFE-B6AE233BA077}" destId="{CCFC178D-8E6D-4E10-97CA-43CB2D604601}" srcOrd="0" destOrd="0" presId="urn:microsoft.com/office/officeart/2005/8/layout/cycle3"/>
    <dgm:cxn modelId="{9E47B25A-144E-4972-87D7-07AF49D76633}" srcId="{1CE42D4F-88C8-42AE-AEFE-B6AE233BA077}" destId="{56C24BA7-3B4E-4994-9CBC-8E138323AAC2}" srcOrd="8" destOrd="0" parTransId="{5C10FF97-ACC9-423A-8B8B-216005EF4E45}" sibTransId="{AE605089-776B-4883-BA6B-5E2DE217FFB1}"/>
    <dgm:cxn modelId="{0C10F17B-30B8-4C0B-BEB1-DB174ED92495}" type="presOf" srcId="{56C24BA7-3B4E-4994-9CBC-8E138323AAC2}" destId="{D8CF4545-5656-40D6-B1BC-D9064F392681}" srcOrd="0" destOrd="0" presId="urn:microsoft.com/office/officeart/2005/8/layout/cycle3"/>
    <dgm:cxn modelId="{76D26581-A258-4333-924F-D3C93267DDB7}" srcId="{1CE42D4F-88C8-42AE-AEFE-B6AE233BA077}" destId="{54AF50C8-7930-4CFB-8506-4521B7090148}" srcOrd="5" destOrd="0" parTransId="{02AB7D1F-F82A-4AC3-BC2B-F4A32E73DC7B}" sibTransId="{7C28F92D-2BAD-40B7-89D3-2517B505DF9A}"/>
    <dgm:cxn modelId="{9E1E3E91-3542-4B4E-97FF-EC4AE31E1333}" srcId="{1CE42D4F-88C8-42AE-AEFE-B6AE233BA077}" destId="{034C3E50-B820-4898-9E13-DA2206BFE9A4}" srcOrd="3" destOrd="0" parTransId="{4B528707-5055-4AB8-A0CA-CD5ABD753DF4}" sibTransId="{3CFBB56E-4150-4207-9411-34822E2EB20F}"/>
    <dgm:cxn modelId="{5E531FBF-F2A6-4392-B69A-131E35BDF6C2}" srcId="{1CE42D4F-88C8-42AE-AEFE-B6AE233BA077}" destId="{E0B7D83D-6BF5-4C34-8A5F-C60B2BC5190D}" srcOrd="9" destOrd="0" parTransId="{0C734102-CC2F-4CC0-90EA-171EA21F6CF2}" sibTransId="{7F31D6B2-5674-4B9F-AE74-266F898ABDD9}"/>
    <dgm:cxn modelId="{41212EC8-D747-45A1-BD06-2FF9924FF4ED}" type="presOf" srcId="{575B3904-AD0D-4641-9896-A23E7DE746E7}" destId="{27C53B93-63B8-4E6A-BF9C-07F635C718F1}" srcOrd="0" destOrd="0" presId="urn:microsoft.com/office/officeart/2005/8/layout/cycle3"/>
    <dgm:cxn modelId="{6B12BDC8-73B5-4518-96D7-1454813FA95D}" srcId="{1CE42D4F-88C8-42AE-AEFE-B6AE233BA077}" destId="{BE2765DE-FE62-4F1F-A8CA-8B05DE9CC4BB}" srcOrd="6" destOrd="0" parTransId="{1DB44DCD-5541-45C6-B0D5-4F55A72059E5}" sibTransId="{FC23360A-1C7E-4817-AB56-9613B0A88B08}"/>
    <dgm:cxn modelId="{0679DECB-3764-4A70-B9F2-AB25B3FF70A2}" type="presOf" srcId="{54AF50C8-7930-4CFB-8506-4521B7090148}" destId="{94A84EEA-590F-47A5-A7B5-0F6FA151CE0C}" srcOrd="0" destOrd="0" presId="urn:microsoft.com/office/officeart/2005/8/layout/cycle3"/>
    <dgm:cxn modelId="{DC64E5CE-82D1-4B61-85D1-DD1EAD33BB83}" type="presOf" srcId="{4AE76248-B9FF-442E-AA99-E91ECAAA27E4}" destId="{48DFCE6A-F2B5-46AD-BAAD-133374AA2D4E}" srcOrd="0" destOrd="0" presId="urn:microsoft.com/office/officeart/2005/8/layout/cycle3"/>
    <dgm:cxn modelId="{35C282D7-341D-46DE-900B-02700A76CA66}" srcId="{1CE42D4F-88C8-42AE-AEFE-B6AE233BA077}" destId="{027A4298-3AE9-458E-B779-1A610FD6028B}" srcOrd="2" destOrd="0" parTransId="{65485F6C-107A-4BBD-98AA-8E337F564AAB}" sibTransId="{6A252E7D-CF67-4E28-AD71-2D4E71F5C684}"/>
    <dgm:cxn modelId="{E3C22DDC-7AA9-476E-B3D3-7802461F3088}" type="presOf" srcId="{73E526E6-6193-405A-9B76-E9A5E1596235}" destId="{D6420BC0-444B-4C8A-979B-1B4D37C4703D}" srcOrd="0" destOrd="0" presId="urn:microsoft.com/office/officeart/2005/8/layout/cycle3"/>
    <dgm:cxn modelId="{3FBE06E7-6DB7-438D-84A2-1DDFCC3794EC}" type="presOf" srcId="{034C3E50-B820-4898-9E13-DA2206BFE9A4}" destId="{EEA9CAED-7B1D-4CA1-8230-FAA959FF7DF6}" srcOrd="0" destOrd="0" presId="urn:microsoft.com/office/officeart/2005/8/layout/cycle3"/>
    <dgm:cxn modelId="{20DA18EB-9633-44A1-AC9D-9138B63BD924}" type="presOf" srcId="{E0B7D83D-6BF5-4C34-8A5F-C60B2BC5190D}" destId="{F3D3FD4B-D50A-44B5-B681-E6212B7ADEB3}" srcOrd="0" destOrd="0" presId="urn:microsoft.com/office/officeart/2005/8/layout/cycle3"/>
    <dgm:cxn modelId="{DAAEDFFB-5545-4FB4-AFA7-59984F2598B2}" srcId="{1CE42D4F-88C8-42AE-AEFE-B6AE233BA077}" destId="{8E471848-DF90-4C1E-AECF-95AB80A58FBE}" srcOrd="1" destOrd="0" parTransId="{3851DB2E-68D1-48F0-BF68-751AEB5BCE77}" sibTransId="{CD4F9F08-3C04-4906-9770-49B161A58BF9}"/>
    <dgm:cxn modelId="{9C65C5C0-63CE-4FE0-9CB5-A0F8DE505C5A}" type="presParOf" srcId="{CCFC178D-8E6D-4E10-97CA-43CB2D604601}" destId="{3DF96A64-E719-459C-833B-1A1B06F563C1}" srcOrd="0" destOrd="0" presId="urn:microsoft.com/office/officeart/2005/8/layout/cycle3"/>
    <dgm:cxn modelId="{2980E51F-D718-42A0-BC4A-3FA63DD7FE26}" type="presParOf" srcId="{3DF96A64-E719-459C-833B-1A1B06F563C1}" destId="{27C53B93-63B8-4E6A-BF9C-07F635C718F1}" srcOrd="0" destOrd="0" presId="urn:microsoft.com/office/officeart/2005/8/layout/cycle3"/>
    <dgm:cxn modelId="{D88BE370-8B35-4CBF-B87D-9A474BBAA6F0}" type="presParOf" srcId="{3DF96A64-E719-459C-833B-1A1B06F563C1}" destId="{48DFCE6A-F2B5-46AD-BAAD-133374AA2D4E}" srcOrd="1" destOrd="0" presId="urn:microsoft.com/office/officeart/2005/8/layout/cycle3"/>
    <dgm:cxn modelId="{EA6308B0-0CD1-4533-B61E-437A0F28787E}" type="presParOf" srcId="{3DF96A64-E719-459C-833B-1A1B06F563C1}" destId="{45505EFE-3583-4EDC-9361-25A99DC41007}" srcOrd="2" destOrd="0" presId="urn:microsoft.com/office/officeart/2005/8/layout/cycle3"/>
    <dgm:cxn modelId="{56C4A12D-AF0D-4CC1-B196-06E65D06A582}" type="presParOf" srcId="{3DF96A64-E719-459C-833B-1A1B06F563C1}" destId="{BBA2AB95-C5E2-4848-8667-536387027971}" srcOrd="3" destOrd="0" presId="urn:microsoft.com/office/officeart/2005/8/layout/cycle3"/>
    <dgm:cxn modelId="{F11D9CFA-9F62-40DA-B0AA-476A1A94A9ED}" type="presParOf" srcId="{3DF96A64-E719-459C-833B-1A1B06F563C1}" destId="{EEA9CAED-7B1D-4CA1-8230-FAA959FF7DF6}" srcOrd="4" destOrd="0" presId="urn:microsoft.com/office/officeart/2005/8/layout/cycle3"/>
    <dgm:cxn modelId="{7DF14DCA-420E-4E75-8BE4-C16CDCB69F79}" type="presParOf" srcId="{3DF96A64-E719-459C-833B-1A1B06F563C1}" destId="{D6420BC0-444B-4C8A-979B-1B4D37C4703D}" srcOrd="5" destOrd="0" presId="urn:microsoft.com/office/officeart/2005/8/layout/cycle3"/>
    <dgm:cxn modelId="{3A8F0E0D-A795-4261-907B-F24D4F45CB7B}" type="presParOf" srcId="{3DF96A64-E719-459C-833B-1A1B06F563C1}" destId="{94A84EEA-590F-47A5-A7B5-0F6FA151CE0C}" srcOrd="6" destOrd="0" presId="urn:microsoft.com/office/officeart/2005/8/layout/cycle3"/>
    <dgm:cxn modelId="{E02C907B-E940-4303-A0DC-8180EBDCF096}" type="presParOf" srcId="{3DF96A64-E719-459C-833B-1A1B06F563C1}" destId="{195857A1-6FDB-4E4B-A15C-8EBC9D0D34DD}" srcOrd="7" destOrd="0" presId="urn:microsoft.com/office/officeart/2005/8/layout/cycle3"/>
    <dgm:cxn modelId="{D2F89BF3-C04D-45DC-9DDD-F5A8E41F2A6A}" type="presParOf" srcId="{3DF96A64-E719-459C-833B-1A1B06F563C1}" destId="{096D2F03-3E38-4204-8EBE-FA1B6EC19E67}" srcOrd="8" destOrd="0" presId="urn:microsoft.com/office/officeart/2005/8/layout/cycle3"/>
    <dgm:cxn modelId="{2486709C-C5AF-4AD3-AEB7-C23B47A81028}" type="presParOf" srcId="{3DF96A64-E719-459C-833B-1A1B06F563C1}" destId="{D8CF4545-5656-40D6-B1BC-D9064F392681}" srcOrd="9" destOrd="0" presId="urn:microsoft.com/office/officeart/2005/8/layout/cycle3"/>
    <dgm:cxn modelId="{B307D3AC-F679-4E86-81DA-B2019A1F348D}" type="presParOf" srcId="{3DF96A64-E719-459C-833B-1A1B06F563C1}" destId="{F3D3FD4B-D50A-44B5-B681-E6212B7ADEB3}" srcOrd="10"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E42D4F-88C8-42AE-AEFE-B6AE233BA077}" type="doc">
      <dgm:prSet loTypeId="urn:microsoft.com/office/officeart/2005/8/layout/cycle3" loCatId="cycle" qsTypeId="urn:microsoft.com/office/officeart/2005/8/quickstyle/simple1" qsCatId="simple" csTypeId="urn:microsoft.com/office/officeart/2005/8/colors/colorful4" csCatId="colorful" phldr="1"/>
      <dgm:spPr/>
      <dgm:t>
        <a:bodyPr/>
        <a:lstStyle/>
        <a:p>
          <a:endParaRPr lang="it-IT"/>
        </a:p>
      </dgm:t>
    </dgm:pt>
    <dgm:pt modelId="{034C3E50-B820-4898-9E13-DA2206BFE9A4}">
      <dgm:prSet phldrT="[Testo]" custT="1"/>
      <dgm:spPr/>
      <dgm:t>
        <a:bodyPr/>
        <a:lstStyle/>
        <a:p>
          <a:r>
            <a:rPr lang="it-IT" sz="1300" b="1" dirty="0">
              <a:solidFill>
                <a:srgbClr val="376092"/>
              </a:solidFill>
            </a:rPr>
            <a:t>EMPATIA</a:t>
          </a:r>
        </a:p>
      </dgm:t>
    </dgm:pt>
    <dgm:pt modelId="{4B528707-5055-4AB8-A0CA-CD5ABD753DF4}" type="parTrans" cxnId="{9E1E3E91-3542-4B4E-97FF-EC4AE31E1333}">
      <dgm:prSet/>
      <dgm:spPr/>
      <dgm:t>
        <a:bodyPr/>
        <a:lstStyle/>
        <a:p>
          <a:endParaRPr lang="it-IT" sz="1100"/>
        </a:p>
      </dgm:t>
    </dgm:pt>
    <dgm:pt modelId="{3CFBB56E-4150-4207-9411-34822E2EB20F}" type="sibTrans" cxnId="{9E1E3E91-3542-4B4E-97FF-EC4AE31E1333}">
      <dgm:prSet custT="1"/>
      <dgm:spPr/>
      <dgm:t>
        <a:bodyPr/>
        <a:lstStyle/>
        <a:p>
          <a:endParaRPr lang="it-IT"/>
        </a:p>
      </dgm:t>
    </dgm:pt>
    <dgm:pt modelId="{575B3904-AD0D-4641-9896-A23E7DE746E7}">
      <dgm:prSet phldrT="[Testo]" custT="1"/>
      <dgm:spPr>
        <a:solidFill>
          <a:srgbClr val="FFFF99"/>
        </a:solidFill>
      </dgm:spPr>
      <dgm:t>
        <a:bodyPr/>
        <a:lstStyle/>
        <a:p>
          <a:r>
            <a:rPr lang="it-IT" sz="1300" b="1" dirty="0">
              <a:solidFill>
                <a:srgbClr val="376092"/>
              </a:solidFill>
            </a:rPr>
            <a:t>CONSAPEVOLEZZA </a:t>
          </a:r>
          <a:br>
            <a:rPr lang="it-IT" sz="1300" b="1" dirty="0">
              <a:solidFill>
                <a:srgbClr val="376092"/>
              </a:solidFill>
            </a:rPr>
          </a:br>
          <a:r>
            <a:rPr lang="it-IT" sz="1300" b="1" dirty="0">
              <a:solidFill>
                <a:srgbClr val="376092"/>
              </a:solidFill>
            </a:rPr>
            <a:t>DI SÈ</a:t>
          </a:r>
        </a:p>
      </dgm:t>
    </dgm:pt>
    <dgm:pt modelId="{A845E1E6-31A4-4004-BBF0-DF0B51207D6E}" type="parTrans" cxnId="{4476C037-B011-4099-A786-C44A490A3E5B}">
      <dgm:prSet/>
      <dgm:spPr/>
      <dgm:t>
        <a:bodyPr/>
        <a:lstStyle/>
        <a:p>
          <a:endParaRPr lang="it-IT" sz="1100"/>
        </a:p>
      </dgm:t>
    </dgm:pt>
    <dgm:pt modelId="{4AE76248-B9FF-442E-AA99-E91ECAAA27E4}" type="sibTrans" cxnId="{4476C037-B011-4099-A786-C44A490A3E5B}">
      <dgm:prSet custT="1"/>
      <dgm:spPr>
        <a:solidFill>
          <a:srgbClr val="FFFFDD"/>
        </a:solidFill>
      </dgm:spPr>
      <dgm:t>
        <a:bodyPr/>
        <a:lstStyle/>
        <a:p>
          <a:endParaRPr lang="it-IT"/>
        </a:p>
      </dgm:t>
    </dgm:pt>
    <dgm:pt modelId="{027A4298-3AE9-458E-B779-1A610FD6028B}">
      <dgm:prSet phldrT="[Testo]" custT="1"/>
      <dgm:spPr>
        <a:solidFill>
          <a:srgbClr val="FF9900"/>
        </a:solidFill>
      </dgm:spPr>
      <dgm:t>
        <a:bodyPr/>
        <a:lstStyle/>
        <a:p>
          <a:r>
            <a:rPr lang="it-IT" sz="1300" b="1">
              <a:solidFill>
                <a:srgbClr val="376092"/>
              </a:solidFill>
            </a:rPr>
            <a:t>GESTIONE DELLO STRESS</a:t>
          </a:r>
          <a:endParaRPr lang="it-IT" sz="1300" b="1" dirty="0">
            <a:solidFill>
              <a:srgbClr val="376092"/>
            </a:solidFill>
          </a:endParaRPr>
        </a:p>
      </dgm:t>
    </dgm:pt>
    <dgm:pt modelId="{65485F6C-107A-4BBD-98AA-8E337F564AAB}" type="parTrans" cxnId="{35C282D7-341D-46DE-900B-02700A76CA66}">
      <dgm:prSet/>
      <dgm:spPr/>
      <dgm:t>
        <a:bodyPr/>
        <a:lstStyle/>
        <a:p>
          <a:endParaRPr lang="it-IT" sz="1100"/>
        </a:p>
      </dgm:t>
    </dgm:pt>
    <dgm:pt modelId="{6A252E7D-CF67-4E28-AD71-2D4E71F5C684}" type="sibTrans" cxnId="{35C282D7-341D-46DE-900B-02700A76CA66}">
      <dgm:prSet custT="1"/>
      <dgm:spPr/>
      <dgm:t>
        <a:bodyPr/>
        <a:lstStyle/>
        <a:p>
          <a:endParaRPr lang="it-IT"/>
        </a:p>
      </dgm:t>
    </dgm:pt>
    <dgm:pt modelId="{BE2765DE-FE62-4F1F-A8CA-8B05DE9CC4BB}">
      <dgm:prSet phldrT="[Testo]" custT="1"/>
      <dgm:spPr/>
      <dgm:t>
        <a:bodyPr/>
        <a:lstStyle/>
        <a:p>
          <a:r>
            <a:rPr lang="it-IT" sz="1300" b="1" dirty="0">
              <a:solidFill>
                <a:srgbClr val="376092"/>
              </a:solidFill>
            </a:rPr>
            <a:t>PENSIERO CREATIVO</a:t>
          </a:r>
        </a:p>
      </dgm:t>
    </dgm:pt>
    <dgm:pt modelId="{1DB44DCD-5541-45C6-B0D5-4F55A72059E5}" type="parTrans" cxnId="{6B12BDC8-73B5-4518-96D7-1454813FA95D}">
      <dgm:prSet/>
      <dgm:spPr/>
      <dgm:t>
        <a:bodyPr/>
        <a:lstStyle/>
        <a:p>
          <a:endParaRPr lang="it-IT" sz="1100"/>
        </a:p>
      </dgm:t>
    </dgm:pt>
    <dgm:pt modelId="{FC23360A-1C7E-4817-AB56-9613B0A88B08}" type="sibTrans" cxnId="{6B12BDC8-73B5-4518-96D7-1454813FA95D}">
      <dgm:prSet custT="1"/>
      <dgm:spPr/>
      <dgm:t>
        <a:bodyPr/>
        <a:lstStyle/>
        <a:p>
          <a:endParaRPr lang="it-IT"/>
        </a:p>
      </dgm:t>
    </dgm:pt>
    <dgm:pt modelId="{56C24BA7-3B4E-4994-9CBC-8E138323AAC2}">
      <dgm:prSet phldrT="[Testo]" custT="1"/>
      <dgm:spPr/>
      <dgm:t>
        <a:bodyPr/>
        <a:lstStyle/>
        <a:p>
          <a:r>
            <a:rPr lang="it-IT" sz="1300" b="1" dirty="0">
              <a:solidFill>
                <a:srgbClr val="376092"/>
              </a:solidFill>
            </a:rPr>
            <a:t>PRENDERE DECISIONI</a:t>
          </a:r>
        </a:p>
      </dgm:t>
    </dgm:pt>
    <dgm:pt modelId="{5C10FF97-ACC9-423A-8B8B-216005EF4E45}" type="parTrans" cxnId="{9E47B25A-144E-4972-87D7-07AF49D76633}">
      <dgm:prSet/>
      <dgm:spPr/>
      <dgm:t>
        <a:bodyPr/>
        <a:lstStyle/>
        <a:p>
          <a:endParaRPr lang="it-IT" sz="1100"/>
        </a:p>
      </dgm:t>
    </dgm:pt>
    <dgm:pt modelId="{AE605089-776B-4883-BA6B-5E2DE217FFB1}" type="sibTrans" cxnId="{9E47B25A-144E-4972-87D7-07AF49D76633}">
      <dgm:prSet custT="1"/>
      <dgm:spPr/>
      <dgm:t>
        <a:bodyPr/>
        <a:lstStyle/>
        <a:p>
          <a:endParaRPr lang="it-IT"/>
        </a:p>
      </dgm:t>
    </dgm:pt>
    <dgm:pt modelId="{8E471848-DF90-4C1E-AECF-95AB80A58FBE}">
      <dgm:prSet phldrT="[Testo]" custT="1"/>
      <dgm:spPr>
        <a:solidFill>
          <a:srgbClr val="FFFF00"/>
        </a:solidFill>
      </dgm:spPr>
      <dgm:t>
        <a:bodyPr/>
        <a:lstStyle/>
        <a:p>
          <a:r>
            <a:rPr lang="it-IT" sz="1300" b="1" dirty="0">
              <a:solidFill>
                <a:srgbClr val="376092"/>
              </a:solidFill>
            </a:rPr>
            <a:t>GESTIONE DELLE EMOZIONI</a:t>
          </a:r>
        </a:p>
      </dgm:t>
    </dgm:pt>
    <dgm:pt modelId="{3851DB2E-68D1-48F0-BF68-751AEB5BCE77}" type="parTrans" cxnId="{DAAEDFFB-5545-4FB4-AFA7-59984F2598B2}">
      <dgm:prSet/>
      <dgm:spPr/>
      <dgm:t>
        <a:bodyPr/>
        <a:lstStyle/>
        <a:p>
          <a:endParaRPr lang="it-IT"/>
        </a:p>
      </dgm:t>
    </dgm:pt>
    <dgm:pt modelId="{CD4F9F08-3C04-4906-9770-49B161A58BF9}" type="sibTrans" cxnId="{DAAEDFFB-5545-4FB4-AFA7-59984F2598B2}">
      <dgm:prSet/>
      <dgm:spPr/>
      <dgm:t>
        <a:bodyPr/>
        <a:lstStyle/>
        <a:p>
          <a:endParaRPr lang="it-IT"/>
        </a:p>
      </dgm:t>
    </dgm:pt>
    <dgm:pt modelId="{73E526E6-6193-405A-9B76-E9A5E1596235}">
      <dgm:prSet phldrT="[Testo]" custT="1"/>
      <dgm:spPr>
        <a:solidFill>
          <a:srgbClr val="66FF66"/>
        </a:solidFill>
      </dgm:spPr>
      <dgm:t>
        <a:bodyPr/>
        <a:lstStyle/>
        <a:p>
          <a:r>
            <a:rPr lang="it-IT" sz="1300" b="1" dirty="0">
              <a:solidFill>
                <a:srgbClr val="376092"/>
              </a:solidFill>
            </a:rPr>
            <a:t>COMUNICAZIONE EFFICACE</a:t>
          </a:r>
        </a:p>
      </dgm:t>
    </dgm:pt>
    <dgm:pt modelId="{C80BB666-9677-43D7-A77E-A1020EA5E9A7}" type="parTrans" cxnId="{8692EC66-9432-4DF8-86FF-9F7AB3875921}">
      <dgm:prSet/>
      <dgm:spPr/>
      <dgm:t>
        <a:bodyPr/>
        <a:lstStyle/>
        <a:p>
          <a:endParaRPr lang="it-IT"/>
        </a:p>
      </dgm:t>
    </dgm:pt>
    <dgm:pt modelId="{BD013FA4-A8BF-449E-870D-3B1DECCF0C60}" type="sibTrans" cxnId="{8692EC66-9432-4DF8-86FF-9F7AB3875921}">
      <dgm:prSet/>
      <dgm:spPr/>
      <dgm:t>
        <a:bodyPr/>
        <a:lstStyle/>
        <a:p>
          <a:endParaRPr lang="it-IT"/>
        </a:p>
      </dgm:t>
    </dgm:pt>
    <dgm:pt modelId="{54AF50C8-7930-4CFB-8506-4521B7090148}">
      <dgm:prSet phldrT="[Testo]" custT="1"/>
      <dgm:spPr/>
      <dgm:t>
        <a:bodyPr/>
        <a:lstStyle/>
        <a:p>
          <a:r>
            <a:rPr lang="it-IT" sz="1300" b="1" dirty="0">
              <a:solidFill>
                <a:srgbClr val="376092"/>
              </a:solidFill>
            </a:rPr>
            <a:t>RELAZIONI EFFICACI</a:t>
          </a:r>
        </a:p>
      </dgm:t>
    </dgm:pt>
    <dgm:pt modelId="{02AB7D1F-F82A-4AC3-BC2B-F4A32E73DC7B}" type="parTrans" cxnId="{76D26581-A258-4333-924F-D3C93267DDB7}">
      <dgm:prSet/>
      <dgm:spPr/>
      <dgm:t>
        <a:bodyPr/>
        <a:lstStyle/>
        <a:p>
          <a:endParaRPr lang="it-IT"/>
        </a:p>
      </dgm:t>
    </dgm:pt>
    <dgm:pt modelId="{7C28F92D-2BAD-40B7-89D3-2517B505DF9A}" type="sibTrans" cxnId="{76D26581-A258-4333-924F-D3C93267DDB7}">
      <dgm:prSet/>
      <dgm:spPr/>
      <dgm:t>
        <a:bodyPr/>
        <a:lstStyle/>
        <a:p>
          <a:endParaRPr lang="it-IT"/>
        </a:p>
      </dgm:t>
    </dgm:pt>
    <dgm:pt modelId="{AD68B610-C6C1-4C63-8386-305C024DDBE2}">
      <dgm:prSet phldrT="[Testo]" custT="1"/>
      <dgm:spPr/>
      <dgm:t>
        <a:bodyPr/>
        <a:lstStyle/>
        <a:p>
          <a:r>
            <a:rPr lang="it-IT" sz="1300" b="1" dirty="0">
              <a:solidFill>
                <a:srgbClr val="376092"/>
              </a:solidFill>
            </a:rPr>
            <a:t>PENSIERO CRITICO</a:t>
          </a:r>
        </a:p>
      </dgm:t>
    </dgm:pt>
    <dgm:pt modelId="{7348EE79-6427-486D-8C67-434225E20DCD}" type="parTrans" cxnId="{726B6F10-E09D-4DF0-B203-18A12550E2F0}">
      <dgm:prSet/>
      <dgm:spPr/>
      <dgm:t>
        <a:bodyPr/>
        <a:lstStyle/>
        <a:p>
          <a:endParaRPr lang="it-IT"/>
        </a:p>
      </dgm:t>
    </dgm:pt>
    <dgm:pt modelId="{98A652AF-F596-4F2B-A881-C6A226DCBDE8}" type="sibTrans" cxnId="{726B6F10-E09D-4DF0-B203-18A12550E2F0}">
      <dgm:prSet/>
      <dgm:spPr/>
      <dgm:t>
        <a:bodyPr/>
        <a:lstStyle/>
        <a:p>
          <a:endParaRPr lang="it-IT"/>
        </a:p>
      </dgm:t>
    </dgm:pt>
    <dgm:pt modelId="{E0B7D83D-6BF5-4C34-8A5F-C60B2BC5190D}">
      <dgm:prSet phldrT="[Testo]" custT="1"/>
      <dgm:spPr/>
      <dgm:t>
        <a:bodyPr/>
        <a:lstStyle/>
        <a:p>
          <a:r>
            <a:rPr lang="it-IT" sz="1300" b="1" dirty="0">
              <a:solidFill>
                <a:srgbClr val="376092"/>
              </a:solidFill>
            </a:rPr>
            <a:t>PROBLEM SOLVING</a:t>
          </a:r>
        </a:p>
      </dgm:t>
    </dgm:pt>
    <dgm:pt modelId="{0C734102-CC2F-4CC0-90EA-171EA21F6CF2}" type="parTrans" cxnId="{5E531FBF-F2A6-4392-B69A-131E35BDF6C2}">
      <dgm:prSet/>
      <dgm:spPr/>
      <dgm:t>
        <a:bodyPr/>
        <a:lstStyle/>
        <a:p>
          <a:endParaRPr lang="it-IT"/>
        </a:p>
      </dgm:t>
    </dgm:pt>
    <dgm:pt modelId="{7F31D6B2-5674-4B9F-AE74-266F898ABDD9}" type="sibTrans" cxnId="{5E531FBF-F2A6-4392-B69A-131E35BDF6C2}">
      <dgm:prSet/>
      <dgm:spPr/>
      <dgm:t>
        <a:bodyPr/>
        <a:lstStyle/>
        <a:p>
          <a:endParaRPr lang="it-IT"/>
        </a:p>
      </dgm:t>
    </dgm:pt>
    <dgm:pt modelId="{CCFC178D-8E6D-4E10-97CA-43CB2D604601}" type="pres">
      <dgm:prSet presAssocID="{1CE42D4F-88C8-42AE-AEFE-B6AE233BA077}" presName="Name0" presStyleCnt="0">
        <dgm:presLayoutVars>
          <dgm:dir/>
          <dgm:resizeHandles val="exact"/>
        </dgm:presLayoutVars>
      </dgm:prSet>
      <dgm:spPr/>
    </dgm:pt>
    <dgm:pt modelId="{3DF96A64-E719-459C-833B-1A1B06F563C1}" type="pres">
      <dgm:prSet presAssocID="{1CE42D4F-88C8-42AE-AEFE-B6AE233BA077}" presName="cycle" presStyleCnt="0"/>
      <dgm:spPr/>
    </dgm:pt>
    <dgm:pt modelId="{27C53B93-63B8-4E6A-BF9C-07F635C718F1}" type="pres">
      <dgm:prSet presAssocID="{575B3904-AD0D-4641-9896-A23E7DE746E7}" presName="nodeFirstNode" presStyleLbl="node1" presStyleIdx="0" presStyleCnt="10" custScaleX="110003" custRadScaleRad="100032" custRadScaleInc="4450">
        <dgm:presLayoutVars>
          <dgm:bulletEnabled val="1"/>
        </dgm:presLayoutVars>
      </dgm:prSet>
      <dgm:spPr/>
    </dgm:pt>
    <dgm:pt modelId="{48DFCE6A-F2B5-46AD-BAAD-133374AA2D4E}" type="pres">
      <dgm:prSet presAssocID="{4AE76248-B9FF-442E-AA99-E91ECAAA27E4}" presName="sibTransFirstNode" presStyleLbl="bgShp" presStyleIdx="0" presStyleCnt="1"/>
      <dgm:spPr/>
    </dgm:pt>
    <dgm:pt modelId="{45505EFE-3583-4EDC-9361-25A99DC41007}" type="pres">
      <dgm:prSet presAssocID="{8E471848-DF90-4C1E-AECF-95AB80A58FBE}" presName="nodeFollowingNodes" presStyleLbl="node1" presStyleIdx="1" presStyleCnt="10" custRadScaleRad="113999" custRadScaleInc="24833">
        <dgm:presLayoutVars>
          <dgm:bulletEnabled val="1"/>
        </dgm:presLayoutVars>
      </dgm:prSet>
      <dgm:spPr/>
    </dgm:pt>
    <dgm:pt modelId="{BBA2AB95-C5E2-4848-8667-536387027971}" type="pres">
      <dgm:prSet presAssocID="{027A4298-3AE9-458E-B779-1A610FD6028B}" presName="nodeFollowingNodes" presStyleLbl="node1" presStyleIdx="2" presStyleCnt="10">
        <dgm:presLayoutVars>
          <dgm:bulletEnabled val="1"/>
        </dgm:presLayoutVars>
      </dgm:prSet>
      <dgm:spPr/>
    </dgm:pt>
    <dgm:pt modelId="{EEA9CAED-7B1D-4CA1-8230-FAA959FF7DF6}" type="pres">
      <dgm:prSet presAssocID="{034C3E50-B820-4898-9E13-DA2206BFE9A4}" presName="nodeFollowingNodes" presStyleLbl="node1" presStyleIdx="3" presStyleCnt="10">
        <dgm:presLayoutVars>
          <dgm:bulletEnabled val="1"/>
        </dgm:presLayoutVars>
      </dgm:prSet>
      <dgm:spPr/>
    </dgm:pt>
    <dgm:pt modelId="{D6420BC0-444B-4C8A-979B-1B4D37C4703D}" type="pres">
      <dgm:prSet presAssocID="{73E526E6-6193-405A-9B76-E9A5E1596235}" presName="nodeFollowingNodes" presStyleLbl="node1" presStyleIdx="4" presStyleCnt="10" custRadScaleRad="100711" custRadScaleInc="-22312">
        <dgm:presLayoutVars>
          <dgm:bulletEnabled val="1"/>
        </dgm:presLayoutVars>
      </dgm:prSet>
      <dgm:spPr/>
    </dgm:pt>
    <dgm:pt modelId="{94A84EEA-590F-47A5-A7B5-0F6FA151CE0C}" type="pres">
      <dgm:prSet presAssocID="{54AF50C8-7930-4CFB-8506-4521B7090148}" presName="nodeFollowingNodes" presStyleLbl="node1" presStyleIdx="5" presStyleCnt="10" custRadScaleRad="98914" custRadScaleInc="-16125">
        <dgm:presLayoutVars>
          <dgm:bulletEnabled val="1"/>
        </dgm:presLayoutVars>
      </dgm:prSet>
      <dgm:spPr/>
    </dgm:pt>
    <dgm:pt modelId="{195857A1-6FDB-4E4B-A15C-8EBC9D0D34DD}" type="pres">
      <dgm:prSet presAssocID="{BE2765DE-FE62-4F1F-A8CA-8B05DE9CC4BB}" presName="nodeFollowingNodes" presStyleLbl="node1" presStyleIdx="6" presStyleCnt="10" custRadScaleRad="97021" custRadScaleInc="29367">
        <dgm:presLayoutVars>
          <dgm:bulletEnabled val="1"/>
        </dgm:presLayoutVars>
      </dgm:prSet>
      <dgm:spPr/>
    </dgm:pt>
    <dgm:pt modelId="{096D2F03-3E38-4204-8EBE-FA1B6EC19E67}" type="pres">
      <dgm:prSet presAssocID="{AD68B610-C6C1-4C63-8386-305C024DDBE2}" presName="nodeFollowingNodes" presStyleLbl="node1" presStyleIdx="7" presStyleCnt="10" custRadScaleRad="97448" custRadScaleInc="16533">
        <dgm:presLayoutVars>
          <dgm:bulletEnabled val="1"/>
        </dgm:presLayoutVars>
      </dgm:prSet>
      <dgm:spPr/>
    </dgm:pt>
    <dgm:pt modelId="{D8CF4545-5656-40D6-B1BC-D9064F392681}" type="pres">
      <dgm:prSet presAssocID="{56C24BA7-3B4E-4994-9CBC-8E138323AAC2}" presName="nodeFollowingNodes" presStyleLbl="node1" presStyleIdx="8" presStyleCnt="10">
        <dgm:presLayoutVars>
          <dgm:bulletEnabled val="1"/>
        </dgm:presLayoutVars>
      </dgm:prSet>
      <dgm:spPr/>
    </dgm:pt>
    <dgm:pt modelId="{F3D3FD4B-D50A-44B5-B681-E6212B7ADEB3}" type="pres">
      <dgm:prSet presAssocID="{E0B7D83D-6BF5-4C34-8A5F-C60B2BC5190D}" presName="nodeFollowingNodes" presStyleLbl="node1" presStyleIdx="9" presStyleCnt="10" custRadScaleRad="100703" custRadScaleInc="-18429">
        <dgm:presLayoutVars>
          <dgm:bulletEnabled val="1"/>
        </dgm:presLayoutVars>
      </dgm:prSet>
      <dgm:spPr/>
    </dgm:pt>
  </dgm:ptLst>
  <dgm:cxnLst>
    <dgm:cxn modelId="{74EED80A-A124-4E60-8D52-5A1BCB797AAE}" type="presOf" srcId="{8E471848-DF90-4C1E-AECF-95AB80A58FBE}" destId="{45505EFE-3583-4EDC-9361-25A99DC41007}" srcOrd="0" destOrd="0" presId="urn:microsoft.com/office/officeart/2005/8/layout/cycle3"/>
    <dgm:cxn modelId="{27D8AE0B-5618-4ABF-B15E-CA757B9F3939}" type="presOf" srcId="{AD68B610-C6C1-4C63-8386-305C024DDBE2}" destId="{096D2F03-3E38-4204-8EBE-FA1B6EC19E67}" srcOrd="0" destOrd="0" presId="urn:microsoft.com/office/officeart/2005/8/layout/cycle3"/>
    <dgm:cxn modelId="{726B6F10-E09D-4DF0-B203-18A12550E2F0}" srcId="{1CE42D4F-88C8-42AE-AEFE-B6AE233BA077}" destId="{AD68B610-C6C1-4C63-8386-305C024DDBE2}" srcOrd="7" destOrd="0" parTransId="{7348EE79-6427-486D-8C67-434225E20DCD}" sibTransId="{98A652AF-F596-4F2B-A881-C6A226DCBDE8}"/>
    <dgm:cxn modelId="{E2018526-932E-4221-91A1-25A2CDF7BFBC}" type="presOf" srcId="{BE2765DE-FE62-4F1F-A8CA-8B05DE9CC4BB}" destId="{195857A1-6FDB-4E4B-A15C-8EBC9D0D34DD}" srcOrd="0" destOrd="0" presId="urn:microsoft.com/office/officeart/2005/8/layout/cycle3"/>
    <dgm:cxn modelId="{CEC7EB2C-8447-4822-896B-47B9E838CAD3}" type="presOf" srcId="{027A4298-3AE9-458E-B779-1A610FD6028B}" destId="{BBA2AB95-C5E2-4848-8667-536387027971}" srcOrd="0" destOrd="0" presId="urn:microsoft.com/office/officeart/2005/8/layout/cycle3"/>
    <dgm:cxn modelId="{4476C037-B011-4099-A786-C44A490A3E5B}" srcId="{1CE42D4F-88C8-42AE-AEFE-B6AE233BA077}" destId="{575B3904-AD0D-4641-9896-A23E7DE746E7}" srcOrd="0" destOrd="0" parTransId="{A845E1E6-31A4-4004-BBF0-DF0B51207D6E}" sibTransId="{4AE76248-B9FF-442E-AA99-E91ECAAA27E4}"/>
    <dgm:cxn modelId="{8692EC66-9432-4DF8-86FF-9F7AB3875921}" srcId="{1CE42D4F-88C8-42AE-AEFE-B6AE233BA077}" destId="{73E526E6-6193-405A-9B76-E9A5E1596235}" srcOrd="4" destOrd="0" parTransId="{C80BB666-9677-43D7-A77E-A1020EA5E9A7}" sibTransId="{BD013FA4-A8BF-449E-870D-3B1DECCF0C60}"/>
    <dgm:cxn modelId="{C38FDE79-63BB-47C4-AAE7-165CA27451FD}" type="presOf" srcId="{1CE42D4F-88C8-42AE-AEFE-B6AE233BA077}" destId="{CCFC178D-8E6D-4E10-97CA-43CB2D604601}" srcOrd="0" destOrd="0" presId="urn:microsoft.com/office/officeart/2005/8/layout/cycle3"/>
    <dgm:cxn modelId="{9E47B25A-144E-4972-87D7-07AF49D76633}" srcId="{1CE42D4F-88C8-42AE-AEFE-B6AE233BA077}" destId="{56C24BA7-3B4E-4994-9CBC-8E138323AAC2}" srcOrd="8" destOrd="0" parTransId="{5C10FF97-ACC9-423A-8B8B-216005EF4E45}" sibTransId="{AE605089-776B-4883-BA6B-5E2DE217FFB1}"/>
    <dgm:cxn modelId="{0C10F17B-30B8-4C0B-BEB1-DB174ED92495}" type="presOf" srcId="{56C24BA7-3B4E-4994-9CBC-8E138323AAC2}" destId="{D8CF4545-5656-40D6-B1BC-D9064F392681}" srcOrd="0" destOrd="0" presId="urn:microsoft.com/office/officeart/2005/8/layout/cycle3"/>
    <dgm:cxn modelId="{76D26581-A258-4333-924F-D3C93267DDB7}" srcId="{1CE42D4F-88C8-42AE-AEFE-B6AE233BA077}" destId="{54AF50C8-7930-4CFB-8506-4521B7090148}" srcOrd="5" destOrd="0" parTransId="{02AB7D1F-F82A-4AC3-BC2B-F4A32E73DC7B}" sibTransId="{7C28F92D-2BAD-40B7-89D3-2517B505DF9A}"/>
    <dgm:cxn modelId="{9E1E3E91-3542-4B4E-97FF-EC4AE31E1333}" srcId="{1CE42D4F-88C8-42AE-AEFE-B6AE233BA077}" destId="{034C3E50-B820-4898-9E13-DA2206BFE9A4}" srcOrd="3" destOrd="0" parTransId="{4B528707-5055-4AB8-A0CA-CD5ABD753DF4}" sibTransId="{3CFBB56E-4150-4207-9411-34822E2EB20F}"/>
    <dgm:cxn modelId="{5E531FBF-F2A6-4392-B69A-131E35BDF6C2}" srcId="{1CE42D4F-88C8-42AE-AEFE-B6AE233BA077}" destId="{E0B7D83D-6BF5-4C34-8A5F-C60B2BC5190D}" srcOrd="9" destOrd="0" parTransId="{0C734102-CC2F-4CC0-90EA-171EA21F6CF2}" sibTransId="{7F31D6B2-5674-4B9F-AE74-266F898ABDD9}"/>
    <dgm:cxn modelId="{41212EC8-D747-45A1-BD06-2FF9924FF4ED}" type="presOf" srcId="{575B3904-AD0D-4641-9896-A23E7DE746E7}" destId="{27C53B93-63B8-4E6A-BF9C-07F635C718F1}" srcOrd="0" destOrd="0" presId="urn:microsoft.com/office/officeart/2005/8/layout/cycle3"/>
    <dgm:cxn modelId="{6B12BDC8-73B5-4518-96D7-1454813FA95D}" srcId="{1CE42D4F-88C8-42AE-AEFE-B6AE233BA077}" destId="{BE2765DE-FE62-4F1F-A8CA-8B05DE9CC4BB}" srcOrd="6" destOrd="0" parTransId="{1DB44DCD-5541-45C6-B0D5-4F55A72059E5}" sibTransId="{FC23360A-1C7E-4817-AB56-9613B0A88B08}"/>
    <dgm:cxn modelId="{0679DECB-3764-4A70-B9F2-AB25B3FF70A2}" type="presOf" srcId="{54AF50C8-7930-4CFB-8506-4521B7090148}" destId="{94A84EEA-590F-47A5-A7B5-0F6FA151CE0C}" srcOrd="0" destOrd="0" presId="urn:microsoft.com/office/officeart/2005/8/layout/cycle3"/>
    <dgm:cxn modelId="{DC64E5CE-82D1-4B61-85D1-DD1EAD33BB83}" type="presOf" srcId="{4AE76248-B9FF-442E-AA99-E91ECAAA27E4}" destId="{48DFCE6A-F2B5-46AD-BAAD-133374AA2D4E}" srcOrd="0" destOrd="0" presId="urn:microsoft.com/office/officeart/2005/8/layout/cycle3"/>
    <dgm:cxn modelId="{35C282D7-341D-46DE-900B-02700A76CA66}" srcId="{1CE42D4F-88C8-42AE-AEFE-B6AE233BA077}" destId="{027A4298-3AE9-458E-B779-1A610FD6028B}" srcOrd="2" destOrd="0" parTransId="{65485F6C-107A-4BBD-98AA-8E337F564AAB}" sibTransId="{6A252E7D-CF67-4E28-AD71-2D4E71F5C684}"/>
    <dgm:cxn modelId="{E3C22DDC-7AA9-476E-B3D3-7802461F3088}" type="presOf" srcId="{73E526E6-6193-405A-9B76-E9A5E1596235}" destId="{D6420BC0-444B-4C8A-979B-1B4D37C4703D}" srcOrd="0" destOrd="0" presId="urn:microsoft.com/office/officeart/2005/8/layout/cycle3"/>
    <dgm:cxn modelId="{3FBE06E7-6DB7-438D-84A2-1DDFCC3794EC}" type="presOf" srcId="{034C3E50-B820-4898-9E13-DA2206BFE9A4}" destId="{EEA9CAED-7B1D-4CA1-8230-FAA959FF7DF6}" srcOrd="0" destOrd="0" presId="urn:microsoft.com/office/officeart/2005/8/layout/cycle3"/>
    <dgm:cxn modelId="{20DA18EB-9633-44A1-AC9D-9138B63BD924}" type="presOf" srcId="{E0B7D83D-6BF5-4C34-8A5F-C60B2BC5190D}" destId="{F3D3FD4B-D50A-44B5-B681-E6212B7ADEB3}" srcOrd="0" destOrd="0" presId="urn:microsoft.com/office/officeart/2005/8/layout/cycle3"/>
    <dgm:cxn modelId="{DAAEDFFB-5545-4FB4-AFA7-59984F2598B2}" srcId="{1CE42D4F-88C8-42AE-AEFE-B6AE233BA077}" destId="{8E471848-DF90-4C1E-AECF-95AB80A58FBE}" srcOrd="1" destOrd="0" parTransId="{3851DB2E-68D1-48F0-BF68-751AEB5BCE77}" sibTransId="{CD4F9F08-3C04-4906-9770-49B161A58BF9}"/>
    <dgm:cxn modelId="{9C65C5C0-63CE-4FE0-9CB5-A0F8DE505C5A}" type="presParOf" srcId="{CCFC178D-8E6D-4E10-97CA-43CB2D604601}" destId="{3DF96A64-E719-459C-833B-1A1B06F563C1}" srcOrd="0" destOrd="0" presId="urn:microsoft.com/office/officeart/2005/8/layout/cycle3"/>
    <dgm:cxn modelId="{2980E51F-D718-42A0-BC4A-3FA63DD7FE26}" type="presParOf" srcId="{3DF96A64-E719-459C-833B-1A1B06F563C1}" destId="{27C53B93-63B8-4E6A-BF9C-07F635C718F1}" srcOrd="0" destOrd="0" presId="urn:microsoft.com/office/officeart/2005/8/layout/cycle3"/>
    <dgm:cxn modelId="{D88BE370-8B35-4CBF-B87D-9A474BBAA6F0}" type="presParOf" srcId="{3DF96A64-E719-459C-833B-1A1B06F563C1}" destId="{48DFCE6A-F2B5-46AD-BAAD-133374AA2D4E}" srcOrd="1" destOrd="0" presId="urn:microsoft.com/office/officeart/2005/8/layout/cycle3"/>
    <dgm:cxn modelId="{EA6308B0-0CD1-4533-B61E-437A0F28787E}" type="presParOf" srcId="{3DF96A64-E719-459C-833B-1A1B06F563C1}" destId="{45505EFE-3583-4EDC-9361-25A99DC41007}" srcOrd="2" destOrd="0" presId="urn:microsoft.com/office/officeart/2005/8/layout/cycle3"/>
    <dgm:cxn modelId="{56C4A12D-AF0D-4CC1-B196-06E65D06A582}" type="presParOf" srcId="{3DF96A64-E719-459C-833B-1A1B06F563C1}" destId="{BBA2AB95-C5E2-4848-8667-536387027971}" srcOrd="3" destOrd="0" presId="urn:microsoft.com/office/officeart/2005/8/layout/cycle3"/>
    <dgm:cxn modelId="{F11D9CFA-9F62-40DA-B0AA-476A1A94A9ED}" type="presParOf" srcId="{3DF96A64-E719-459C-833B-1A1B06F563C1}" destId="{EEA9CAED-7B1D-4CA1-8230-FAA959FF7DF6}" srcOrd="4" destOrd="0" presId="urn:microsoft.com/office/officeart/2005/8/layout/cycle3"/>
    <dgm:cxn modelId="{7DF14DCA-420E-4E75-8BE4-C16CDCB69F79}" type="presParOf" srcId="{3DF96A64-E719-459C-833B-1A1B06F563C1}" destId="{D6420BC0-444B-4C8A-979B-1B4D37C4703D}" srcOrd="5" destOrd="0" presId="urn:microsoft.com/office/officeart/2005/8/layout/cycle3"/>
    <dgm:cxn modelId="{3A8F0E0D-A795-4261-907B-F24D4F45CB7B}" type="presParOf" srcId="{3DF96A64-E719-459C-833B-1A1B06F563C1}" destId="{94A84EEA-590F-47A5-A7B5-0F6FA151CE0C}" srcOrd="6" destOrd="0" presId="urn:microsoft.com/office/officeart/2005/8/layout/cycle3"/>
    <dgm:cxn modelId="{E02C907B-E940-4303-A0DC-8180EBDCF096}" type="presParOf" srcId="{3DF96A64-E719-459C-833B-1A1B06F563C1}" destId="{195857A1-6FDB-4E4B-A15C-8EBC9D0D34DD}" srcOrd="7" destOrd="0" presId="urn:microsoft.com/office/officeart/2005/8/layout/cycle3"/>
    <dgm:cxn modelId="{D2F89BF3-C04D-45DC-9DDD-F5A8E41F2A6A}" type="presParOf" srcId="{3DF96A64-E719-459C-833B-1A1B06F563C1}" destId="{096D2F03-3E38-4204-8EBE-FA1B6EC19E67}" srcOrd="8" destOrd="0" presId="urn:microsoft.com/office/officeart/2005/8/layout/cycle3"/>
    <dgm:cxn modelId="{2486709C-C5AF-4AD3-AEB7-C23B47A81028}" type="presParOf" srcId="{3DF96A64-E719-459C-833B-1A1B06F563C1}" destId="{D8CF4545-5656-40D6-B1BC-D9064F392681}" srcOrd="9" destOrd="0" presId="urn:microsoft.com/office/officeart/2005/8/layout/cycle3"/>
    <dgm:cxn modelId="{B307D3AC-F679-4E86-81DA-B2019A1F348D}" type="presParOf" srcId="{3DF96A64-E719-459C-833B-1A1B06F563C1}" destId="{F3D3FD4B-D50A-44B5-B681-E6212B7ADEB3}" srcOrd="10"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E42D4F-88C8-42AE-AEFE-B6AE233BA077}" type="doc">
      <dgm:prSet loTypeId="urn:microsoft.com/office/officeart/2005/8/layout/cycle3" loCatId="cycle" qsTypeId="urn:microsoft.com/office/officeart/2005/8/quickstyle/simple1" qsCatId="simple" csTypeId="urn:microsoft.com/office/officeart/2005/8/colors/colorful4" csCatId="colorful" phldr="1"/>
      <dgm:spPr/>
      <dgm:t>
        <a:bodyPr/>
        <a:lstStyle/>
        <a:p>
          <a:endParaRPr lang="it-IT"/>
        </a:p>
      </dgm:t>
    </dgm:pt>
    <dgm:pt modelId="{034C3E50-B820-4898-9E13-DA2206BFE9A4}">
      <dgm:prSet phldrT="[Testo]" custT="1"/>
      <dgm:spPr>
        <a:solidFill>
          <a:srgbClr val="67EF21"/>
        </a:solidFill>
      </dgm:spPr>
      <dgm:t>
        <a:bodyPr/>
        <a:lstStyle/>
        <a:p>
          <a:r>
            <a:rPr lang="it-IT" sz="1300" b="1" dirty="0">
              <a:solidFill>
                <a:srgbClr val="376092"/>
              </a:solidFill>
            </a:rPr>
            <a:t>EMPATIA</a:t>
          </a:r>
        </a:p>
      </dgm:t>
    </dgm:pt>
    <dgm:pt modelId="{4B528707-5055-4AB8-A0CA-CD5ABD753DF4}" type="parTrans" cxnId="{9E1E3E91-3542-4B4E-97FF-EC4AE31E1333}">
      <dgm:prSet/>
      <dgm:spPr/>
      <dgm:t>
        <a:bodyPr/>
        <a:lstStyle/>
        <a:p>
          <a:endParaRPr lang="it-IT" sz="1100"/>
        </a:p>
      </dgm:t>
    </dgm:pt>
    <dgm:pt modelId="{3CFBB56E-4150-4207-9411-34822E2EB20F}" type="sibTrans" cxnId="{9E1E3E91-3542-4B4E-97FF-EC4AE31E1333}">
      <dgm:prSet custT="1"/>
      <dgm:spPr/>
      <dgm:t>
        <a:bodyPr/>
        <a:lstStyle/>
        <a:p>
          <a:endParaRPr lang="it-IT"/>
        </a:p>
      </dgm:t>
    </dgm:pt>
    <dgm:pt modelId="{575B3904-AD0D-4641-9896-A23E7DE746E7}">
      <dgm:prSet phldrT="[Testo]" custT="1"/>
      <dgm:spPr>
        <a:solidFill>
          <a:srgbClr val="FFFF99"/>
        </a:solidFill>
      </dgm:spPr>
      <dgm:t>
        <a:bodyPr/>
        <a:lstStyle/>
        <a:p>
          <a:r>
            <a:rPr lang="it-IT" sz="1300" b="1" dirty="0">
              <a:solidFill>
                <a:srgbClr val="376092"/>
              </a:solidFill>
            </a:rPr>
            <a:t>CONSAPEVOLEZZA </a:t>
          </a:r>
          <a:br>
            <a:rPr lang="it-IT" sz="1300" b="1" dirty="0">
              <a:solidFill>
                <a:srgbClr val="376092"/>
              </a:solidFill>
            </a:rPr>
          </a:br>
          <a:r>
            <a:rPr lang="it-IT" sz="1300" b="1" dirty="0">
              <a:solidFill>
                <a:srgbClr val="376092"/>
              </a:solidFill>
            </a:rPr>
            <a:t>DI SÉ</a:t>
          </a:r>
        </a:p>
      </dgm:t>
    </dgm:pt>
    <dgm:pt modelId="{A845E1E6-31A4-4004-BBF0-DF0B51207D6E}" type="parTrans" cxnId="{4476C037-B011-4099-A786-C44A490A3E5B}">
      <dgm:prSet/>
      <dgm:spPr/>
      <dgm:t>
        <a:bodyPr/>
        <a:lstStyle/>
        <a:p>
          <a:endParaRPr lang="it-IT" sz="1100"/>
        </a:p>
      </dgm:t>
    </dgm:pt>
    <dgm:pt modelId="{4AE76248-B9FF-442E-AA99-E91ECAAA27E4}" type="sibTrans" cxnId="{4476C037-B011-4099-A786-C44A490A3E5B}">
      <dgm:prSet custT="1"/>
      <dgm:spPr>
        <a:solidFill>
          <a:srgbClr val="FFFFDD"/>
        </a:solidFill>
      </dgm:spPr>
      <dgm:t>
        <a:bodyPr/>
        <a:lstStyle/>
        <a:p>
          <a:endParaRPr lang="it-IT"/>
        </a:p>
      </dgm:t>
    </dgm:pt>
    <dgm:pt modelId="{027A4298-3AE9-458E-B779-1A610FD6028B}">
      <dgm:prSet phldrT="[Testo]" custT="1"/>
      <dgm:spPr>
        <a:solidFill>
          <a:srgbClr val="FF9900"/>
        </a:solidFill>
      </dgm:spPr>
      <dgm:t>
        <a:bodyPr/>
        <a:lstStyle/>
        <a:p>
          <a:r>
            <a:rPr lang="it-IT" sz="1300" b="1">
              <a:solidFill>
                <a:srgbClr val="376092"/>
              </a:solidFill>
            </a:rPr>
            <a:t>GESTIONE DELLO STRESS</a:t>
          </a:r>
          <a:endParaRPr lang="it-IT" sz="1300" b="1" dirty="0">
            <a:solidFill>
              <a:srgbClr val="376092"/>
            </a:solidFill>
          </a:endParaRPr>
        </a:p>
      </dgm:t>
    </dgm:pt>
    <dgm:pt modelId="{65485F6C-107A-4BBD-98AA-8E337F564AAB}" type="parTrans" cxnId="{35C282D7-341D-46DE-900B-02700A76CA66}">
      <dgm:prSet/>
      <dgm:spPr/>
      <dgm:t>
        <a:bodyPr/>
        <a:lstStyle/>
        <a:p>
          <a:endParaRPr lang="it-IT" sz="1100"/>
        </a:p>
      </dgm:t>
    </dgm:pt>
    <dgm:pt modelId="{6A252E7D-CF67-4E28-AD71-2D4E71F5C684}" type="sibTrans" cxnId="{35C282D7-341D-46DE-900B-02700A76CA66}">
      <dgm:prSet custT="1"/>
      <dgm:spPr/>
      <dgm:t>
        <a:bodyPr/>
        <a:lstStyle/>
        <a:p>
          <a:endParaRPr lang="it-IT"/>
        </a:p>
      </dgm:t>
    </dgm:pt>
    <dgm:pt modelId="{8E471848-DF90-4C1E-AECF-95AB80A58FBE}">
      <dgm:prSet phldrT="[Testo]" custT="1"/>
      <dgm:spPr>
        <a:solidFill>
          <a:srgbClr val="FFFF00"/>
        </a:solidFill>
      </dgm:spPr>
      <dgm:t>
        <a:bodyPr/>
        <a:lstStyle/>
        <a:p>
          <a:r>
            <a:rPr lang="it-IT" sz="1300" b="1" dirty="0">
              <a:solidFill>
                <a:srgbClr val="376092"/>
              </a:solidFill>
            </a:rPr>
            <a:t>GESTIONE DELLE EMOZIONI</a:t>
          </a:r>
        </a:p>
      </dgm:t>
    </dgm:pt>
    <dgm:pt modelId="{3851DB2E-68D1-48F0-BF68-751AEB5BCE77}" type="parTrans" cxnId="{DAAEDFFB-5545-4FB4-AFA7-59984F2598B2}">
      <dgm:prSet/>
      <dgm:spPr/>
      <dgm:t>
        <a:bodyPr/>
        <a:lstStyle/>
        <a:p>
          <a:endParaRPr lang="it-IT"/>
        </a:p>
      </dgm:t>
    </dgm:pt>
    <dgm:pt modelId="{CD4F9F08-3C04-4906-9770-49B161A58BF9}" type="sibTrans" cxnId="{DAAEDFFB-5545-4FB4-AFA7-59984F2598B2}">
      <dgm:prSet/>
      <dgm:spPr/>
      <dgm:t>
        <a:bodyPr/>
        <a:lstStyle/>
        <a:p>
          <a:endParaRPr lang="it-IT"/>
        </a:p>
      </dgm:t>
    </dgm:pt>
    <dgm:pt modelId="{73E526E6-6193-405A-9B76-E9A5E1596235}">
      <dgm:prSet phldrT="[Testo]" custT="1"/>
      <dgm:spPr>
        <a:solidFill>
          <a:srgbClr val="66FF66"/>
        </a:solidFill>
      </dgm:spPr>
      <dgm:t>
        <a:bodyPr/>
        <a:lstStyle/>
        <a:p>
          <a:r>
            <a:rPr lang="it-IT" sz="1300" b="1" dirty="0">
              <a:solidFill>
                <a:srgbClr val="376092"/>
              </a:solidFill>
            </a:rPr>
            <a:t>COMUNICAZIONE EFFICACE</a:t>
          </a:r>
        </a:p>
      </dgm:t>
    </dgm:pt>
    <dgm:pt modelId="{C80BB666-9677-43D7-A77E-A1020EA5E9A7}" type="parTrans" cxnId="{8692EC66-9432-4DF8-86FF-9F7AB3875921}">
      <dgm:prSet/>
      <dgm:spPr/>
      <dgm:t>
        <a:bodyPr/>
        <a:lstStyle/>
        <a:p>
          <a:endParaRPr lang="it-IT"/>
        </a:p>
      </dgm:t>
    </dgm:pt>
    <dgm:pt modelId="{BD013FA4-A8BF-449E-870D-3B1DECCF0C60}" type="sibTrans" cxnId="{8692EC66-9432-4DF8-86FF-9F7AB3875921}">
      <dgm:prSet/>
      <dgm:spPr/>
      <dgm:t>
        <a:bodyPr/>
        <a:lstStyle/>
        <a:p>
          <a:endParaRPr lang="it-IT"/>
        </a:p>
      </dgm:t>
    </dgm:pt>
    <dgm:pt modelId="{54AF50C8-7930-4CFB-8506-4521B7090148}">
      <dgm:prSet phldrT="[Testo]" custT="1"/>
      <dgm:spPr>
        <a:solidFill>
          <a:srgbClr val="35E564"/>
        </a:solidFill>
      </dgm:spPr>
      <dgm:t>
        <a:bodyPr/>
        <a:lstStyle/>
        <a:p>
          <a:r>
            <a:rPr lang="it-IT" sz="1300" b="1" dirty="0">
              <a:solidFill>
                <a:srgbClr val="376092"/>
              </a:solidFill>
            </a:rPr>
            <a:t>RELAZIONI </a:t>
          </a:r>
          <a:br>
            <a:rPr lang="it-IT" sz="1300" b="1" dirty="0">
              <a:solidFill>
                <a:srgbClr val="376092"/>
              </a:solidFill>
            </a:rPr>
          </a:br>
          <a:r>
            <a:rPr lang="it-IT" sz="1300" b="1" dirty="0">
              <a:solidFill>
                <a:srgbClr val="376092"/>
              </a:solidFill>
            </a:rPr>
            <a:t>EFFICACI</a:t>
          </a:r>
        </a:p>
      </dgm:t>
    </dgm:pt>
    <dgm:pt modelId="{02AB7D1F-F82A-4AC3-BC2B-F4A32E73DC7B}" type="parTrans" cxnId="{76D26581-A258-4333-924F-D3C93267DDB7}">
      <dgm:prSet/>
      <dgm:spPr/>
      <dgm:t>
        <a:bodyPr/>
        <a:lstStyle/>
        <a:p>
          <a:endParaRPr lang="it-IT"/>
        </a:p>
      </dgm:t>
    </dgm:pt>
    <dgm:pt modelId="{7C28F92D-2BAD-40B7-89D3-2517B505DF9A}" type="sibTrans" cxnId="{76D26581-A258-4333-924F-D3C93267DDB7}">
      <dgm:prSet/>
      <dgm:spPr/>
      <dgm:t>
        <a:bodyPr/>
        <a:lstStyle/>
        <a:p>
          <a:endParaRPr lang="it-IT"/>
        </a:p>
      </dgm:t>
    </dgm:pt>
    <dgm:pt modelId="{CCFC178D-8E6D-4E10-97CA-43CB2D604601}" type="pres">
      <dgm:prSet presAssocID="{1CE42D4F-88C8-42AE-AEFE-B6AE233BA077}" presName="Name0" presStyleCnt="0">
        <dgm:presLayoutVars>
          <dgm:dir/>
          <dgm:resizeHandles val="exact"/>
        </dgm:presLayoutVars>
      </dgm:prSet>
      <dgm:spPr/>
    </dgm:pt>
    <dgm:pt modelId="{3DF96A64-E719-459C-833B-1A1B06F563C1}" type="pres">
      <dgm:prSet presAssocID="{1CE42D4F-88C8-42AE-AEFE-B6AE233BA077}" presName="cycle" presStyleCnt="0"/>
      <dgm:spPr/>
    </dgm:pt>
    <dgm:pt modelId="{27C53B93-63B8-4E6A-BF9C-07F635C718F1}" type="pres">
      <dgm:prSet presAssocID="{575B3904-AD0D-4641-9896-A23E7DE746E7}" presName="nodeFirstNode" presStyleLbl="node1" presStyleIdx="0" presStyleCnt="6" custScaleX="110003" custRadScaleRad="100057" custRadScaleInc="5101">
        <dgm:presLayoutVars>
          <dgm:bulletEnabled val="1"/>
        </dgm:presLayoutVars>
      </dgm:prSet>
      <dgm:spPr/>
    </dgm:pt>
    <dgm:pt modelId="{48DFCE6A-F2B5-46AD-BAAD-133374AA2D4E}" type="pres">
      <dgm:prSet presAssocID="{4AE76248-B9FF-442E-AA99-E91ECAAA27E4}" presName="sibTransFirstNode" presStyleLbl="bgShp" presStyleIdx="0" presStyleCnt="1" custLinFactNeighborX="1511" custLinFactNeighborY="-1209"/>
      <dgm:spPr/>
    </dgm:pt>
    <dgm:pt modelId="{45505EFE-3583-4EDC-9361-25A99DC41007}" type="pres">
      <dgm:prSet presAssocID="{8E471848-DF90-4C1E-AECF-95AB80A58FBE}" presName="nodeFollowingNodes" presStyleLbl="node1" presStyleIdx="1" presStyleCnt="6" custRadScaleRad="113235" custRadScaleInc="14493">
        <dgm:presLayoutVars>
          <dgm:bulletEnabled val="1"/>
        </dgm:presLayoutVars>
      </dgm:prSet>
      <dgm:spPr/>
    </dgm:pt>
    <dgm:pt modelId="{BBA2AB95-C5E2-4848-8667-536387027971}" type="pres">
      <dgm:prSet presAssocID="{027A4298-3AE9-458E-B779-1A610FD6028B}" presName="nodeFollowingNodes" presStyleLbl="node1" presStyleIdx="2" presStyleCnt="6" custRadScaleRad="118654" custRadScaleInc="-26434">
        <dgm:presLayoutVars>
          <dgm:bulletEnabled val="1"/>
        </dgm:presLayoutVars>
      </dgm:prSet>
      <dgm:spPr/>
    </dgm:pt>
    <dgm:pt modelId="{EEA9CAED-7B1D-4CA1-8230-FAA959FF7DF6}" type="pres">
      <dgm:prSet presAssocID="{034C3E50-B820-4898-9E13-DA2206BFE9A4}" presName="nodeFollowingNodes" presStyleLbl="node1" presStyleIdx="3" presStyleCnt="6" custRadScaleRad="100061" custRadScaleInc="586">
        <dgm:presLayoutVars>
          <dgm:bulletEnabled val="1"/>
        </dgm:presLayoutVars>
      </dgm:prSet>
      <dgm:spPr/>
    </dgm:pt>
    <dgm:pt modelId="{D6420BC0-444B-4C8A-979B-1B4D37C4703D}" type="pres">
      <dgm:prSet presAssocID="{73E526E6-6193-405A-9B76-E9A5E1596235}" presName="nodeFollowingNodes" presStyleLbl="node1" presStyleIdx="4" presStyleCnt="6" custRadScaleRad="98957" custRadScaleInc="11188">
        <dgm:presLayoutVars>
          <dgm:bulletEnabled val="1"/>
        </dgm:presLayoutVars>
      </dgm:prSet>
      <dgm:spPr/>
    </dgm:pt>
    <dgm:pt modelId="{94A84EEA-590F-47A5-A7B5-0F6FA151CE0C}" type="pres">
      <dgm:prSet presAssocID="{54AF50C8-7930-4CFB-8506-4521B7090148}" presName="nodeFollowingNodes" presStyleLbl="node1" presStyleIdx="5" presStyleCnt="6" custRadScaleRad="98914" custRadScaleInc="-16125">
        <dgm:presLayoutVars>
          <dgm:bulletEnabled val="1"/>
        </dgm:presLayoutVars>
      </dgm:prSet>
      <dgm:spPr/>
    </dgm:pt>
  </dgm:ptLst>
  <dgm:cxnLst>
    <dgm:cxn modelId="{74EED80A-A124-4E60-8D52-5A1BCB797AAE}" type="presOf" srcId="{8E471848-DF90-4C1E-AECF-95AB80A58FBE}" destId="{45505EFE-3583-4EDC-9361-25A99DC41007}" srcOrd="0" destOrd="0" presId="urn:microsoft.com/office/officeart/2005/8/layout/cycle3"/>
    <dgm:cxn modelId="{CEC7EB2C-8447-4822-896B-47B9E838CAD3}" type="presOf" srcId="{027A4298-3AE9-458E-B779-1A610FD6028B}" destId="{BBA2AB95-C5E2-4848-8667-536387027971}" srcOrd="0" destOrd="0" presId="urn:microsoft.com/office/officeart/2005/8/layout/cycle3"/>
    <dgm:cxn modelId="{4476C037-B011-4099-A786-C44A490A3E5B}" srcId="{1CE42D4F-88C8-42AE-AEFE-B6AE233BA077}" destId="{575B3904-AD0D-4641-9896-A23E7DE746E7}" srcOrd="0" destOrd="0" parTransId="{A845E1E6-31A4-4004-BBF0-DF0B51207D6E}" sibTransId="{4AE76248-B9FF-442E-AA99-E91ECAAA27E4}"/>
    <dgm:cxn modelId="{8692EC66-9432-4DF8-86FF-9F7AB3875921}" srcId="{1CE42D4F-88C8-42AE-AEFE-B6AE233BA077}" destId="{73E526E6-6193-405A-9B76-E9A5E1596235}" srcOrd="4" destOrd="0" parTransId="{C80BB666-9677-43D7-A77E-A1020EA5E9A7}" sibTransId="{BD013FA4-A8BF-449E-870D-3B1DECCF0C60}"/>
    <dgm:cxn modelId="{C38FDE79-63BB-47C4-AAE7-165CA27451FD}" type="presOf" srcId="{1CE42D4F-88C8-42AE-AEFE-B6AE233BA077}" destId="{CCFC178D-8E6D-4E10-97CA-43CB2D604601}" srcOrd="0" destOrd="0" presId="urn:microsoft.com/office/officeart/2005/8/layout/cycle3"/>
    <dgm:cxn modelId="{76D26581-A258-4333-924F-D3C93267DDB7}" srcId="{1CE42D4F-88C8-42AE-AEFE-B6AE233BA077}" destId="{54AF50C8-7930-4CFB-8506-4521B7090148}" srcOrd="5" destOrd="0" parTransId="{02AB7D1F-F82A-4AC3-BC2B-F4A32E73DC7B}" sibTransId="{7C28F92D-2BAD-40B7-89D3-2517B505DF9A}"/>
    <dgm:cxn modelId="{9E1E3E91-3542-4B4E-97FF-EC4AE31E1333}" srcId="{1CE42D4F-88C8-42AE-AEFE-B6AE233BA077}" destId="{034C3E50-B820-4898-9E13-DA2206BFE9A4}" srcOrd="3" destOrd="0" parTransId="{4B528707-5055-4AB8-A0CA-CD5ABD753DF4}" sibTransId="{3CFBB56E-4150-4207-9411-34822E2EB20F}"/>
    <dgm:cxn modelId="{41212EC8-D747-45A1-BD06-2FF9924FF4ED}" type="presOf" srcId="{575B3904-AD0D-4641-9896-A23E7DE746E7}" destId="{27C53B93-63B8-4E6A-BF9C-07F635C718F1}" srcOrd="0" destOrd="0" presId="urn:microsoft.com/office/officeart/2005/8/layout/cycle3"/>
    <dgm:cxn modelId="{0679DECB-3764-4A70-B9F2-AB25B3FF70A2}" type="presOf" srcId="{54AF50C8-7930-4CFB-8506-4521B7090148}" destId="{94A84EEA-590F-47A5-A7B5-0F6FA151CE0C}" srcOrd="0" destOrd="0" presId="urn:microsoft.com/office/officeart/2005/8/layout/cycle3"/>
    <dgm:cxn modelId="{DC64E5CE-82D1-4B61-85D1-DD1EAD33BB83}" type="presOf" srcId="{4AE76248-B9FF-442E-AA99-E91ECAAA27E4}" destId="{48DFCE6A-F2B5-46AD-BAAD-133374AA2D4E}" srcOrd="0" destOrd="0" presId="urn:microsoft.com/office/officeart/2005/8/layout/cycle3"/>
    <dgm:cxn modelId="{35C282D7-341D-46DE-900B-02700A76CA66}" srcId="{1CE42D4F-88C8-42AE-AEFE-B6AE233BA077}" destId="{027A4298-3AE9-458E-B779-1A610FD6028B}" srcOrd="2" destOrd="0" parTransId="{65485F6C-107A-4BBD-98AA-8E337F564AAB}" sibTransId="{6A252E7D-CF67-4E28-AD71-2D4E71F5C684}"/>
    <dgm:cxn modelId="{E3C22DDC-7AA9-476E-B3D3-7802461F3088}" type="presOf" srcId="{73E526E6-6193-405A-9B76-E9A5E1596235}" destId="{D6420BC0-444B-4C8A-979B-1B4D37C4703D}" srcOrd="0" destOrd="0" presId="urn:microsoft.com/office/officeart/2005/8/layout/cycle3"/>
    <dgm:cxn modelId="{3FBE06E7-6DB7-438D-84A2-1DDFCC3794EC}" type="presOf" srcId="{034C3E50-B820-4898-9E13-DA2206BFE9A4}" destId="{EEA9CAED-7B1D-4CA1-8230-FAA959FF7DF6}" srcOrd="0" destOrd="0" presId="urn:microsoft.com/office/officeart/2005/8/layout/cycle3"/>
    <dgm:cxn modelId="{DAAEDFFB-5545-4FB4-AFA7-59984F2598B2}" srcId="{1CE42D4F-88C8-42AE-AEFE-B6AE233BA077}" destId="{8E471848-DF90-4C1E-AECF-95AB80A58FBE}" srcOrd="1" destOrd="0" parTransId="{3851DB2E-68D1-48F0-BF68-751AEB5BCE77}" sibTransId="{CD4F9F08-3C04-4906-9770-49B161A58BF9}"/>
    <dgm:cxn modelId="{9C65C5C0-63CE-4FE0-9CB5-A0F8DE505C5A}" type="presParOf" srcId="{CCFC178D-8E6D-4E10-97CA-43CB2D604601}" destId="{3DF96A64-E719-459C-833B-1A1B06F563C1}" srcOrd="0" destOrd="0" presId="urn:microsoft.com/office/officeart/2005/8/layout/cycle3"/>
    <dgm:cxn modelId="{2980E51F-D718-42A0-BC4A-3FA63DD7FE26}" type="presParOf" srcId="{3DF96A64-E719-459C-833B-1A1B06F563C1}" destId="{27C53B93-63B8-4E6A-BF9C-07F635C718F1}" srcOrd="0" destOrd="0" presId="urn:microsoft.com/office/officeart/2005/8/layout/cycle3"/>
    <dgm:cxn modelId="{D88BE370-8B35-4CBF-B87D-9A474BBAA6F0}" type="presParOf" srcId="{3DF96A64-E719-459C-833B-1A1B06F563C1}" destId="{48DFCE6A-F2B5-46AD-BAAD-133374AA2D4E}" srcOrd="1" destOrd="0" presId="urn:microsoft.com/office/officeart/2005/8/layout/cycle3"/>
    <dgm:cxn modelId="{EA6308B0-0CD1-4533-B61E-437A0F28787E}" type="presParOf" srcId="{3DF96A64-E719-459C-833B-1A1B06F563C1}" destId="{45505EFE-3583-4EDC-9361-25A99DC41007}" srcOrd="2" destOrd="0" presId="urn:microsoft.com/office/officeart/2005/8/layout/cycle3"/>
    <dgm:cxn modelId="{56C4A12D-AF0D-4CC1-B196-06E65D06A582}" type="presParOf" srcId="{3DF96A64-E719-459C-833B-1A1B06F563C1}" destId="{BBA2AB95-C5E2-4848-8667-536387027971}" srcOrd="3" destOrd="0" presId="urn:microsoft.com/office/officeart/2005/8/layout/cycle3"/>
    <dgm:cxn modelId="{F11D9CFA-9F62-40DA-B0AA-476A1A94A9ED}" type="presParOf" srcId="{3DF96A64-E719-459C-833B-1A1B06F563C1}" destId="{EEA9CAED-7B1D-4CA1-8230-FAA959FF7DF6}" srcOrd="4" destOrd="0" presId="urn:microsoft.com/office/officeart/2005/8/layout/cycle3"/>
    <dgm:cxn modelId="{7DF14DCA-420E-4E75-8BE4-C16CDCB69F79}" type="presParOf" srcId="{3DF96A64-E719-459C-833B-1A1B06F563C1}" destId="{D6420BC0-444B-4C8A-979B-1B4D37C4703D}" srcOrd="5" destOrd="0" presId="urn:microsoft.com/office/officeart/2005/8/layout/cycle3"/>
    <dgm:cxn modelId="{3A8F0E0D-A795-4261-907B-F24D4F45CB7B}" type="presParOf" srcId="{3DF96A64-E719-459C-833B-1A1B06F563C1}" destId="{94A84EEA-590F-47A5-A7B5-0F6FA151CE0C}" srcOrd="6"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FCE6A-F2B5-46AD-BAAD-133374AA2D4E}">
      <dsp:nvSpPr>
        <dsp:cNvPr id="0" name=""/>
        <dsp:cNvSpPr/>
      </dsp:nvSpPr>
      <dsp:spPr>
        <a:xfrm>
          <a:off x="2007492" y="-96165"/>
          <a:ext cx="5856112" cy="5856112"/>
        </a:xfrm>
        <a:prstGeom prst="circularArrow">
          <a:avLst>
            <a:gd name="adj1" fmla="val 5544"/>
            <a:gd name="adj2" fmla="val 330680"/>
            <a:gd name="adj3" fmla="val 14737563"/>
            <a:gd name="adj4" fmla="val 16824301"/>
            <a:gd name="adj5" fmla="val 5757"/>
          </a:avLst>
        </a:prstGeom>
        <a:solidFill>
          <a:srgbClr val="FFFFDD"/>
        </a:solidFill>
        <a:ln>
          <a:noFill/>
        </a:ln>
        <a:effectLst/>
      </dsp:spPr>
      <dsp:style>
        <a:lnRef idx="0">
          <a:scrgbClr r="0" g="0" b="0"/>
        </a:lnRef>
        <a:fillRef idx="1">
          <a:scrgbClr r="0" g="0" b="0"/>
        </a:fillRef>
        <a:effectRef idx="0">
          <a:scrgbClr r="0" g="0" b="0"/>
        </a:effectRef>
        <a:fontRef idx="minor"/>
      </dsp:style>
    </dsp:sp>
    <dsp:sp modelId="{27C53B93-63B8-4E6A-BF9C-07F635C718F1}">
      <dsp:nvSpPr>
        <dsp:cNvPr id="0" name=""/>
        <dsp:cNvSpPr/>
      </dsp:nvSpPr>
      <dsp:spPr>
        <a:xfrm>
          <a:off x="4168796" y="1971"/>
          <a:ext cx="1533503" cy="697027"/>
        </a:xfrm>
        <a:prstGeom prst="roundRect">
          <a:avLst/>
        </a:prstGeom>
        <a:solidFill>
          <a:srgbClr val="FF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CONSAPEVOLEZZA </a:t>
          </a:r>
          <a:br>
            <a:rPr lang="it-IT" sz="1300" b="1" kern="1200" dirty="0">
              <a:solidFill>
                <a:srgbClr val="376092"/>
              </a:solidFill>
            </a:rPr>
          </a:br>
          <a:r>
            <a:rPr lang="it-IT" sz="1300" b="1" kern="1200" dirty="0">
              <a:solidFill>
                <a:srgbClr val="376092"/>
              </a:solidFill>
            </a:rPr>
            <a:t>DI SÉ</a:t>
          </a:r>
        </a:p>
      </dsp:txBody>
      <dsp:txXfrm>
        <a:off x="4202822" y="35997"/>
        <a:ext cx="1465451" cy="628975"/>
      </dsp:txXfrm>
    </dsp:sp>
    <dsp:sp modelId="{45505EFE-3583-4EDC-9361-25A99DC41007}">
      <dsp:nvSpPr>
        <dsp:cNvPr id="0" name=""/>
        <dsp:cNvSpPr/>
      </dsp:nvSpPr>
      <dsp:spPr>
        <a:xfrm>
          <a:off x="6157172" y="455767"/>
          <a:ext cx="1394055" cy="697027"/>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GESTIONE DELLE EMOZIONI</a:t>
          </a:r>
        </a:p>
      </dsp:txBody>
      <dsp:txXfrm>
        <a:off x="6191198" y="489793"/>
        <a:ext cx="1326003" cy="628975"/>
      </dsp:txXfrm>
    </dsp:sp>
    <dsp:sp modelId="{BBA2AB95-C5E2-4848-8667-536387027971}">
      <dsp:nvSpPr>
        <dsp:cNvPr id="0" name=""/>
        <dsp:cNvSpPr/>
      </dsp:nvSpPr>
      <dsp:spPr>
        <a:xfrm>
          <a:off x="6550081" y="1727539"/>
          <a:ext cx="1394055" cy="697027"/>
        </a:xfrm>
        <a:prstGeom prst="roundRect">
          <a:avLst/>
        </a:prstGeom>
        <a:solidFill>
          <a:srgbClr val="FF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a:solidFill>
                <a:srgbClr val="376092"/>
              </a:solidFill>
            </a:rPr>
            <a:t>GESTIONE DELLO STRESS</a:t>
          </a:r>
          <a:endParaRPr lang="it-IT" sz="1300" b="1" kern="1200" dirty="0">
            <a:solidFill>
              <a:srgbClr val="376092"/>
            </a:solidFill>
          </a:endParaRPr>
        </a:p>
      </dsp:txBody>
      <dsp:txXfrm>
        <a:off x="6584107" y="1761565"/>
        <a:ext cx="1326003" cy="628975"/>
      </dsp:txXfrm>
    </dsp:sp>
    <dsp:sp modelId="{EEA9CAED-7B1D-4CA1-8230-FAA959FF7DF6}">
      <dsp:nvSpPr>
        <dsp:cNvPr id="0" name=""/>
        <dsp:cNvSpPr/>
      </dsp:nvSpPr>
      <dsp:spPr>
        <a:xfrm>
          <a:off x="6550081" y="3270940"/>
          <a:ext cx="1394055" cy="697027"/>
        </a:xfrm>
        <a:prstGeom prst="roundRect">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EMPATIA</a:t>
          </a:r>
        </a:p>
      </dsp:txBody>
      <dsp:txXfrm>
        <a:off x="6584107" y="3304966"/>
        <a:ext cx="1326003" cy="628975"/>
      </dsp:txXfrm>
    </dsp:sp>
    <dsp:sp modelId="{D6420BC0-444B-4C8A-979B-1B4D37C4703D}">
      <dsp:nvSpPr>
        <dsp:cNvPr id="0" name=""/>
        <dsp:cNvSpPr/>
      </dsp:nvSpPr>
      <dsp:spPr>
        <a:xfrm>
          <a:off x="5899952" y="4329548"/>
          <a:ext cx="1394055" cy="697027"/>
        </a:xfrm>
        <a:prstGeom prst="roundRect">
          <a:avLst/>
        </a:prstGeom>
        <a:solidFill>
          <a:srgbClr val="66FF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COMUNICAZIONE EFFICACE</a:t>
          </a:r>
        </a:p>
      </dsp:txBody>
      <dsp:txXfrm>
        <a:off x="5933978" y="4363574"/>
        <a:ext cx="1326003" cy="628975"/>
      </dsp:txXfrm>
    </dsp:sp>
    <dsp:sp modelId="{94A84EEA-590F-47A5-A7B5-0F6FA151CE0C}">
      <dsp:nvSpPr>
        <dsp:cNvPr id="0" name=""/>
        <dsp:cNvSpPr/>
      </dsp:nvSpPr>
      <dsp:spPr>
        <a:xfrm>
          <a:off x="4402224" y="4958925"/>
          <a:ext cx="1394055" cy="697027"/>
        </a:xfrm>
        <a:prstGeom prst="roundRect">
          <a:avLst/>
        </a:prstGeom>
        <a:solidFill>
          <a:schemeClr val="accent4">
            <a:hueOff val="5444940"/>
            <a:satOff val="-22654"/>
            <a:lumOff val="53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RELAZIONI EFFICACI</a:t>
          </a:r>
        </a:p>
      </dsp:txBody>
      <dsp:txXfrm>
        <a:off x="4436250" y="4992951"/>
        <a:ext cx="1326003" cy="628975"/>
      </dsp:txXfrm>
    </dsp:sp>
    <dsp:sp modelId="{195857A1-6FDB-4E4B-A15C-8EBC9D0D34DD}">
      <dsp:nvSpPr>
        <dsp:cNvPr id="0" name=""/>
        <dsp:cNvSpPr/>
      </dsp:nvSpPr>
      <dsp:spPr>
        <a:xfrm>
          <a:off x="2443621" y="4194108"/>
          <a:ext cx="1394055" cy="697027"/>
        </a:xfrm>
        <a:prstGeom prst="roundRect">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PENSIERO CREATIVO</a:t>
          </a:r>
        </a:p>
      </dsp:txBody>
      <dsp:txXfrm>
        <a:off x="2477647" y="4228134"/>
        <a:ext cx="1326003" cy="628975"/>
      </dsp:txXfrm>
    </dsp:sp>
    <dsp:sp modelId="{096D2F03-3E38-4204-8EBE-FA1B6EC19E67}">
      <dsp:nvSpPr>
        <dsp:cNvPr id="0" name=""/>
        <dsp:cNvSpPr/>
      </dsp:nvSpPr>
      <dsp:spPr>
        <a:xfrm>
          <a:off x="1799992" y="3029653"/>
          <a:ext cx="1394055" cy="697027"/>
        </a:xfrm>
        <a:prstGeom prst="roundRect">
          <a:avLst/>
        </a:prstGeom>
        <a:solidFill>
          <a:schemeClr val="accent4">
            <a:hueOff val="7622915"/>
            <a:satOff val="-31715"/>
            <a:lumOff val="74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PENSIERO CRITICO</a:t>
          </a:r>
        </a:p>
      </dsp:txBody>
      <dsp:txXfrm>
        <a:off x="1834018" y="3063679"/>
        <a:ext cx="1326003" cy="628975"/>
      </dsp:txXfrm>
    </dsp:sp>
    <dsp:sp modelId="{D8CF4545-5656-40D6-B1BC-D9064F392681}">
      <dsp:nvSpPr>
        <dsp:cNvPr id="0" name=""/>
        <dsp:cNvSpPr/>
      </dsp:nvSpPr>
      <dsp:spPr>
        <a:xfrm>
          <a:off x="1799980" y="1727539"/>
          <a:ext cx="1394055" cy="697027"/>
        </a:xfrm>
        <a:prstGeom prst="roundRect">
          <a:avLst/>
        </a:prstGeom>
        <a:solidFill>
          <a:schemeClr val="accent4">
            <a:hueOff val="8711903"/>
            <a:satOff val="-36246"/>
            <a:lumOff val="85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PRENDERE DECISIONI</a:t>
          </a:r>
        </a:p>
      </dsp:txBody>
      <dsp:txXfrm>
        <a:off x="1834006" y="1761565"/>
        <a:ext cx="1326003" cy="628975"/>
      </dsp:txXfrm>
    </dsp:sp>
    <dsp:sp modelId="{F3D3FD4B-D50A-44B5-B681-E6212B7ADEB3}">
      <dsp:nvSpPr>
        <dsp:cNvPr id="0" name=""/>
        <dsp:cNvSpPr/>
      </dsp:nvSpPr>
      <dsp:spPr>
        <a:xfrm>
          <a:off x="2491258" y="631275"/>
          <a:ext cx="1394055" cy="697027"/>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PROBLEM SOLVING</a:t>
          </a:r>
        </a:p>
      </dsp:txBody>
      <dsp:txXfrm>
        <a:off x="2525284" y="665301"/>
        <a:ext cx="1326003" cy="6289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FCE6A-F2B5-46AD-BAAD-133374AA2D4E}">
      <dsp:nvSpPr>
        <dsp:cNvPr id="0" name=""/>
        <dsp:cNvSpPr/>
      </dsp:nvSpPr>
      <dsp:spPr>
        <a:xfrm>
          <a:off x="2007492" y="-96165"/>
          <a:ext cx="5856112" cy="5856112"/>
        </a:xfrm>
        <a:prstGeom prst="circularArrow">
          <a:avLst>
            <a:gd name="adj1" fmla="val 5544"/>
            <a:gd name="adj2" fmla="val 330680"/>
            <a:gd name="adj3" fmla="val 14737563"/>
            <a:gd name="adj4" fmla="val 16824301"/>
            <a:gd name="adj5" fmla="val 5757"/>
          </a:avLst>
        </a:prstGeom>
        <a:solidFill>
          <a:srgbClr val="FFFFDD"/>
        </a:solidFill>
        <a:ln>
          <a:noFill/>
        </a:ln>
        <a:effectLst/>
      </dsp:spPr>
      <dsp:style>
        <a:lnRef idx="0">
          <a:scrgbClr r="0" g="0" b="0"/>
        </a:lnRef>
        <a:fillRef idx="1">
          <a:scrgbClr r="0" g="0" b="0"/>
        </a:fillRef>
        <a:effectRef idx="0">
          <a:scrgbClr r="0" g="0" b="0"/>
        </a:effectRef>
        <a:fontRef idx="minor"/>
      </dsp:style>
    </dsp:sp>
    <dsp:sp modelId="{27C53B93-63B8-4E6A-BF9C-07F635C718F1}">
      <dsp:nvSpPr>
        <dsp:cNvPr id="0" name=""/>
        <dsp:cNvSpPr/>
      </dsp:nvSpPr>
      <dsp:spPr>
        <a:xfrm>
          <a:off x="4168796" y="1971"/>
          <a:ext cx="1533503" cy="697027"/>
        </a:xfrm>
        <a:prstGeom prst="roundRect">
          <a:avLst/>
        </a:prstGeom>
        <a:solidFill>
          <a:srgbClr val="FF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CONSAPEVOLEZZA </a:t>
          </a:r>
          <a:br>
            <a:rPr lang="it-IT" sz="1300" b="1" kern="1200" dirty="0">
              <a:solidFill>
                <a:srgbClr val="376092"/>
              </a:solidFill>
            </a:rPr>
          </a:br>
          <a:r>
            <a:rPr lang="it-IT" sz="1300" b="1" kern="1200" dirty="0">
              <a:solidFill>
                <a:srgbClr val="376092"/>
              </a:solidFill>
            </a:rPr>
            <a:t>DI SÈ</a:t>
          </a:r>
        </a:p>
      </dsp:txBody>
      <dsp:txXfrm>
        <a:off x="4202822" y="35997"/>
        <a:ext cx="1465451" cy="628975"/>
      </dsp:txXfrm>
    </dsp:sp>
    <dsp:sp modelId="{45505EFE-3583-4EDC-9361-25A99DC41007}">
      <dsp:nvSpPr>
        <dsp:cNvPr id="0" name=""/>
        <dsp:cNvSpPr/>
      </dsp:nvSpPr>
      <dsp:spPr>
        <a:xfrm>
          <a:off x="6157172" y="455767"/>
          <a:ext cx="1394055" cy="697027"/>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GESTIONE DELLE EMOZIONI</a:t>
          </a:r>
        </a:p>
      </dsp:txBody>
      <dsp:txXfrm>
        <a:off x="6191198" y="489793"/>
        <a:ext cx="1326003" cy="628975"/>
      </dsp:txXfrm>
    </dsp:sp>
    <dsp:sp modelId="{BBA2AB95-C5E2-4848-8667-536387027971}">
      <dsp:nvSpPr>
        <dsp:cNvPr id="0" name=""/>
        <dsp:cNvSpPr/>
      </dsp:nvSpPr>
      <dsp:spPr>
        <a:xfrm>
          <a:off x="6550081" y="1727539"/>
          <a:ext cx="1394055" cy="697027"/>
        </a:xfrm>
        <a:prstGeom prst="roundRect">
          <a:avLst/>
        </a:prstGeom>
        <a:solidFill>
          <a:srgbClr val="FF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a:solidFill>
                <a:srgbClr val="376092"/>
              </a:solidFill>
            </a:rPr>
            <a:t>GESTIONE DELLO STRESS</a:t>
          </a:r>
          <a:endParaRPr lang="it-IT" sz="1300" b="1" kern="1200" dirty="0">
            <a:solidFill>
              <a:srgbClr val="376092"/>
            </a:solidFill>
          </a:endParaRPr>
        </a:p>
      </dsp:txBody>
      <dsp:txXfrm>
        <a:off x="6584107" y="1761565"/>
        <a:ext cx="1326003" cy="628975"/>
      </dsp:txXfrm>
    </dsp:sp>
    <dsp:sp modelId="{EEA9CAED-7B1D-4CA1-8230-FAA959FF7DF6}">
      <dsp:nvSpPr>
        <dsp:cNvPr id="0" name=""/>
        <dsp:cNvSpPr/>
      </dsp:nvSpPr>
      <dsp:spPr>
        <a:xfrm>
          <a:off x="6550081" y="3270940"/>
          <a:ext cx="1394055" cy="697027"/>
        </a:xfrm>
        <a:prstGeom prst="roundRect">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EMPATIA</a:t>
          </a:r>
        </a:p>
      </dsp:txBody>
      <dsp:txXfrm>
        <a:off x="6584107" y="3304966"/>
        <a:ext cx="1326003" cy="628975"/>
      </dsp:txXfrm>
    </dsp:sp>
    <dsp:sp modelId="{D6420BC0-444B-4C8A-979B-1B4D37C4703D}">
      <dsp:nvSpPr>
        <dsp:cNvPr id="0" name=""/>
        <dsp:cNvSpPr/>
      </dsp:nvSpPr>
      <dsp:spPr>
        <a:xfrm>
          <a:off x="5899952" y="4329548"/>
          <a:ext cx="1394055" cy="697027"/>
        </a:xfrm>
        <a:prstGeom prst="roundRect">
          <a:avLst/>
        </a:prstGeom>
        <a:solidFill>
          <a:srgbClr val="66FF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COMUNICAZIONE EFFICACE</a:t>
          </a:r>
        </a:p>
      </dsp:txBody>
      <dsp:txXfrm>
        <a:off x="5933978" y="4363574"/>
        <a:ext cx="1326003" cy="628975"/>
      </dsp:txXfrm>
    </dsp:sp>
    <dsp:sp modelId="{94A84EEA-590F-47A5-A7B5-0F6FA151CE0C}">
      <dsp:nvSpPr>
        <dsp:cNvPr id="0" name=""/>
        <dsp:cNvSpPr/>
      </dsp:nvSpPr>
      <dsp:spPr>
        <a:xfrm>
          <a:off x="4402224" y="4958925"/>
          <a:ext cx="1394055" cy="697027"/>
        </a:xfrm>
        <a:prstGeom prst="roundRect">
          <a:avLst/>
        </a:prstGeom>
        <a:solidFill>
          <a:schemeClr val="accent4">
            <a:hueOff val="5444940"/>
            <a:satOff val="-22654"/>
            <a:lumOff val="53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RELAZIONI EFFICACI</a:t>
          </a:r>
        </a:p>
      </dsp:txBody>
      <dsp:txXfrm>
        <a:off x="4436250" y="4992951"/>
        <a:ext cx="1326003" cy="628975"/>
      </dsp:txXfrm>
    </dsp:sp>
    <dsp:sp modelId="{195857A1-6FDB-4E4B-A15C-8EBC9D0D34DD}">
      <dsp:nvSpPr>
        <dsp:cNvPr id="0" name=""/>
        <dsp:cNvSpPr/>
      </dsp:nvSpPr>
      <dsp:spPr>
        <a:xfrm>
          <a:off x="2443621" y="4194108"/>
          <a:ext cx="1394055" cy="697027"/>
        </a:xfrm>
        <a:prstGeom prst="roundRect">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PENSIERO CREATIVO</a:t>
          </a:r>
        </a:p>
      </dsp:txBody>
      <dsp:txXfrm>
        <a:off x="2477647" y="4228134"/>
        <a:ext cx="1326003" cy="628975"/>
      </dsp:txXfrm>
    </dsp:sp>
    <dsp:sp modelId="{096D2F03-3E38-4204-8EBE-FA1B6EC19E67}">
      <dsp:nvSpPr>
        <dsp:cNvPr id="0" name=""/>
        <dsp:cNvSpPr/>
      </dsp:nvSpPr>
      <dsp:spPr>
        <a:xfrm>
          <a:off x="1799992" y="3029653"/>
          <a:ext cx="1394055" cy="697027"/>
        </a:xfrm>
        <a:prstGeom prst="roundRect">
          <a:avLst/>
        </a:prstGeom>
        <a:solidFill>
          <a:schemeClr val="accent4">
            <a:hueOff val="7622915"/>
            <a:satOff val="-31715"/>
            <a:lumOff val="74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PENSIERO CRITICO</a:t>
          </a:r>
        </a:p>
      </dsp:txBody>
      <dsp:txXfrm>
        <a:off x="1834018" y="3063679"/>
        <a:ext cx="1326003" cy="628975"/>
      </dsp:txXfrm>
    </dsp:sp>
    <dsp:sp modelId="{D8CF4545-5656-40D6-B1BC-D9064F392681}">
      <dsp:nvSpPr>
        <dsp:cNvPr id="0" name=""/>
        <dsp:cNvSpPr/>
      </dsp:nvSpPr>
      <dsp:spPr>
        <a:xfrm>
          <a:off x="1799980" y="1727539"/>
          <a:ext cx="1394055" cy="697027"/>
        </a:xfrm>
        <a:prstGeom prst="roundRect">
          <a:avLst/>
        </a:prstGeom>
        <a:solidFill>
          <a:schemeClr val="accent4">
            <a:hueOff val="8711903"/>
            <a:satOff val="-36246"/>
            <a:lumOff val="85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PRENDERE DECISIONI</a:t>
          </a:r>
        </a:p>
      </dsp:txBody>
      <dsp:txXfrm>
        <a:off x="1834006" y="1761565"/>
        <a:ext cx="1326003" cy="628975"/>
      </dsp:txXfrm>
    </dsp:sp>
    <dsp:sp modelId="{F3D3FD4B-D50A-44B5-B681-E6212B7ADEB3}">
      <dsp:nvSpPr>
        <dsp:cNvPr id="0" name=""/>
        <dsp:cNvSpPr/>
      </dsp:nvSpPr>
      <dsp:spPr>
        <a:xfrm>
          <a:off x="2491258" y="631275"/>
          <a:ext cx="1394055" cy="697027"/>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PROBLEM SOLVING</a:t>
          </a:r>
        </a:p>
      </dsp:txBody>
      <dsp:txXfrm>
        <a:off x="2525284" y="665301"/>
        <a:ext cx="1326003" cy="6289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FCE6A-F2B5-46AD-BAAD-133374AA2D4E}">
      <dsp:nvSpPr>
        <dsp:cNvPr id="0" name=""/>
        <dsp:cNvSpPr/>
      </dsp:nvSpPr>
      <dsp:spPr>
        <a:xfrm>
          <a:off x="1394169" y="-88089"/>
          <a:ext cx="4033232" cy="4033232"/>
        </a:xfrm>
        <a:prstGeom prst="circularArrow">
          <a:avLst>
            <a:gd name="adj1" fmla="val 5274"/>
            <a:gd name="adj2" fmla="val 312630"/>
            <a:gd name="adj3" fmla="val 14078447"/>
            <a:gd name="adj4" fmla="val 17215160"/>
            <a:gd name="adj5" fmla="val 5477"/>
          </a:avLst>
        </a:prstGeom>
        <a:solidFill>
          <a:srgbClr val="FFFFDD"/>
        </a:solidFill>
        <a:ln>
          <a:noFill/>
        </a:ln>
        <a:effectLst/>
      </dsp:spPr>
      <dsp:style>
        <a:lnRef idx="0">
          <a:scrgbClr r="0" g="0" b="0"/>
        </a:lnRef>
        <a:fillRef idx="1">
          <a:scrgbClr r="0" g="0" b="0"/>
        </a:fillRef>
        <a:effectRef idx="0">
          <a:scrgbClr r="0" g="0" b="0"/>
        </a:effectRef>
        <a:fontRef idx="minor"/>
      </dsp:style>
    </dsp:sp>
    <dsp:sp modelId="{27C53B93-63B8-4E6A-BF9C-07F635C718F1}">
      <dsp:nvSpPr>
        <dsp:cNvPr id="0" name=""/>
        <dsp:cNvSpPr/>
      </dsp:nvSpPr>
      <dsp:spPr>
        <a:xfrm>
          <a:off x="2518700" y="3088"/>
          <a:ext cx="1662286" cy="755564"/>
        </a:xfrm>
        <a:prstGeom prst="roundRect">
          <a:avLst/>
        </a:prstGeom>
        <a:solidFill>
          <a:srgbClr val="FF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CONSAPEVOLEZZA </a:t>
          </a:r>
          <a:br>
            <a:rPr lang="it-IT" sz="1300" b="1" kern="1200" dirty="0">
              <a:solidFill>
                <a:srgbClr val="376092"/>
              </a:solidFill>
            </a:rPr>
          </a:br>
          <a:r>
            <a:rPr lang="it-IT" sz="1300" b="1" kern="1200" dirty="0">
              <a:solidFill>
                <a:srgbClr val="376092"/>
              </a:solidFill>
            </a:rPr>
            <a:t>DI SÉ</a:t>
          </a:r>
        </a:p>
      </dsp:txBody>
      <dsp:txXfrm>
        <a:off x="2555584" y="39972"/>
        <a:ext cx="1588518" cy="681796"/>
      </dsp:txXfrm>
    </dsp:sp>
    <dsp:sp modelId="{45505EFE-3583-4EDC-9361-25A99DC41007}">
      <dsp:nvSpPr>
        <dsp:cNvPr id="0" name=""/>
        <dsp:cNvSpPr/>
      </dsp:nvSpPr>
      <dsp:spPr>
        <a:xfrm>
          <a:off x="4230489" y="928100"/>
          <a:ext cx="1511128" cy="755564"/>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GESTIONE DELLE EMOZIONI</a:t>
          </a:r>
        </a:p>
      </dsp:txBody>
      <dsp:txXfrm>
        <a:off x="4267373" y="964984"/>
        <a:ext cx="1437360" cy="681796"/>
      </dsp:txXfrm>
    </dsp:sp>
    <dsp:sp modelId="{BBA2AB95-C5E2-4848-8667-536387027971}">
      <dsp:nvSpPr>
        <dsp:cNvPr id="0" name=""/>
        <dsp:cNvSpPr/>
      </dsp:nvSpPr>
      <dsp:spPr>
        <a:xfrm>
          <a:off x="4381723" y="2186821"/>
          <a:ext cx="1511128" cy="755564"/>
        </a:xfrm>
        <a:prstGeom prst="roundRect">
          <a:avLst/>
        </a:prstGeom>
        <a:solidFill>
          <a:srgbClr val="FF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a:solidFill>
                <a:srgbClr val="376092"/>
              </a:solidFill>
            </a:rPr>
            <a:t>GESTIONE DELLO STRESS</a:t>
          </a:r>
          <a:endParaRPr lang="it-IT" sz="1300" b="1" kern="1200" dirty="0">
            <a:solidFill>
              <a:srgbClr val="376092"/>
            </a:solidFill>
          </a:endParaRPr>
        </a:p>
      </dsp:txBody>
      <dsp:txXfrm>
        <a:off x="4418607" y="2223705"/>
        <a:ext cx="1437360" cy="681796"/>
      </dsp:txXfrm>
    </dsp:sp>
    <dsp:sp modelId="{EEA9CAED-7B1D-4CA1-8230-FAA959FF7DF6}">
      <dsp:nvSpPr>
        <dsp:cNvPr id="0" name=""/>
        <dsp:cNvSpPr/>
      </dsp:nvSpPr>
      <dsp:spPr>
        <a:xfrm>
          <a:off x="2510735" y="3275680"/>
          <a:ext cx="1511128" cy="755564"/>
        </a:xfrm>
        <a:prstGeom prst="roundRect">
          <a:avLst/>
        </a:prstGeom>
        <a:solidFill>
          <a:srgbClr val="67EF2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EMPATIA</a:t>
          </a:r>
        </a:p>
      </dsp:txBody>
      <dsp:txXfrm>
        <a:off x="2547619" y="3312564"/>
        <a:ext cx="1437360" cy="681796"/>
      </dsp:txXfrm>
    </dsp:sp>
    <dsp:sp modelId="{D6420BC0-444B-4C8A-979B-1B4D37C4703D}">
      <dsp:nvSpPr>
        <dsp:cNvPr id="0" name=""/>
        <dsp:cNvSpPr/>
      </dsp:nvSpPr>
      <dsp:spPr>
        <a:xfrm>
          <a:off x="1043037" y="2303415"/>
          <a:ext cx="1511128" cy="755564"/>
        </a:xfrm>
        <a:prstGeom prst="roundRect">
          <a:avLst/>
        </a:prstGeom>
        <a:solidFill>
          <a:srgbClr val="66FF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COMUNICAZIONE EFFICACE</a:t>
          </a:r>
        </a:p>
      </dsp:txBody>
      <dsp:txXfrm>
        <a:off x="1079921" y="2340299"/>
        <a:ext cx="1437360" cy="681796"/>
      </dsp:txXfrm>
    </dsp:sp>
    <dsp:sp modelId="{94A84EEA-590F-47A5-A7B5-0F6FA151CE0C}">
      <dsp:nvSpPr>
        <dsp:cNvPr id="0" name=""/>
        <dsp:cNvSpPr/>
      </dsp:nvSpPr>
      <dsp:spPr>
        <a:xfrm>
          <a:off x="1015684" y="1039907"/>
          <a:ext cx="1511128" cy="755564"/>
        </a:xfrm>
        <a:prstGeom prst="roundRect">
          <a:avLst/>
        </a:prstGeom>
        <a:solidFill>
          <a:srgbClr val="35E5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b="1" kern="1200" dirty="0">
              <a:solidFill>
                <a:srgbClr val="376092"/>
              </a:solidFill>
            </a:rPr>
            <a:t>RELAZIONI </a:t>
          </a:r>
          <a:br>
            <a:rPr lang="it-IT" sz="1300" b="1" kern="1200" dirty="0">
              <a:solidFill>
                <a:srgbClr val="376092"/>
              </a:solidFill>
            </a:rPr>
          </a:br>
          <a:r>
            <a:rPr lang="it-IT" sz="1300" b="1" kern="1200" dirty="0">
              <a:solidFill>
                <a:srgbClr val="376092"/>
              </a:solidFill>
            </a:rPr>
            <a:t>EFFICACI</a:t>
          </a:r>
        </a:p>
      </dsp:txBody>
      <dsp:txXfrm>
        <a:off x="1052568" y="1076791"/>
        <a:ext cx="1437360" cy="681796"/>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346272-6004-9E44-B6C2-86AC179FFCA7}" type="datetimeFigureOut">
              <a:rPr lang="it-IT" smtClean="0"/>
              <a:t>10/10/2023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28C4FA-2AC8-404A-8F1F-A69B70A64ECF}" type="slidenum">
              <a:rPr lang="it-IT" smtClean="0"/>
              <a:t>‹N›</a:t>
            </a:fld>
            <a:endParaRPr lang="it-IT"/>
          </a:p>
        </p:txBody>
      </p:sp>
    </p:spTree>
    <p:extLst>
      <p:ext uri="{BB962C8B-B14F-4D97-AF65-F5344CB8AC3E}">
        <p14:creationId xmlns:p14="http://schemas.microsoft.com/office/powerpoint/2010/main" val="526012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728C4FA-2AC8-404A-8F1F-A69B70A64ECF}" type="slidenum">
              <a:rPr lang="it-IT" smtClean="0"/>
              <a:t>1</a:t>
            </a:fld>
            <a:endParaRPr lang="it-IT"/>
          </a:p>
        </p:txBody>
      </p:sp>
    </p:spTree>
    <p:extLst>
      <p:ext uri="{BB962C8B-B14F-4D97-AF65-F5344CB8AC3E}">
        <p14:creationId xmlns:p14="http://schemas.microsoft.com/office/powerpoint/2010/main" val="1283438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11</a:t>
            </a:fld>
            <a:endParaRPr/>
          </a:p>
        </p:txBody>
      </p:sp>
    </p:spTree>
    <p:extLst>
      <p:ext uri="{BB962C8B-B14F-4D97-AF65-F5344CB8AC3E}">
        <p14:creationId xmlns:p14="http://schemas.microsoft.com/office/powerpoint/2010/main" val="2175045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12</a:t>
            </a:fld>
            <a:endParaRPr/>
          </a:p>
        </p:txBody>
      </p:sp>
    </p:spTree>
    <p:extLst>
      <p:ext uri="{BB962C8B-B14F-4D97-AF65-F5344CB8AC3E}">
        <p14:creationId xmlns:p14="http://schemas.microsoft.com/office/powerpoint/2010/main" val="2380616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13</a:t>
            </a:fld>
            <a:endParaRPr/>
          </a:p>
        </p:txBody>
      </p:sp>
    </p:spTree>
    <p:extLst>
      <p:ext uri="{BB962C8B-B14F-4D97-AF65-F5344CB8AC3E}">
        <p14:creationId xmlns:p14="http://schemas.microsoft.com/office/powerpoint/2010/main" val="2842791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14</a:t>
            </a:fld>
            <a:endParaRPr/>
          </a:p>
        </p:txBody>
      </p:sp>
    </p:spTree>
    <p:extLst>
      <p:ext uri="{BB962C8B-B14F-4D97-AF65-F5344CB8AC3E}">
        <p14:creationId xmlns:p14="http://schemas.microsoft.com/office/powerpoint/2010/main" val="441167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15</a:t>
            </a:fld>
            <a:endParaRPr/>
          </a:p>
        </p:txBody>
      </p:sp>
    </p:spTree>
    <p:extLst>
      <p:ext uri="{BB962C8B-B14F-4D97-AF65-F5344CB8AC3E}">
        <p14:creationId xmlns:p14="http://schemas.microsoft.com/office/powerpoint/2010/main" val="2773372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16</a:t>
            </a:fld>
            <a:endParaRPr/>
          </a:p>
        </p:txBody>
      </p:sp>
    </p:spTree>
    <p:extLst>
      <p:ext uri="{BB962C8B-B14F-4D97-AF65-F5344CB8AC3E}">
        <p14:creationId xmlns:p14="http://schemas.microsoft.com/office/powerpoint/2010/main" val="535846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17</a:t>
            </a:fld>
            <a:endParaRPr/>
          </a:p>
        </p:txBody>
      </p:sp>
    </p:spTree>
    <p:extLst>
      <p:ext uri="{BB962C8B-B14F-4D97-AF65-F5344CB8AC3E}">
        <p14:creationId xmlns:p14="http://schemas.microsoft.com/office/powerpoint/2010/main" val="2394999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18</a:t>
            </a:fld>
            <a:endParaRPr/>
          </a:p>
        </p:txBody>
      </p:sp>
    </p:spTree>
    <p:extLst>
      <p:ext uri="{BB962C8B-B14F-4D97-AF65-F5344CB8AC3E}">
        <p14:creationId xmlns:p14="http://schemas.microsoft.com/office/powerpoint/2010/main" val="3850156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19</a:t>
            </a:fld>
            <a:endParaRPr/>
          </a:p>
        </p:txBody>
      </p:sp>
    </p:spTree>
    <p:extLst>
      <p:ext uri="{BB962C8B-B14F-4D97-AF65-F5344CB8AC3E}">
        <p14:creationId xmlns:p14="http://schemas.microsoft.com/office/powerpoint/2010/main" val="2642161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20</a:t>
            </a:fld>
            <a:endParaRPr/>
          </a:p>
        </p:txBody>
      </p:sp>
    </p:spTree>
    <p:extLst>
      <p:ext uri="{BB962C8B-B14F-4D97-AF65-F5344CB8AC3E}">
        <p14:creationId xmlns:p14="http://schemas.microsoft.com/office/powerpoint/2010/main" val="2328709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728C4FA-2AC8-404A-8F1F-A69B70A64ECF}" type="slidenum">
              <a:rPr lang="it-IT" smtClean="0"/>
              <a:t>2</a:t>
            </a:fld>
            <a:endParaRPr lang="it-IT"/>
          </a:p>
        </p:txBody>
      </p:sp>
    </p:spTree>
    <p:extLst>
      <p:ext uri="{BB962C8B-B14F-4D97-AF65-F5344CB8AC3E}">
        <p14:creationId xmlns:p14="http://schemas.microsoft.com/office/powerpoint/2010/main" val="25410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21</a:t>
            </a:fld>
            <a:endParaRPr/>
          </a:p>
        </p:txBody>
      </p:sp>
    </p:spTree>
    <p:extLst>
      <p:ext uri="{BB962C8B-B14F-4D97-AF65-F5344CB8AC3E}">
        <p14:creationId xmlns:p14="http://schemas.microsoft.com/office/powerpoint/2010/main" val="1588093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22</a:t>
            </a:fld>
            <a:endParaRPr/>
          </a:p>
        </p:txBody>
      </p:sp>
    </p:spTree>
    <p:extLst>
      <p:ext uri="{BB962C8B-B14F-4D97-AF65-F5344CB8AC3E}">
        <p14:creationId xmlns:p14="http://schemas.microsoft.com/office/powerpoint/2010/main" val="1998948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23</a:t>
            </a:fld>
            <a:endParaRPr/>
          </a:p>
        </p:txBody>
      </p:sp>
    </p:spTree>
    <p:extLst>
      <p:ext uri="{BB962C8B-B14F-4D97-AF65-F5344CB8AC3E}">
        <p14:creationId xmlns:p14="http://schemas.microsoft.com/office/powerpoint/2010/main" val="1996040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24</a:t>
            </a:fld>
            <a:endParaRPr/>
          </a:p>
        </p:txBody>
      </p:sp>
    </p:spTree>
    <p:extLst>
      <p:ext uri="{BB962C8B-B14F-4D97-AF65-F5344CB8AC3E}">
        <p14:creationId xmlns:p14="http://schemas.microsoft.com/office/powerpoint/2010/main" val="2302041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25</a:t>
            </a:fld>
            <a:endParaRPr/>
          </a:p>
        </p:txBody>
      </p:sp>
    </p:spTree>
    <p:extLst>
      <p:ext uri="{BB962C8B-B14F-4D97-AF65-F5344CB8AC3E}">
        <p14:creationId xmlns:p14="http://schemas.microsoft.com/office/powerpoint/2010/main" val="2927288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26</a:t>
            </a:fld>
            <a:endParaRPr/>
          </a:p>
        </p:txBody>
      </p:sp>
    </p:spTree>
    <p:extLst>
      <p:ext uri="{BB962C8B-B14F-4D97-AF65-F5344CB8AC3E}">
        <p14:creationId xmlns:p14="http://schemas.microsoft.com/office/powerpoint/2010/main" val="2190841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27</a:t>
            </a:fld>
            <a:endParaRPr/>
          </a:p>
        </p:txBody>
      </p:sp>
    </p:spTree>
    <p:extLst>
      <p:ext uri="{BB962C8B-B14F-4D97-AF65-F5344CB8AC3E}">
        <p14:creationId xmlns:p14="http://schemas.microsoft.com/office/powerpoint/2010/main" val="1956030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28</a:t>
            </a:fld>
            <a:endParaRPr/>
          </a:p>
        </p:txBody>
      </p:sp>
    </p:spTree>
    <p:extLst>
      <p:ext uri="{BB962C8B-B14F-4D97-AF65-F5344CB8AC3E}">
        <p14:creationId xmlns:p14="http://schemas.microsoft.com/office/powerpoint/2010/main" val="4236669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29</a:t>
            </a:fld>
            <a:endParaRPr/>
          </a:p>
        </p:txBody>
      </p:sp>
    </p:spTree>
    <p:extLst>
      <p:ext uri="{BB962C8B-B14F-4D97-AF65-F5344CB8AC3E}">
        <p14:creationId xmlns:p14="http://schemas.microsoft.com/office/powerpoint/2010/main" val="1077774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30</a:t>
            </a:fld>
            <a:endParaRPr/>
          </a:p>
        </p:txBody>
      </p:sp>
    </p:spTree>
    <p:extLst>
      <p:ext uri="{BB962C8B-B14F-4D97-AF65-F5344CB8AC3E}">
        <p14:creationId xmlns:p14="http://schemas.microsoft.com/office/powerpoint/2010/main" val="3974608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020d4e4f60_1_3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1020d4e4f60_1_3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g1020d4e4f60_1_3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31</a:t>
            </a:fld>
            <a:endParaRPr/>
          </a:p>
        </p:txBody>
      </p:sp>
    </p:spTree>
    <p:extLst>
      <p:ext uri="{BB962C8B-B14F-4D97-AF65-F5344CB8AC3E}">
        <p14:creationId xmlns:p14="http://schemas.microsoft.com/office/powerpoint/2010/main" val="2497980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32</a:t>
            </a:fld>
            <a:endParaRPr/>
          </a:p>
        </p:txBody>
      </p:sp>
    </p:spTree>
    <p:extLst>
      <p:ext uri="{BB962C8B-B14F-4D97-AF65-F5344CB8AC3E}">
        <p14:creationId xmlns:p14="http://schemas.microsoft.com/office/powerpoint/2010/main" val="21639871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33</a:t>
            </a:fld>
            <a:endParaRPr/>
          </a:p>
        </p:txBody>
      </p:sp>
    </p:spTree>
    <p:extLst>
      <p:ext uri="{BB962C8B-B14F-4D97-AF65-F5344CB8AC3E}">
        <p14:creationId xmlns:p14="http://schemas.microsoft.com/office/powerpoint/2010/main" val="13018688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34</a:t>
            </a:fld>
            <a:endParaRPr/>
          </a:p>
        </p:txBody>
      </p:sp>
    </p:spTree>
    <p:extLst>
      <p:ext uri="{BB962C8B-B14F-4D97-AF65-F5344CB8AC3E}">
        <p14:creationId xmlns:p14="http://schemas.microsoft.com/office/powerpoint/2010/main" val="41420395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35</a:t>
            </a:fld>
            <a:endParaRPr/>
          </a:p>
        </p:txBody>
      </p:sp>
    </p:spTree>
    <p:extLst>
      <p:ext uri="{BB962C8B-B14F-4D97-AF65-F5344CB8AC3E}">
        <p14:creationId xmlns:p14="http://schemas.microsoft.com/office/powerpoint/2010/main" val="26481895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36</a:t>
            </a:fld>
            <a:endParaRPr/>
          </a:p>
        </p:txBody>
      </p:sp>
    </p:spTree>
    <p:extLst>
      <p:ext uri="{BB962C8B-B14F-4D97-AF65-F5344CB8AC3E}">
        <p14:creationId xmlns:p14="http://schemas.microsoft.com/office/powerpoint/2010/main" val="41440373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37</a:t>
            </a:fld>
            <a:endParaRPr/>
          </a:p>
        </p:txBody>
      </p:sp>
    </p:spTree>
    <p:extLst>
      <p:ext uri="{BB962C8B-B14F-4D97-AF65-F5344CB8AC3E}">
        <p14:creationId xmlns:p14="http://schemas.microsoft.com/office/powerpoint/2010/main" val="1320027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38</a:t>
            </a:fld>
            <a:endParaRPr/>
          </a:p>
        </p:txBody>
      </p:sp>
    </p:spTree>
    <p:extLst>
      <p:ext uri="{BB962C8B-B14F-4D97-AF65-F5344CB8AC3E}">
        <p14:creationId xmlns:p14="http://schemas.microsoft.com/office/powerpoint/2010/main" val="1455609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39</a:t>
            </a:fld>
            <a:endParaRPr/>
          </a:p>
        </p:txBody>
      </p:sp>
    </p:spTree>
    <p:extLst>
      <p:ext uri="{BB962C8B-B14F-4D97-AF65-F5344CB8AC3E}">
        <p14:creationId xmlns:p14="http://schemas.microsoft.com/office/powerpoint/2010/main" val="7196038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40</a:t>
            </a:fld>
            <a:endParaRPr/>
          </a:p>
        </p:txBody>
      </p:sp>
    </p:spTree>
    <p:extLst>
      <p:ext uri="{BB962C8B-B14F-4D97-AF65-F5344CB8AC3E}">
        <p14:creationId xmlns:p14="http://schemas.microsoft.com/office/powerpoint/2010/main" val="1712898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020d4e4f60_1_3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1020d4e4f60_1_3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3" name="Google Shape;163;g1020d4e4f60_1_3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41</a:t>
            </a:fld>
            <a:endParaRPr/>
          </a:p>
        </p:txBody>
      </p:sp>
    </p:spTree>
    <p:extLst>
      <p:ext uri="{BB962C8B-B14F-4D97-AF65-F5344CB8AC3E}">
        <p14:creationId xmlns:p14="http://schemas.microsoft.com/office/powerpoint/2010/main" val="21013799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42</a:t>
            </a:fld>
            <a:endParaRPr/>
          </a:p>
        </p:txBody>
      </p:sp>
    </p:spTree>
    <p:extLst>
      <p:ext uri="{BB962C8B-B14F-4D97-AF65-F5344CB8AC3E}">
        <p14:creationId xmlns:p14="http://schemas.microsoft.com/office/powerpoint/2010/main" val="5641066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43</a:t>
            </a:fld>
            <a:endParaRPr/>
          </a:p>
        </p:txBody>
      </p:sp>
    </p:spTree>
    <p:extLst>
      <p:ext uri="{BB962C8B-B14F-4D97-AF65-F5344CB8AC3E}">
        <p14:creationId xmlns:p14="http://schemas.microsoft.com/office/powerpoint/2010/main" val="5742490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44</a:t>
            </a:fld>
            <a:endParaRPr/>
          </a:p>
        </p:txBody>
      </p:sp>
    </p:spTree>
    <p:extLst>
      <p:ext uri="{BB962C8B-B14F-4D97-AF65-F5344CB8AC3E}">
        <p14:creationId xmlns:p14="http://schemas.microsoft.com/office/powerpoint/2010/main" val="37968471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45</a:t>
            </a:fld>
            <a:endParaRPr/>
          </a:p>
        </p:txBody>
      </p:sp>
    </p:spTree>
    <p:extLst>
      <p:ext uri="{BB962C8B-B14F-4D97-AF65-F5344CB8AC3E}">
        <p14:creationId xmlns:p14="http://schemas.microsoft.com/office/powerpoint/2010/main" val="12634959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46</a:t>
            </a:fld>
            <a:endParaRPr/>
          </a:p>
        </p:txBody>
      </p:sp>
    </p:spTree>
    <p:extLst>
      <p:ext uri="{BB962C8B-B14F-4D97-AF65-F5344CB8AC3E}">
        <p14:creationId xmlns:p14="http://schemas.microsoft.com/office/powerpoint/2010/main" val="14678748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47</a:t>
            </a:fld>
            <a:endParaRPr/>
          </a:p>
        </p:txBody>
      </p:sp>
    </p:spTree>
    <p:extLst>
      <p:ext uri="{BB962C8B-B14F-4D97-AF65-F5344CB8AC3E}">
        <p14:creationId xmlns:p14="http://schemas.microsoft.com/office/powerpoint/2010/main" val="26940651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728C4FA-2AC8-404A-8F1F-A69B70A64ECF}" type="slidenum">
              <a:rPr lang="it-IT" smtClean="0"/>
              <a:t>48</a:t>
            </a:fld>
            <a:endParaRPr lang="it-IT"/>
          </a:p>
        </p:txBody>
      </p:sp>
    </p:spTree>
    <p:extLst>
      <p:ext uri="{BB962C8B-B14F-4D97-AF65-F5344CB8AC3E}">
        <p14:creationId xmlns:p14="http://schemas.microsoft.com/office/powerpoint/2010/main" val="33749584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49</a:t>
            </a:fld>
            <a:endParaRPr/>
          </a:p>
        </p:txBody>
      </p:sp>
    </p:spTree>
    <p:extLst>
      <p:ext uri="{BB962C8B-B14F-4D97-AF65-F5344CB8AC3E}">
        <p14:creationId xmlns:p14="http://schemas.microsoft.com/office/powerpoint/2010/main" val="35621316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50</a:t>
            </a:fld>
            <a:endParaRPr/>
          </a:p>
        </p:txBody>
      </p:sp>
    </p:spTree>
    <p:extLst>
      <p:ext uri="{BB962C8B-B14F-4D97-AF65-F5344CB8AC3E}">
        <p14:creationId xmlns:p14="http://schemas.microsoft.com/office/powerpoint/2010/main" val="101051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728C4FA-2AC8-404A-8F1F-A69B70A64ECF}" type="slidenum">
              <a:rPr lang="it-IT" smtClean="0"/>
              <a:t>5</a:t>
            </a:fld>
            <a:endParaRPr lang="it-IT"/>
          </a:p>
        </p:txBody>
      </p:sp>
    </p:spTree>
    <p:extLst>
      <p:ext uri="{BB962C8B-B14F-4D97-AF65-F5344CB8AC3E}">
        <p14:creationId xmlns:p14="http://schemas.microsoft.com/office/powerpoint/2010/main" val="3088278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728C4FA-2AC8-404A-8F1F-A69B70A64ECF}" type="slidenum">
              <a:rPr lang="it-IT" smtClean="0"/>
              <a:t>51</a:t>
            </a:fld>
            <a:endParaRPr lang="it-IT"/>
          </a:p>
        </p:txBody>
      </p:sp>
    </p:spTree>
    <p:extLst>
      <p:ext uri="{BB962C8B-B14F-4D97-AF65-F5344CB8AC3E}">
        <p14:creationId xmlns:p14="http://schemas.microsoft.com/office/powerpoint/2010/main" val="33749584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49568dc15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1049568dc15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None/>
            </a:pPr>
            <a:endParaRPr dirty="0"/>
          </a:p>
        </p:txBody>
      </p:sp>
      <p:sp>
        <p:nvSpPr>
          <p:cNvPr id="379" name="Google Shape;379;g1049568dc15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52</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49568dc15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1049568dc15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None/>
            </a:pPr>
            <a:endParaRPr dirty="0"/>
          </a:p>
        </p:txBody>
      </p:sp>
      <p:sp>
        <p:nvSpPr>
          <p:cNvPr id="379" name="Google Shape;379;g1049568dc15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53</a:t>
            </a:fld>
            <a:endParaRPr/>
          </a:p>
        </p:txBody>
      </p:sp>
    </p:spTree>
    <p:extLst>
      <p:ext uri="{BB962C8B-B14F-4D97-AF65-F5344CB8AC3E}">
        <p14:creationId xmlns:p14="http://schemas.microsoft.com/office/powerpoint/2010/main" val="37782631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49568dc15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1049568dc15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None/>
            </a:pPr>
            <a:endParaRPr dirty="0"/>
          </a:p>
        </p:txBody>
      </p:sp>
      <p:sp>
        <p:nvSpPr>
          <p:cNvPr id="379" name="Google Shape;379;g1049568dc15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54</a:t>
            </a:fld>
            <a:endParaRPr/>
          </a:p>
        </p:txBody>
      </p:sp>
    </p:spTree>
    <p:extLst>
      <p:ext uri="{BB962C8B-B14F-4D97-AF65-F5344CB8AC3E}">
        <p14:creationId xmlns:p14="http://schemas.microsoft.com/office/powerpoint/2010/main" val="1792670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7</a:t>
            </a:fld>
            <a:endParaRPr/>
          </a:p>
        </p:txBody>
      </p:sp>
    </p:spTree>
    <p:extLst>
      <p:ext uri="{BB962C8B-B14F-4D97-AF65-F5344CB8AC3E}">
        <p14:creationId xmlns:p14="http://schemas.microsoft.com/office/powerpoint/2010/main" val="2701018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8</a:t>
            </a:fld>
            <a:endParaRPr/>
          </a:p>
        </p:txBody>
      </p:sp>
    </p:spTree>
    <p:extLst>
      <p:ext uri="{BB962C8B-B14F-4D97-AF65-F5344CB8AC3E}">
        <p14:creationId xmlns:p14="http://schemas.microsoft.com/office/powerpoint/2010/main" val="2974831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9</a:t>
            </a:fld>
            <a:endParaRPr/>
          </a:p>
        </p:txBody>
      </p:sp>
    </p:spTree>
    <p:extLst>
      <p:ext uri="{BB962C8B-B14F-4D97-AF65-F5344CB8AC3E}">
        <p14:creationId xmlns:p14="http://schemas.microsoft.com/office/powerpoint/2010/main" val="1980131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49568dc1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049568dc1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365" name="Google Shape;365;g1049568dc15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10</a:t>
            </a:fld>
            <a:endParaRPr/>
          </a:p>
        </p:txBody>
      </p:sp>
    </p:spTree>
    <p:extLst>
      <p:ext uri="{BB962C8B-B14F-4D97-AF65-F5344CB8AC3E}">
        <p14:creationId xmlns:p14="http://schemas.microsoft.com/office/powerpoint/2010/main" val="1110710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enza immagine A">
    <p:bg>
      <p:bgPr>
        <a:solidFill>
          <a:schemeClr val="accent1"/>
        </a:solidFill>
        <a:effectLst/>
      </p:bgPr>
    </p:bg>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ACA4F8B5-F0ED-1140-8029-656BDF60E8A2}"/>
              </a:ext>
            </a:extLst>
          </p:cNvPr>
          <p:cNvSpPr>
            <a:spLocks noGrp="1"/>
          </p:cNvSpPr>
          <p:nvPr>
            <p:ph type="dt" sz="half" idx="10"/>
          </p:nvPr>
        </p:nvSpPr>
        <p:spPr>
          <a:xfrm>
            <a:off x="712788" y="6052232"/>
            <a:ext cx="3023373" cy="365125"/>
          </a:xfrm>
          <a:ln>
            <a:noFill/>
          </a:ln>
        </p:spPr>
        <p:txBody>
          <a:bodyPr/>
          <a:lstStyle>
            <a:lvl1pPr>
              <a:defRPr>
                <a:solidFill>
                  <a:schemeClr val="bg1"/>
                </a:solidFill>
              </a:defRPr>
            </a:lvl1pPr>
          </a:lstStyle>
          <a:p>
            <a:r>
              <a:rPr lang="it-IT" dirty="0"/>
              <a:t>Luogo</a:t>
            </a:r>
            <a:r>
              <a:rPr lang="it-IT" dirty="0">
                <a:solidFill>
                  <a:schemeClr val="accent2"/>
                </a:solidFill>
              </a:rPr>
              <a:t> </a:t>
            </a:r>
            <a:r>
              <a:rPr lang="it-IT">
                <a:solidFill>
                  <a:schemeClr val="accent2"/>
                </a:solidFill>
              </a:rPr>
              <a:t>| </a:t>
            </a:r>
            <a:fld id="{7F9CC490-E3A4-5941-A1A7-6AB2CDB4E3B8}" type="datetime1">
              <a:rPr lang="it-IT" smtClean="0"/>
              <a:pPr/>
              <a:t>10/10/2023</a:t>
            </a:fld>
            <a:endParaRPr lang="it-IT" dirty="0"/>
          </a:p>
        </p:txBody>
      </p:sp>
      <p:sp>
        <p:nvSpPr>
          <p:cNvPr id="7" name="Segnaposto testo 10">
            <a:extLst>
              <a:ext uri="{FF2B5EF4-FFF2-40B4-BE49-F238E27FC236}">
                <a16:creationId xmlns:a16="http://schemas.microsoft.com/office/drawing/2014/main" id="{74329B8E-E634-0148-9D96-6BA9637C7CC0}"/>
              </a:ext>
            </a:extLst>
          </p:cNvPr>
          <p:cNvSpPr>
            <a:spLocks noGrp="1"/>
          </p:cNvSpPr>
          <p:nvPr>
            <p:ph type="body" sz="quarter" idx="14" hasCustomPrompt="1"/>
          </p:nvPr>
        </p:nvSpPr>
        <p:spPr>
          <a:xfrm>
            <a:off x="712788" y="4674222"/>
            <a:ext cx="8439150" cy="464400"/>
          </a:xfrm>
          <a:prstGeom prst="rect">
            <a:avLst/>
          </a:prstGeom>
        </p:spPr>
        <p:txBody>
          <a:bodyPr lIns="0" tIns="0" rIns="0" bIns="0">
            <a:noAutofit/>
          </a:bodyPr>
          <a:lstStyle>
            <a:lvl1pPr marL="0" indent="0">
              <a:lnSpc>
                <a:spcPts val="2200"/>
              </a:lnSpc>
              <a:buNone/>
              <a:defRPr sz="2000" b="0"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2pPr>
            <a:lvl3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3pPr>
            <a:lvl4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it-IT" dirty="0"/>
              <a:t>SOTTOTITOLO (OPEN SANS REGULAR 20)</a:t>
            </a:r>
          </a:p>
        </p:txBody>
      </p:sp>
      <p:sp>
        <p:nvSpPr>
          <p:cNvPr id="8" name="Titolo 1">
            <a:extLst>
              <a:ext uri="{FF2B5EF4-FFF2-40B4-BE49-F238E27FC236}">
                <a16:creationId xmlns:a16="http://schemas.microsoft.com/office/drawing/2014/main" id="{0D5C1E8C-B179-FB4E-8106-791F4BFA4F39}"/>
              </a:ext>
            </a:extLst>
          </p:cNvPr>
          <p:cNvSpPr>
            <a:spLocks noGrp="1"/>
          </p:cNvSpPr>
          <p:nvPr>
            <p:ph type="title" hasCustomPrompt="1"/>
          </p:nvPr>
        </p:nvSpPr>
        <p:spPr>
          <a:xfrm>
            <a:off x="712788" y="3211307"/>
            <a:ext cx="9955212" cy="1325563"/>
          </a:xfrm>
        </p:spPr>
        <p:txBody>
          <a:bodyPr lIns="0" tIns="0" rIns="0" bIns="0" anchor="b">
            <a:normAutofit/>
          </a:bodyPr>
          <a:lstStyle>
            <a:lvl1pPr>
              <a:defRPr sz="3000"/>
            </a:lvl1pPr>
          </a:lstStyle>
          <a:p>
            <a:r>
              <a:rPr lang="it-IT" dirty="0"/>
              <a:t>TITOLO (OPEN SANS BOLD 30)</a:t>
            </a:r>
          </a:p>
        </p:txBody>
      </p:sp>
    </p:spTree>
    <p:extLst>
      <p:ext uri="{BB962C8B-B14F-4D97-AF65-F5344CB8AC3E}">
        <p14:creationId xmlns:p14="http://schemas.microsoft.com/office/powerpoint/2010/main" val="1823399705"/>
      </p:ext>
    </p:extLst>
  </p:cSld>
  <p:clrMapOvr>
    <a:masterClrMapping/>
  </p:clrMapOvr>
  <p:extLst>
    <p:ext uri="{DCECCB84-F9BA-43D5-87BE-67443E8EF086}">
      <p15:sldGuideLst xmlns:p15="http://schemas.microsoft.com/office/powerpoint/2012/main">
        <p15:guide id="1" orient="horz" pos="2160">
          <p15:clr>
            <a:srgbClr val="FBAE40"/>
          </p15:clr>
        </p15:guide>
        <p15:guide id="2" pos="3840" userDrawn="1">
          <p15:clr>
            <a:srgbClr val="FBAE40"/>
          </p15:clr>
        </p15:guide>
        <p15:guide id="3" orient="horz" pos="4020" userDrawn="1">
          <p15:clr>
            <a:srgbClr val="FBAE40"/>
          </p15:clr>
        </p15:guide>
        <p15:guide id="4" pos="44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magine full page con piede">
    <p:spTree>
      <p:nvGrpSpPr>
        <p:cNvPr id="1" name=""/>
        <p:cNvGrpSpPr/>
        <p:nvPr/>
      </p:nvGrpSpPr>
      <p:grpSpPr>
        <a:xfrm>
          <a:off x="0" y="0"/>
          <a:ext cx="0" cy="0"/>
          <a:chOff x="0" y="0"/>
          <a:chExt cx="0" cy="0"/>
        </a:xfrm>
      </p:grpSpPr>
      <p:sp>
        <p:nvSpPr>
          <p:cNvPr id="14" name="Segnaposto immagine 13">
            <a:extLst>
              <a:ext uri="{FF2B5EF4-FFF2-40B4-BE49-F238E27FC236}">
                <a16:creationId xmlns:a16="http://schemas.microsoft.com/office/drawing/2014/main" id="{65248EF5-7BE0-1E4D-993A-6DAABFC4645C}"/>
              </a:ext>
            </a:extLst>
          </p:cNvPr>
          <p:cNvSpPr>
            <a:spLocks noGrp="1"/>
          </p:cNvSpPr>
          <p:nvPr>
            <p:ph type="pic" sz="quarter" idx="13" hasCustomPrompt="1"/>
          </p:nvPr>
        </p:nvSpPr>
        <p:spPr>
          <a:xfrm>
            <a:off x="-59635" y="29817"/>
            <a:ext cx="12311269" cy="6132217"/>
          </a:xfrm>
          <a:custGeom>
            <a:avLst/>
            <a:gdLst>
              <a:gd name="connsiteX0" fmla="*/ 0 w 12192000"/>
              <a:gd name="connsiteY0" fmla="*/ 0 h 6284913"/>
              <a:gd name="connsiteX1" fmla="*/ 7601669 w 12192000"/>
              <a:gd name="connsiteY1" fmla="*/ 0 h 6284913"/>
              <a:gd name="connsiteX2" fmla="*/ 10844440 w 12192000"/>
              <a:gd name="connsiteY2" fmla="*/ 866057 h 6284913"/>
              <a:gd name="connsiteX3" fmla="*/ 10844440 w 12192000"/>
              <a:gd name="connsiteY3" fmla="*/ 1341649 h 6284913"/>
              <a:gd name="connsiteX4" fmla="*/ 11425238 w 12192000"/>
              <a:gd name="connsiteY4" fmla="*/ 1341649 h 6284913"/>
              <a:gd name="connsiteX5" fmla="*/ 11425238 w 12192000"/>
              <a:gd name="connsiteY5" fmla="*/ 1021172 h 6284913"/>
              <a:gd name="connsiteX6" fmla="*/ 12192000 w 12192000"/>
              <a:gd name="connsiteY6" fmla="*/ 1225954 h 6284913"/>
              <a:gd name="connsiteX7" fmla="*/ 12192000 w 12192000"/>
              <a:gd name="connsiteY7" fmla="*/ 3429000 h 6284913"/>
              <a:gd name="connsiteX8" fmla="*/ 12192000 w 12192000"/>
              <a:gd name="connsiteY8" fmla="*/ 6284913 h 6284913"/>
              <a:gd name="connsiteX9" fmla="*/ 0 w 12192000"/>
              <a:gd name="connsiteY9" fmla="*/ 6284913 h 6284913"/>
              <a:gd name="connsiteX10" fmla="*/ 0 w 12192000"/>
              <a:gd name="connsiteY10" fmla="*/ 3429000 h 6284913"/>
              <a:gd name="connsiteX0" fmla="*/ 0 w 12192000"/>
              <a:gd name="connsiteY0" fmla="*/ 0 h 6284913"/>
              <a:gd name="connsiteX1" fmla="*/ 7601669 w 12192000"/>
              <a:gd name="connsiteY1" fmla="*/ 0 h 6284913"/>
              <a:gd name="connsiteX2" fmla="*/ 10844440 w 12192000"/>
              <a:gd name="connsiteY2" fmla="*/ 866057 h 6284913"/>
              <a:gd name="connsiteX3" fmla="*/ 10844440 w 12192000"/>
              <a:gd name="connsiteY3" fmla="*/ 1341649 h 6284913"/>
              <a:gd name="connsiteX4" fmla="*/ 11425238 w 12192000"/>
              <a:gd name="connsiteY4" fmla="*/ 1341649 h 6284913"/>
              <a:gd name="connsiteX5" fmla="*/ 11425238 w 12192000"/>
              <a:gd name="connsiteY5" fmla="*/ 1021172 h 6284913"/>
              <a:gd name="connsiteX6" fmla="*/ 12192000 w 12192000"/>
              <a:gd name="connsiteY6" fmla="*/ 1225954 h 6284913"/>
              <a:gd name="connsiteX7" fmla="*/ 12192000 w 12192000"/>
              <a:gd name="connsiteY7" fmla="*/ 3429000 h 6284913"/>
              <a:gd name="connsiteX8" fmla="*/ 12192000 w 12192000"/>
              <a:gd name="connsiteY8" fmla="*/ 6284913 h 6284913"/>
              <a:gd name="connsiteX9" fmla="*/ 0 w 12192000"/>
              <a:gd name="connsiteY9" fmla="*/ 5921843 h 6284913"/>
              <a:gd name="connsiteX10" fmla="*/ 0 w 12192000"/>
              <a:gd name="connsiteY10" fmla="*/ 3429000 h 6284913"/>
              <a:gd name="connsiteX11" fmla="*/ 0 w 12192000"/>
              <a:gd name="connsiteY11" fmla="*/ 0 h 6284913"/>
              <a:gd name="connsiteX0" fmla="*/ 0 w 12192000"/>
              <a:gd name="connsiteY0" fmla="*/ 0 h 5921843"/>
              <a:gd name="connsiteX1" fmla="*/ 7601669 w 12192000"/>
              <a:gd name="connsiteY1" fmla="*/ 0 h 5921843"/>
              <a:gd name="connsiteX2" fmla="*/ 10844440 w 12192000"/>
              <a:gd name="connsiteY2" fmla="*/ 866057 h 5921843"/>
              <a:gd name="connsiteX3" fmla="*/ 10844440 w 12192000"/>
              <a:gd name="connsiteY3" fmla="*/ 1341649 h 5921843"/>
              <a:gd name="connsiteX4" fmla="*/ 11425238 w 12192000"/>
              <a:gd name="connsiteY4" fmla="*/ 1341649 h 5921843"/>
              <a:gd name="connsiteX5" fmla="*/ 11425238 w 12192000"/>
              <a:gd name="connsiteY5" fmla="*/ 1021172 h 5921843"/>
              <a:gd name="connsiteX6" fmla="*/ 12192000 w 12192000"/>
              <a:gd name="connsiteY6" fmla="*/ 1225954 h 5921843"/>
              <a:gd name="connsiteX7" fmla="*/ 12192000 w 12192000"/>
              <a:gd name="connsiteY7" fmla="*/ 3429000 h 5921843"/>
              <a:gd name="connsiteX8" fmla="*/ 12192000 w 12192000"/>
              <a:gd name="connsiteY8" fmla="*/ 5921843 h 5921843"/>
              <a:gd name="connsiteX9" fmla="*/ 0 w 12192000"/>
              <a:gd name="connsiteY9" fmla="*/ 5921843 h 5921843"/>
              <a:gd name="connsiteX10" fmla="*/ 0 w 12192000"/>
              <a:gd name="connsiteY10" fmla="*/ 3429000 h 5921843"/>
              <a:gd name="connsiteX11" fmla="*/ 0 w 12192000"/>
              <a:gd name="connsiteY11" fmla="*/ 0 h 592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5921843">
                <a:moveTo>
                  <a:pt x="0" y="0"/>
                </a:moveTo>
                <a:lnTo>
                  <a:pt x="7601669" y="0"/>
                </a:lnTo>
                <a:lnTo>
                  <a:pt x="10844440" y="866057"/>
                </a:lnTo>
                <a:lnTo>
                  <a:pt x="10844440" y="1341649"/>
                </a:lnTo>
                <a:lnTo>
                  <a:pt x="11425238" y="1341649"/>
                </a:lnTo>
                <a:lnTo>
                  <a:pt x="11425238" y="1021172"/>
                </a:lnTo>
                <a:lnTo>
                  <a:pt x="12192000" y="1225954"/>
                </a:lnTo>
                <a:lnTo>
                  <a:pt x="12192000" y="3429000"/>
                </a:lnTo>
                <a:lnTo>
                  <a:pt x="12192000" y="5921843"/>
                </a:lnTo>
                <a:lnTo>
                  <a:pt x="0" y="5921843"/>
                </a:lnTo>
                <a:lnTo>
                  <a:pt x="0" y="3429000"/>
                </a:lnTo>
                <a:lnTo>
                  <a:pt x="0" y="0"/>
                </a:lnTo>
                <a:close/>
              </a:path>
            </a:pathLst>
          </a:custGeom>
          <a:solidFill>
            <a:schemeClr val="bg2"/>
          </a:solidFill>
        </p:spPr>
        <p:txBody>
          <a:bodyPr wrap="square" anchor="ctr">
            <a:noAutofit/>
          </a:bodyPr>
          <a:lstStyle>
            <a:lvl1pPr marL="0" indent="0" algn="ctr">
              <a:buNone/>
              <a:defRPr b="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Clicca per inserire un’immagine </a:t>
            </a:r>
            <a:r>
              <a:rPr lang="it-IT" dirty="0" err="1"/>
              <a:t>fullpage</a:t>
            </a:r>
            <a:endParaRPr lang="it-IT" dirty="0"/>
          </a:p>
        </p:txBody>
      </p:sp>
      <p:sp>
        <p:nvSpPr>
          <p:cNvPr id="8" name="Segnaposto data 3">
            <a:extLst>
              <a:ext uri="{FF2B5EF4-FFF2-40B4-BE49-F238E27FC236}">
                <a16:creationId xmlns:a16="http://schemas.microsoft.com/office/drawing/2014/main" id="{2B7C71A3-FF71-CC4D-945C-810A74FDAF7F}"/>
              </a:ext>
            </a:extLst>
          </p:cNvPr>
          <p:cNvSpPr>
            <a:spLocks noGrp="1"/>
          </p:cNvSpPr>
          <p:nvPr>
            <p:ph type="dt" sz="half" idx="2"/>
          </p:nvPr>
        </p:nvSpPr>
        <p:spPr>
          <a:xfrm>
            <a:off x="5822049" y="6274090"/>
            <a:ext cx="547902"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74D4CAF6-8C55-AD45-B2EE-04FDC07BB50B}" type="datetime1">
              <a:rPr lang="it-IT" smtClean="0"/>
              <a:pPr/>
              <a:t>10/10/2023</a:t>
            </a:fld>
            <a:endParaRPr lang="it-IT" dirty="0"/>
          </a:p>
        </p:txBody>
      </p:sp>
      <p:sp>
        <p:nvSpPr>
          <p:cNvPr id="9" name="Segnaposto piè di pagina 4">
            <a:extLst>
              <a:ext uri="{FF2B5EF4-FFF2-40B4-BE49-F238E27FC236}">
                <a16:creationId xmlns:a16="http://schemas.microsoft.com/office/drawing/2014/main" id="{8D70CE7A-767B-184F-B509-2ACD8A3C7D5F}"/>
              </a:ext>
            </a:extLst>
          </p:cNvPr>
          <p:cNvSpPr>
            <a:spLocks noGrp="1"/>
          </p:cNvSpPr>
          <p:nvPr>
            <p:ph type="ftr" sz="quarter" idx="3"/>
          </p:nvPr>
        </p:nvSpPr>
        <p:spPr>
          <a:xfrm>
            <a:off x="1134000" y="6274090"/>
            <a:ext cx="4114800"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Format PPT per comunicazione esterna</a:t>
            </a:r>
          </a:p>
        </p:txBody>
      </p:sp>
      <p:sp>
        <p:nvSpPr>
          <p:cNvPr id="10" name="Segnaposto numero diapositiva 5">
            <a:extLst>
              <a:ext uri="{FF2B5EF4-FFF2-40B4-BE49-F238E27FC236}">
                <a16:creationId xmlns:a16="http://schemas.microsoft.com/office/drawing/2014/main" id="{4C64B751-81A6-714B-8A6A-63D132809F8A}"/>
              </a:ext>
            </a:extLst>
          </p:cNvPr>
          <p:cNvSpPr>
            <a:spLocks noGrp="1"/>
          </p:cNvSpPr>
          <p:nvPr>
            <p:ph type="sldNum" sz="quarter" idx="4"/>
          </p:nvPr>
        </p:nvSpPr>
        <p:spPr>
          <a:xfrm>
            <a:off x="766764" y="6274090"/>
            <a:ext cx="322448"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15D4BBC1-811D-7C4E-A32F-2E5CD0CE5FC9}" type="slidenum">
              <a:rPr lang="it-IT" smtClean="0"/>
              <a:pPr/>
              <a:t>‹N›</a:t>
            </a:fld>
            <a:endParaRPr lang="it-IT" dirty="0"/>
          </a:p>
        </p:txBody>
      </p:sp>
    </p:spTree>
    <p:extLst>
      <p:ext uri="{BB962C8B-B14F-4D97-AF65-F5344CB8AC3E}">
        <p14:creationId xmlns:p14="http://schemas.microsoft.com/office/powerpoint/2010/main" val="2795801328"/>
      </p:ext>
    </p:extLst>
  </p:cSld>
  <p:clrMapOvr>
    <a:masterClrMapping/>
  </p:clrMapOvr>
  <p:extLst>
    <p:ext uri="{DCECCB84-F9BA-43D5-87BE-67443E8EF086}">
      <p15:sldGuideLst xmlns:p15="http://schemas.microsoft.com/office/powerpoint/2012/main">
        <p15:guide id="1" orient="horz" pos="3959" userDrawn="1">
          <p15:clr>
            <a:srgbClr val="FBAE40"/>
          </p15:clr>
        </p15:guide>
        <p15:guide id="2" orient="horz" pos="226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B052D8-F23E-4246-9C24-685C27F3D4C4}"/>
              </a:ext>
            </a:extLst>
          </p:cNvPr>
          <p:cNvSpPr>
            <a:spLocks noGrp="1"/>
          </p:cNvSpPr>
          <p:nvPr>
            <p:ph type="title" hasCustomPrompt="1"/>
          </p:nvPr>
        </p:nvSpPr>
        <p:spPr>
          <a:xfrm>
            <a:off x="766763" y="-186592"/>
            <a:ext cx="9088437" cy="1325563"/>
          </a:xfrm>
        </p:spPr>
        <p:txBody>
          <a:bodyPr/>
          <a:lstStyle/>
          <a:p>
            <a:r>
              <a:rPr lang="it-IT" dirty="0"/>
              <a:t>TITOLO (OPEN SANS BOLD 25)</a:t>
            </a:r>
          </a:p>
        </p:txBody>
      </p:sp>
      <p:sp>
        <p:nvSpPr>
          <p:cNvPr id="7" name="Segnaposto testo 10">
            <a:extLst>
              <a:ext uri="{FF2B5EF4-FFF2-40B4-BE49-F238E27FC236}">
                <a16:creationId xmlns:a16="http://schemas.microsoft.com/office/drawing/2014/main" id="{B3DB2C88-95BB-D04F-BD76-6C67A41A1BE2}"/>
              </a:ext>
            </a:extLst>
          </p:cNvPr>
          <p:cNvSpPr>
            <a:spLocks noGrp="1"/>
          </p:cNvSpPr>
          <p:nvPr>
            <p:ph type="body" sz="quarter" idx="14" hasCustomPrompt="1"/>
          </p:nvPr>
        </p:nvSpPr>
        <p:spPr>
          <a:xfrm>
            <a:off x="766763" y="1230624"/>
            <a:ext cx="9088437" cy="365125"/>
          </a:xfrm>
          <a:prstGeom prst="rect">
            <a:avLst/>
          </a:prstGeom>
        </p:spPr>
        <p:txBody>
          <a:bodyPr>
            <a:noAutofit/>
          </a:bodyPr>
          <a:lstStyle>
            <a:lvl1pPr marL="0" indent="0">
              <a:buNone/>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2pPr>
            <a:lvl3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3pPr>
            <a:lvl4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it-IT" dirty="0"/>
              <a:t>Sottotitolo (Open sans Regular 20)</a:t>
            </a:r>
          </a:p>
        </p:txBody>
      </p:sp>
      <p:sp>
        <p:nvSpPr>
          <p:cNvPr id="9" name="Segnaposto data 3">
            <a:extLst>
              <a:ext uri="{FF2B5EF4-FFF2-40B4-BE49-F238E27FC236}">
                <a16:creationId xmlns:a16="http://schemas.microsoft.com/office/drawing/2014/main" id="{0408FC63-D85B-6644-90FE-D544E91FF6C0}"/>
              </a:ext>
            </a:extLst>
          </p:cNvPr>
          <p:cNvSpPr>
            <a:spLocks noGrp="1"/>
          </p:cNvSpPr>
          <p:nvPr>
            <p:ph type="dt" sz="half" idx="2"/>
          </p:nvPr>
        </p:nvSpPr>
        <p:spPr>
          <a:xfrm>
            <a:off x="5822049" y="6274090"/>
            <a:ext cx="547902"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74D4CAF6-8C55-AD45-B2EE-04FDC07BB50B}" type="datetime1">
              <a:rPr lang="it-IT" smtClean="0"/>
              <a:pPr/>
              <a:t>10/10/2023</a:t>
            </a:fld>
            <a:endParaRPr lang="it-IT" dirty="0"/>
          </a:p>
        </p:txBody>
      </p:sp>
      <p:sp>
        <p:nvSpPr>
          <p:cNvPr id="10" name="Segnaposto piè di pagina 4">
            <a:extLst>
              <a:ext uri="{FF2B5EF4-FFF2-40B4-BE49-F238E27FC236}">
                <a16:creationId xmlns:a16="http://schemas.microsoft.com/office/drawing/2014/main" id="{EEDCE91F-E17D-4F41-AA11-A5549B65FD1D}"/>
              </a:ext>
            </a:extLst>
          </p:cNvPr>
          <p:cNvSpPr>
            <a:spLocks noGrp="1"/>
          </p:cNvSpPr>
          <p:nvPr>
            <p:ph type="ftr" sz="quarter" idx="3"/>
          </p:nvPr>
        </p:nvSpPr>
        <p:spPr>
          <a:xfrm>
            <a:off x="1134000" y="6274090"/>
            <a:ext cx="4114800"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Format PPT per comunicazione esterna</a:t>
            </a:r>
          </a:p>
        </p:txBody>
      </p:sp>
      <p:sp>
        <p:nvSpPr>
          <p:cNvPr id="11" name="Segnaposto numero diapositiva 5">
            <a:extLst>
              <a:ext uri="{FF2B5EF4-FFF2-40B4-BE49-F238E27FC236}">
                <a16:creationId xmlns:a16="http://schemas.microsoft.com/office/drawing/2014/main" id="{892F6C18-BF23-4640-A363-C425A33E94FE}"/>
              </a:ext>
            </a:extLst>
          </p:cNvPr>
          <p:cNvSpPr>
            <a:spLocks noGrp="1"/>
          </p:cNvSpPr>
          <p:nvPr>
            <p:ph type="sldNum" sz="quarter" idx="4"/>
          </p:nvPr>
        </p:nvSpPr>
        <p:spPr>
          <a:xfrm>
            <a:off x="766764" y="6274090"/>
            <a:ext cx="322448"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15D4BBC1-811D-7C4E-A32F-2E5CD0CE5FC9}" type="slidenum">
              <a:rPr lang="it-IT" smtClean="0"/>
              <a:pPr/>
              <a:t>‹N›</a:t>
            </a:fld>
            <a:endParaRPr lang="it-IT" dirty="0"/>
          </a:p>
        </p:txBody>
      </p:sp>
    </p:spTree>
    <p:extLst>
      <p:ext uri="{BB962C8B-B14F-4D97-AF65-F5344CB8AC3E}">
        <p14:creationId xmlns:p14="http://schemas.microsoft.com/office/powerpoint/2010/main" val="3774824433"/>
      </p:ext>
    </p:extLst>
  </p:cSld>
  <p:clrMapOvr>
    <a:masterClrMapping/>
  </p:clrMapOvr>
  <p:extLst>
    <p:ext uri="{DCECCB84-F9BA-43D5-87BE-67443E8EF086}">
      <p15:sldGuideLst xmlns:p15="http://schemas.microsoft.com/office/powerpoint/2012/main">
        <p15:guide id="1" orient="horz" pos="372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IUSURA A">
    <p:bg>
      <p:bgPr>
        <a:solidFill>
          <a:schemeClr val="accent1"/>
        </a:solidFill>
        <a:effectLst/>
      </p:bgPr>
    </p:bg>
    <p:spTree>
      <p:nvGrpSpPr>
        <p:cNvPr id="1" name=""/>
        <p:cNvGrpSpPr/>
        <p:nvPr/>
      </p:nvGrpSpPr>
      <p:grpSpPr>
        <a:xfrm>
          <a:off x="0" y="0"/>
          <a:ext cx="0" cy="0"/>
          <a:chOff x="0" y="0"/>
          <a:chExt cx="0" cy="0"/>
        </a:xfrm>
      </p:grpSpPr>
      <p:sp>
        <p:nvSpPr>
          <p:cNvPr id="30" name="Segnaposto testo 29">
            <a:extLst>
              <a:ext uri="{FF2B5EF4-FFF2-40B4-BE49-F238E27FC236}">
                <a16:creationId xmlns:a16="http://schemas.microsoft.com/office/drawing/2014/main" id="{4074B709-F0BE-4F47-9893-BC98E377F583}"/>
              </a:ext>
            </a:extLst>
          </p:cNvPr>
          <p:cNvSpPr>
            <a:spLocks noGrp="1"/>
          </p:cNvSpPr>
          <p:nvPr>
            <p:ph type="body" sz="quarter" idx="10" hasCustomPrompt="1"/>
          </p:nvPr>
        </p:nvSpPr>
        <p:spPr>
          <a:xfrm>
            <a:off x="696913" y="3874786"/>
            <a:ext cx="3952876" cy="1741094"/>
          </a:xfrm>
          <a:prstGeom prst="rect">
            <a:avLst/>
          </a:prstGeom>
        </p:spPr>
        <p:txBody>
          <a:bodyPr anchor="b">
            <a:normAutofit/>
          </a:bodyPr>
          <a:lstStyle>
            <a:lvl1pPr marL="0" indent="0">
              <a:buNone/>
              <a:defRPr sz="1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it-IT" dirty="0"/>
              <a:t>Nome Cognome</a:t>
            </a:r>
          </a:p>
          <a:p>
            <a:pPr lvl="0"/>
            <a:r>
              <a:rPr lang="it-IT" dirty="0" err="1"/>
              <a:t>nome@airc.it</a:t>
            </a:r>
            <a:br>
              <a:rPr lang="it-IT" dirty="0"/>
            </a:br>
            <a:r>
              <a:rPr lang="it-IT" dirty="0"/>
              <a:t>+39 000 0000000</a:t>
            </a:r>
          </a:p>
        </p:txBody>
      </p:sp>
    </p:spTree>
    <p:extLst>
      <p:ext uri="{BB962C8B-B14F-4D97-AF65-F5344CB8AC3E}">
        <p14:creationId xmlns:p14="http://schemas.microsoft.com/office/powerpoint/2010/main" val="160290654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70">
          <p15:clr>
            <a:srgbClr val="FBAE40"/>
          </p15:clr>
        </p15:guide>
        <p15:guide id="2" orient="horz" pos="4020">
          <p15:clr>
            <a:srgbClr val="FBAE40"/>
          </p15:clr>
        </p15:guide>
        <p15:guide id="3" pos="3840">
          <p15:clr>
            <a:srgbClr val="FBAE40"/>
          </p15:clr>
        </p15:guide>
        <p15:guide id="4" pos="5745">
          <p15:clr>
            <a:srgbClr val="FBAE40"/>
          </p15:clr>
        </p15:guide>
        <p15:guide id="5" pos="1912">
          <p15:clr>
            <a:srgbClr val="FBAE40"/>
          </p15:clr>
        </p15:guide>
        <p15:guide id="6" orient="horz" pos="216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IUSURA B">
    <p:bg>
      <p:bgRef idx="1001">
        <a:schemeClr val="bg1"/>
      </p:bgRef>
    </p:bg>
    <p:spTree>
      <p:nvGrpSpPr>
        <p:cNvPr id="1" name=""/>
        <p:cNvGrpSpPr/>
        <p:nvPr/>
      </p:nvGrpSpPr>
      <p:grpSpPr>
        <a:xfrm>
          <a:off x="0" y="0"/>
          <a:ext cx="0" cy="0"/>
          <a:chOff x="0" y="0"/>
          <a:chExt cx="0" cy="0"/>
        </a:xfrm>
      </p:grpSpPr>
      <p:sp>
        <p:nvSpPr>
          <p:cNvPr id="30" name="Segnaposto testo 29">
            <a:extLst>
              <a:ext uri="{FF2B5EF4-FFF2-40B4-BE49-F238E27FC236}">
                <a16:creationId xmlns:a16="http://schemas.microsoft.com/office/drawing/2014/main" id="{4074B709-F0BE-4F47-9893-BC98E377F583}"/>
              </a:ext>
            </a:extLst>
          </p:cNvPr>
          <p:cNvSpPr>
            <a:spLocks noGrp="1"/>
          </p:cNvSpPr>
          <p:nvPr>
            <p:ph type="body" sz="quarter" idx="10" hasCustomPrompt="1"/>
          </p:nvPr>
        </p:nvSpPr>
        <p:spPr>
          <a:xfrm>
            <a:off x="696913" y="3874786"/>
            <a:ext cx="3952876" cy="1741094"/>
          </a:xfrm>
          <a:prstGeom prst="rect">
            <a:avLst/>
          </a:prstGeom>
        </p:spPr>
        <p:txBody>
          <a:bodyPr anchor="b">
            <a:normAutofit/>
          </a:bodyPr>
          <a:lstStyle>
            <a:lvl1pPr marL="0" indent="0">
              <a:buNone/>
              <a:defRPr sz="1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it-IT" dirty="0"/>
              <a:t>Nome Cognome</a:t>
            </a:r>
          </a:p>
          <a:p>
            <a:pPr lvl="0"/>
            <a:r>
              <a:rPr lang="it-IT" dirty="0" err="1"/>
              <a:t>nome@airc.it</a:t>
            </a:r>
            <a:br>
              <a:rPr lang="it-IT" dirty="0"/>
            </a:br>
            <a:r>
              <a:rPr lang="it-IT" dirty="0"/>
              <a:t>+39 000 0000000</a:t>
            </a:r>
          </a:p>
        </p:txBody>
      </p:sp>
    </p:spTree>
    <p:extLst>
      <p:ext uri="{BB962C8B-B14F-4D97-AF65-F5344CB8AC3E}">
        <p14:creationId xmlns:p14="http://schemas.microsoft.com/office/powerpoint/2010/main" val="23653008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39" userDrawn="1">
          <p15:clr>
            <a:srgbClr val="FBAE40"/>
          </p15:clr>
        </p15:guide>
        <p15:guide id="2" orient="horz" pos="4020" userDrawn="1">
          <p15:clr>
            <a:srgbClr val="FBAE40"/>
          </p15:clr>
        </p15:guide>
        <p15:guide id="3" pos="3840" userDrawn="1">
          <p15:clr>
            <a:srgbClr val="FBAE40"/>
          </p15:clr>
        </p15:guide>
        <p15:guide id="4" pos="5745" userDrawn="1">
          <p15:clr>
            <a:srgbClr val="FBAE40"/>
          </p15:clr>
        </p15:guide>
        <p15:guide id="5" pos="191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GINA INTERNA TESTO">
    <p:spTree>
      <p:nvGrpSpPr>
        <p:cNvPr id="1" name=""/>
        <p:cNvGrpSpPr/>
        <p:nvPr/>
      </p:nvGrpSpPr>
      <p:grpSpPr>
        <a:xfrm>
          <a:off x="0" y="0"/>
          <a:ext cx="0" cy="0"/>
          <a:chOff x="0" y="0"/>
          <a:chExt cx="0" cy="0"/>
        </a:xfrm>
      </p:grpSpPr>
      <p:sp>
        <p:nvSpPr>
          <p:cNvPr id="8" name="Segnaposto testo 3">
            <a:extLst>
              <a:ext uri="{FF2B5EF4-FFF2-40B4-BE49-F238E27FC236}">
                <a16:creationId xmlns:a16="http://schemas.microsoft.com/office/drawing/2014/main" id="{4B5D200C-A882-D947-AC2A-C1D81B0BAAD7}"/>
              </a:ext>
            </a:extLst>
          </p:cNvPr>
          <p:cNvSpPr>
            <a:spLocks noGrp="1"/>
          </p:cNvSpPr>
          <p:nvPr>
            <p:ph type="body" sz="half" idx="2" hasCustomPrompt="1"/>
          </p:nvPr>
        </p:nvSpPr>
        <p:spPr>
          <a:xfrm>
            <a:off x="9982200" y="209509"/>
            <a:ext cx="1838855" cy="634619"/>
          </a:xfrm>
          <a:prstGeom prst="rect">
            <a:avLst/>
          </a:prstGeom>
        </p:spPr>
        <p:txBody>
          <a:bodyPr/>
          <a:lstStyle>
            <a:lvl1pPr marL="0" indent="0" algn="r">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Tema/Argomento</a:t>
            </a:r>
          </a:p>
        </p:txBody>
      </p:sp>
      <p:sp>
        <p:nvSpPr>
          <p:cNvPr id="9" name="Rettangolo 8">
            <a:extLst>
              <a:ext uri="{FF2B5EF4-FFF2-40B4-BE49-F238E27FC236}">
                <a16:creationId xmlns:a16="http://schemas.microsoft.com/office/drawing/2014/main" id="{F545A355-4197-7942-8656-DEE57F3A06B6}"/>
              </a:ext>
            </a:extLst>
          </p:cNvPr>
          <p:cNvSpPr/>
          <p:nvPr userDrawn="1"/>
        </p:nvSpPr>
        <p:spPr>
          <a:xfrm>
            <a:off x="1524000" y="5946003"/>
            <a:ext cx="3829009" cy="410347"/>
          </a:xfrm>
          <a:prstGeom prst="rect">
            <a:avLst/>
          </a:prstGeom>
          <a:solidFill>
            <a:srgbClr val="47A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 name="Sottotitolo 2">
            <a:extLst>
              <a:ext uri="{FF2B5EF4-FFF2-40B4-BE49-F238E27FC236}">
                <a16:creationId xmlns:a16="http://schemas.microsoft.com/office/drawing/2014/main" id="{9BA0D3E4-6D65-B346-9CA0-83816170CE5C}"/>
              </a:ext>
            </a:extLst>
          </p:cNvPr>
          <p:cNvSpPr>
            <a:spLocks noGrp="1"/>
          </p:cNvSpPr>
          <p:nvPr>
            <p:ph type="subTitle" idx="1" hasCustomPrompt="1"/>
          </p:nvPr>
        </p:nvSpPr>
        <p:spPr>
          <a:xfrm>
            <a:off x="1648047" y="5991224"/>
            <a:ext cx="3583172" cy="281985"/>
          </a:xfrm>
          <a:prstGeom prst="rect">
            <a:avLst/>
          </a:prstGeom>
        </p:spPr>
        <p:txBody>
          <a:bodyPr/>
          <a:lstStyle>
            <a:lvl1pPr marL="0" indent="0" algn="ctr">
              <a:buNone/>
              <a:defRPr sz="1400" u="sng">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Eventuale link</a:t>
            </a:r>
          </a:p>
        </p:txBody>
      </p:sp>
      <p:sp>
        <p:nvSpPr>
          <p:cNvPr id="19" name="Text Placeholder 3">
            <a:extLst>
              <a:ext uri="{FF2B5EF4-FFF2-40B4-BE49-F238E27FC236}">
                <a16:creationId xmlns:a16="http://schemas.microsoft.com/office/drawing/2014/main" id="{4C0814A5-FD38-0349-8776-EB1F1A2D7ACD}"/>
              </a:ext>
            </a:extLst>
          </p:cNvPr>
          <p:cNvSpPr>
            <a:spLocks noGrp="1"/>
          </p:cNvSpPr>
          <p:nvPr>
            <p:ph type="body" sz="half" idx="27" hasCustomPrompt="1"/>
          </p:nvPr>
        </p:nvSpPr>
        <p:spPr>
          <a:xfrm>
            <a:off x="641497" y="349133"/>
            <a:ext cx="7269125" cy="634619"/>
          </a:xfrm>
          <a:prstGeom prst="rect">
            <a:avLst/>
          </a:prstGeom>
        </p:spPr>
        <p:txBody>
          <a:bodyPr/>
          <a:lstStyle>
            <a:lvl1pPr marL="0" indent="0">
              <a:spcBef>
                <a:spcPts val="0"/>
              </a:spcBef>
              <a:buNone/>
              <a:defRPr lang="it-IT" sz="2800" b="1" smtClean="0">
                <a:solidFill>
                  <a:srgbClr val="1CACDD"/>
                </a:solidFill>
                <a:effectLst/>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dirty="0"/>
              <a:t>ESEMPIO DI TITOLO</a:t>
            </a:r>
          </a:p>
          <a:p>
            <a:pPr lvl="0"/>
            <a:endParaRPr lang="it-IT" dirty="0"/>
          </a:p>
        </p:txBody>
      </p:sp>
      <p:sp>
        <p:nvSpPr>
          <p:cNvPr id="20" name="Text Placeholder 3">
            <a:extLst>
              <a:ext uri="{FF2B5EF4-FFF2-40B4-BE49-F238E27FC236}">
                <a16:creationId xmlns:a16="http://schemas.microsoft.com/office/drawing/2014/main" id="{E16EBAD5-AF22-7D4B-AD37-27C214D7F887}"/>
              </a:ext>
            </a:extLst>
          </p:cNvPr>
          <p:cNvSpPr>
            <a:spLocks noGrp="1"/>
          </p:cNvSpPr>
          <p:nvPr>
            <p:ph type="body" sz="half" idx="28" hasCustomPrompt="1"/>
          </p:nvPr>
        </p:nvSpPr>
        <p:spPr>
          <a:xfrm>
            <a:off x="641496" y="1182518"/>
            <a:ext cx="10905462" cy="3612766"/>
          </a:xfrm>
          <a:prstGeom prst="rect">
            <a:avLst/>
          </a:prstGeom>
        </p:spPr>
        <p:txBody>
          <a:bodyPr/>
          <a:lstStyle>
            <a:lvl1pPr marL="0" indent="0">
              <a:spcBef>
                <a:spcPts val="0"/>
              </a:spcBef>
              <a:buNone/>
              <a:defRPr lang="it-IT" sz="1800" b="0" smtClean="0">
                <a:solidFill>
                  <a:srgbClr val="408AB6"/>
                </a:solidFill>
                <a:effectLst/>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dirty="0"/>
              <a:t>Esempio di testo</a:t>
            </a:r>
          </a:p>
          <a:p>
            <a:pPr lvl="0"/>
            <a:endParaRPr lang="it-IT" dirty="0"/>
          </a:p>
        </p:txBody>
      </p:sp>
    </p:spTree>
    <p:extLst>
      <p:ext uri="{BB962C8B-B14F-4D97-AF65-F5344CB8AC3E}">
        <p14:creationId xmlns:p14="http://schemas.microsoft.com/office/powerpoint/2010/main" val="533634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B25286-D3A9-164F-B979-D204AECEC47C}"/>
              </a:ext>
            </a:extLst>
          </p:cNvPr>
          <p:cNvSpPr>
            <a:spLocks noGrp="1"/>
          </p:cNvSpPr>
          <p:nvPr>
            <p:ph type="title" hasCustomPrompt="1"/>
          </p:nvPr>
        </p:nvSpPr>
        <p:spPr>
          <a:xfrm>
            <a:off x="508000" y="365125"/>
            <a:ext cx="8477504" cy="1325563"/>
          </a:xfrm>
          <a:prstGeom prst="rect">
            <a:avLst/>
          </a:prstGeom>
        </p:spPr>
        <p:txBody>
          <a:bodyPr/>
          <a:lstStyle>
            <a:lvl1pPr>
              <a:defRPr sz="2800" b="1">
                <a:solidFill>
                  <a:srgbClr val="408AB6"/>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MODIFICA LO STILE DEL TITOLO</a:t>
            </a:r>
          </a:p>
        </p:txBody>
      </p:sp>
      <p:sp>
        <p:nvSpPr>
          <p:cNvPr id="3" name="Segnaposto data 2">
            <a:extLst>
              <a:ext uri="{FF2B5EF4-FFF2-40B4-BE49-F238E27FC236}">
                <a16:creationId xmlns:a16="http://schemas.microsoft.com/office/drawing/2014/main" id="{99A0CA39-68BA-5D46-AF1F-662026B21951}"/>
              </a:ext>
            </a:extLst>
          </p:cNvPr>
          <p:cNvSpPr>
            <a:spLocks noGrp="1"/>
          </p:cNvSpPr>
          <p:nvPr>
            <p:ph type="dt" sz="half" idx="10"/>
          </p:nvPr>
        </p:nvSpPr>
        <p:spPr/>
        <p:txBody>
          <a:bodyPr/>
          <a:lstStyle/>
          <a:p>
            <a:fld id="{6AEB779E-AED6-874D-8082-0283354A3179}" type="datetimeFigureOut">
              <a:rPr lang="it-IT" smtClean="0"/>
              <a:t>10/10/2023</a:t>
            </a:fld>
            <a:endParaRPr lang="it-IT"/>
          </a:p>
        </p:txBody>
      </p:sp>
      <p:sp>
        <p:nvSpPr>
          <p:cNvPr id="4" name="Segnaposto piè di pagina 3">
            <a:extLst>
              <a:ext uri="{FF2B5EF4-FFF2-40B4-BE49-F238E27FC236}">
                <a16:creationId xmlns:a16="http://schemas.microsoft.com/office/drawing/2014/main" id="{3E609080-796D-B549-B5D9-45B5116C5A1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B4F144D-DDC2-464C-812D-714DB2FACEA6}"/>
              </a:ext>
            </a:extLst>
          </p:cNvPr>
          <p:cNvSpPr>
            <a:spLocks noGrp="1"/>
          </p:cNvSpPr>
          <p:nvPr>
            <p:ph type="sldNum" sz="quarter" idx="12"/>
          </p:nvPr>
        </p:nvSpPr>
        <p:spPr/>
        <p:txBody>
          <a:bodyPr/>
          <a:lstStyle/>
          <a:p>
            <a:fld id="{1FFD4264-CB03-F54D-AC23-1D9B71173DF5}" type="slidenum">
              <a:rPr lang="it-IT" smtClean="0"/>
              <a:t>‹N›</a:t>
            </a:fld>
            <a:endParaRPr lang="it-IT"/>
          </a:p>
        </p:txBody>
      </p:sp>
      <p:sp>
        <p:nvSpPr>
          <p:cNvPr id="7" name="Segnaposto testo 3">
            <a:extLst>
              <a:ext uri="{FF2B5EF4-FFF2-40B4-BE49-F238E27FC236}">
                <a16:creationId xmlns:a16="http://schemas.microsoft.com/office/drawing/2014/main" id="{D0B3F531-D87C-0243-8293-99750841EE61}"/>
              </a:ext>
            </a:extLst>
          </p:cNvPr>
          <p:cNvSpPr>
            <a:spLocks noGrp="1"/>
          </p:cNvSpPr>
          <p:nvPr>
            <p:ph type="body" sz="half" idx="2" hasCustomPrompt="1"/>
          </p:nvPr>
        </p:nvSpPr>
        <p:spPr>
          <a:xfrm>
            <a:off x="9982200" y="209509"/>
            <a:ext cx="1838855" cy="634619"/>
          </a:xfrm>
          <a:prstGeom prst="rect">
            <a:avLst/>
          </a:prstGeom>
        </p:spPr>
        <p:txBody>
          <a:bodyPr/>
          <a:lstStyle>
            <a:lvl1pPr marL="0" indent="0" algn="r">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MODIFICA TESTO</a:t>
            </a:r>
          </a:p>
        </p:txBody>
      </p:sp>
    </p:spTree>
    <p:extLst>
      <p:ext uri="{BB962C8B-B14F-4D97-AF65-F5344CB8AC3E}">
        <p14:creationId xmlns:p14="http://schemas.microsoft.com/office/powerpoint/2010/main" val="3702010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olo titolo">
  <p:cSld name="1_Solo titolo">
    <p:spTree>
      <p:nvGrpSpPr>
        <p:cNvPr id="1" name="Shape 34"/>
        <p:cNvGrpSpPr/>
        <p:nvPr/>
      </p:nvGrpSpPr>
      <p:grpSpPr>
        <a:xfrm>
          <a:off x="0" y="0"/>
          <a:ext cx="0" cy="0"/>
          <a:chOff x="0" y="0"/>
          <a:chExt cx="0" cy="0"/>
        </a:xfrm>
      </p:grpSpPr>
      <p:sp>
        <p:nvSpPr>
          <p:cNvPr id="35" name="Google Shape;35;p13"/>
          <p:cNvSpPr txBox="1">
            <a:spLocks noGrp="1"/>
          </p:cNvSpPr>
          <p:nvPr>
            <p:ph type="title"/>
          </p:nvPr>
        </p:nvSpPr>
        <p:spPr>
          <a:xfrm>
            <a:off x="508000" y="365125"/>
            <a:ext cx="8477504"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408AB6"/>
              </a:buClr>
              <a:buSzPts val="2800"/>
              <a:buFont typeface="Open Sans"/>
              <a:buNone/>
              <a:defRPr sz="2800" b="1" i="0" u="none" strike="noStrike" cap="none">
                <a:solidFill>
                  <a:srgbClr val="408AB6"/>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
        <p:nvSpPr>
          <p:cNvPr id="39" name="Google Shape;39;p13"/>
          <p:cNvSpPr txBox="1">
            <a:spLocks noGrp="1"/>
          </p:cNvSpPr>
          <p:nvPr>
            <p:ph type="body" idx="1"/>
          </p:nvPr>
        </p:nvSpPr>
        <p:spPr>
          <a:xfrm>
            <a:off x="9982200" y="209509"/>
            <a:ext cx="1838855" cy="634619"/>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chemeClr val="lt1"/>
              </a:buClr>
              <a:buSzPts val="1600"/>
              <a:buFont typeface="Arial"/>
              <a:buNone/>
              <a:defRPr sz="1600" b="1" i="0" u="none" strike="noStrike" cap="none">
                <a:solidFill>
                  <a:schemeClr val="lt1"/>
                </a:solidFill>
                <a:latin typeface="Open Sans"/>
                <a:ea typeface="Open Sans"/>
                <a:cs typeface="Open Sans"/>
                <a:sym typeface="Open Sans"/>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87872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enza immagine B">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ACA4F8B5-F0ED-1140-8029-656BDF60E8A2}"/>
              </a:ext>
            </a:extLst>
          </p:cNvPr>
          <p:cNvSpPr>
            <a:spLocks noGrp="1"/>
          </p:cNvSpPr>
          <p:nvPr>
            <p:ph type="dt" sz="half" idx="10"/>
          </p:nvPr>
        </p:nvSpPr>
        <p:spPr>
          <a:xfrm>
            <a:off x="712788" y="6052232"/>
            <a:ext cx="3023373" cy="365125"/>
          </a:xfrm>
          <a:ln>
            <a:noFill/>
          </a:ln>
        </p:spPr>
        <p:txBody>
          <a:bodyPr/>
          <a:lstStyle>
            <a:lvl1pPr>
              <a:defRPr>
                <a:solidFill>
                  <a:schemeClr val="bg1"/>
                </a:solidFill>
              </a:defRPr>
            </a:lvl1pPr>
          </a:lstStyle>
          <a:p>
            <a:r>
              <a:rPr lang="it-IT" dirty="0"/>
              <a:t>Luogo</a:t>
            </a:r>
            <a:r>
              <a:rPr lang="it-IT" dirty="0">
                <a:solidFill>
                  <a:schemeClr val="accent2"/>
                </a:solidFill>
              </a:rPr>
              <a:t> </a:t>
            </a:r>
            <a:r>
              <a:rPr lang="it-IT">
                <a:solidFill>
                  <a:schemeClr val="accent2"/>
                </a:solidFill>
              </a:rPr>
              <a:t>| </a:t>
            </a:r>
            <a:fld id="{7F9CC490-E3A4-5941-A1A7-6AB2CDB4E3B8}" type="datetime1">
              <a:rPr lang="it-IT" smtClean="0"/>
              <a:pPr/>
              <a:t>10/10/2023</a:t>
            </a:fld>
            <a:endParaRPr lang="it-IT" dirty="0"/>
          </a:p>
        </p:txBody>
      </p:sp>
      <p:sp>
        <p:nvSpPr>
          <p:cNvPr id="7" name="Segnaposto testo 10">
            <a:extLst>
              <a:ext uri="{FF2B5EF4-FFF2-40B4-BE49-F238E27FC236}">
                <a16:creationId xmlns:a16="http://schemas.microsoft.com/office/drawing/2014/main" id="{74329B8E-E634-0148-9D96-6BA9637C7CC0}"/>
              </a:ext>
            </a:extLst>
          </p:cNvPr>
          <p:cNvSpPr>
            <a:spLocks noGrp="1"/>
          </p:cNvSpPr>
          <p:nvPr>
            <p:ph type="body" sz="quarter" idx="14" hasCustomPrompt="1"/>
          </p:nvPr>
        </p:nvSpPr>
        <p:spPr>
          <a:xfrm>
            <a:off x="712788" y="4674222"/>
            <a:ext cx="8439150" cy="464400"/>
          </a:xfrm>
          <a:prstGeom prst="rect">
            <a:avLst/>
          </a:prstGeom>
        </p:spPr>
        <p:txBody>
          <a:bodyPr lIns="0" tIns="0" rIns="0" bIns="0">
            <a:noAutofit/>
          </a:bodyPr>
          <a:lstStyle>
            <a:lvl1pPr marL="0" indent="0">
              <a:lnSpc>
                <a:spcPts val="2200"/>
              </a:lnSpc>
              <a:buNone/>
              <a:defRPr sz="2000" b="0"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2pPr>
            <a:lvl3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3pPr>
            <a:lvl4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it-IT" dirty="0"/>
              <a:t>SOTTOTITOLO (OPEN SANS REGULAR 20)</a:t>
            </a:r>
          </a:p>
        </p:txBody>
      </p:sp>
      <p:sp>
        <p:nvSpPr>
          <p:cNvPr id="8" name="Titolo 1">
            <a:extLst>
              <a:ext uri="{FF2B5EF4-FFF2-40B4-BE49-F238E27FC236}">
                <a16:creationId xmlns:a16="http://schemas.microsoft.com/office/drawing/2014/main" id="{0D5C1E8C-B179-FB4E-8106-791F4BFA4F39}"/>
              </a:ext>
            </a:extLst>
          </p:cNvPr>
          <p:cNvSpPr>
            <a:spLocks noGrp="1"/>
          </p:cNvSpPr>
          <p:nvPr>
            <p:ph type="title" hasCustomPrompt="1"/>
          </p:nvPr>
        </p:nvSpPr>
        <p:spPr>
          <a:xfrm>
            <a:off x="712788" y="3211307"/>
            <a:ext cx="9955212" cy="1325563"/>
          </a:xfrm>
        </p:spPr>
        <p:txBody>
          <a:bodyPr lIns="0" tIns="0" rIns="0" bIns="0" anchor="b">
            <a:normAutofit/>
          </a:bodyPr>
          <a:lstStyle>
            <a:lvl1pPr>
              <a:defRPr sz="3000"/>
            </a:lvl1pPr>
          </a:lstStyle>
          <a:p>
            <a:r>
              <a:rPr lang="it-IT" dirty="0"/>
              <a:t>TITOLO (OPEN SANS BOLD 30)</a:t>
            </a:r>
          </a:p>
        </p:txBody>
      </p:sp>
    </p:spTree>
    <p:extLst>
      <p:ext uri="{BB962C8B-B14F-4D97-AF65-F5344CB8AC3E}">
        <p14:creationId xmlns:p14="http://schemas.microsoft.com/office/powerpoint/2010/main" val="39282385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20">
          <p15:clr>
            <a:srgbClr val="FBAE40"/>
          </p15:clr>
        </p15:guide>
        <p15:guide id="4" pos="44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con immagine">
    <p:spTree>
      <p:nvGrpSpPr>
        <p:cNvPr id="1" name=""/>
        <p:cNvGrpSpPr/>
        <p:nvPr/>
      </p:nvGrpSpPr>
      <p:grpSpPr>
        <a:xfrm>
          <a:off x="0" y="0"/>
          <a:ext cx="0" cy="0"/>
          <a:chOff x="0" y="0"/>
          <a:chExt cx="0" cy="0"/>
        </a:xfrm>
      </p:grpSpPr>
      <p:sp>
        <p:nvSpPr>
          <p:cNvPr id="19" name="Segnaposto immagine 18">
            <a:extLst>
              <a:ext uri="{FF2B5EF4-FFF2-40B4-BE49-F238E27FC236}">
                <a16:creationId xmlns:a16="http://schemas.microsoft.com/office/drawing/2014/main" id="{F27F498D-83CA-EA44-A842-2C59B7DD73BF}"/>
              </a:ext>
            </a:extLst>
          </p:cNvPr>
          <p:cNvSpPr>
            <a:spLocks noGrp="1"/>
          </p:cNvSpPr>
          <p:nvPr>
            <p:ph type="pic" sz="quarter" idx="15" hasCustomPrompt="1"/>
          </p:nvPr>
        </p:nvSpPr>
        <p:spPr>
          <a:xfrm>
            <a:off x="0" y="0"/>
            <a:ext cx="12192000" cy="4654959"/>
          </a:xfrm>
          <a:custGeom>
            <a:avLst/>
            <a:gdLst>
              <a:gd name="connsiteX0" fmla="*/ 0 w 12192000"/>
              <a:gd name="connsiteY0" fmla="*/ 0 h 4654959"/>
              <a:gd name="connsiteX1" fmla="*/ 12192000 w 12192000"/>
              <a:gd name="connsiteY1" fmla="*/ 0 h 4654959"/>
              <a:gd name="connsiteX2" fmla="*/ 12192000 w 12192000"/>
              <a:gd name="connsiteY2" fmla="*/ 3429000 h 4654959"/>
              <a:gd name="connsiteX3" fmla="*/ 7601650 w 12192000"/>
              <a:gd name="connsiteY3" fmla="*/ 4654959 h 4654959"/>
              <a:gd name="connsiteX4" fmla="*/ 1573619 w 12192000"/>
              <a:gd name="connsiteY4" fmla="*/ 3045034 h 4654959"/>
              <a:gd name="connsiteX5" fmla="*/ 1573619 w 12192000"/>
              <a:gd name="connsiteY5" fmla="*/ 2268086 h 4654959"/>
              <a:gd name="connsiteX6" fmla="*/ 718899 w 12192000"/>
              <a:gd name="connsiteY6" fmla="*/ 2268086 h 4654959"/>
              <a:gd name="connsiteX7" fmla="*/ 718899 w 12192000"/>
              <a:gd name="connsiteY7" fmla="*/ 2816762 h 4654959"/>
              <a:gd name="connsiteX8" fmla="*/ 0 w 12192000"/>
              <a:gd name="connsiteY8" fmla="*/ 2624763 h 465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654959">
                <a:moveTo>
                  <a:pt x="0" y="0"/>
                </a:moveTo>
                <a:lnTo>
                  <a:pt x="12192000" y="0"/>
                </a:lnTo>
                <a:lnTo>
                  <a:pt x="12192000" y="3429000"/>
                </a:lnTo>
                <a:lnTo>
                  <a:pt x="7601650" y="4654959"/>
                </a:lnTo>
                <a:lnTo>
                  <a:pt x="1573619" y="3045034"/>
                </a:lnTo>
                <a:lnTo>
                  <a:pt x="1573619" y="2268086"/>
                </a:lnTo>
                <a:lnTo>
                  <a:pt x="718899" y="2268086"/>
                </a:lnTo>
                <a:lnTo>
                  <a:pt x="718899" y="2816762"/>
                </a:lnTo>
                <a:lnTo>
                  <a:pt x="0" y="2624763"/>
                </a:lnTo>
                <a:close/>
              </a:path>
            </a:pathLst>
          </a:custGeom>
          <a:solidFill>
            <a:schemeClr val="bg2"/>
          </a:solidFill>
        </p:spPr>
        <p:txBody>
          <a:bodyPr wrap="square" anchor="ctr">
            <a:noAutofit/>
          </a:bodyPr>
          <a:lstStyle>
            <a:lvl1pPr marL="0" indent="0" algn="ctr">
              <a:buNone/>
              <a:defRPr b="0"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Clicca per inserire un’immagine di copertina</a:t>
            </a:r>
          </a:p>
        </p:txBody>
      </p:sp>
      <p:sp>
        <p:nvSpPr>
          <p:cNvPr id="3" name="Segnaposto data 2">
            <a:extLst>
              <a:ext uri="{FF2B5EF4-FFF2-40B4-BE49-F238E27FC236}">
                <a16:creationId xmlns:a16="http://schemas.microsoft.com/office/drawing/2014/main" id="{ACA4F8B5-F0ED-1140-8029-656BDF60E8A2}"/>
              </a:ext>
            </a:extLst>
          </p:cNvPr>
          <p:cNvSpPr>
            <a:spLocks noGrp="1"/>
          </p:cNvSpPr>
          <p:nvPr>
            <p:ph type="dt" sz="half" idx="10"/>
          </p:nvPr>
        </p:nvSpPr>
        <p:spPr>
          <a:xfrm>
            <a:off x="711199" y="6250292"/>
            <a:ext cx="3023373" cy="168380"/>
          </a:xfrm>
          <a:ln>
            <a:noFill/>
          </a:ln>
        </p:spPr>
        <p:txBody>
          <a:bodyPr/>
          <a:lstStyle>
            <a:lvl1pPr>
              <a:defRPr>
                <a:solidFill>
                  <a:schemeClr val="bg1"/>
                </a:solidFill>
              </a:defRPr>
            </a:lvl1pPr>
          </a:lstStyle>
          <a:p>
            <a:r>
              <a:rPr lang="it-IT" dirty="0"/>
              <a:t>Luogo</a:t>
            </a:r>
            <a:r>
              <a:rPr lang="it-IT" dirty="0">
                <a:solidFill>
                  <a:schemeClr val="accent2"/>
                </a:solidFill>
              </a:rPr>
              <a:t> | </a:t>
            </a:r>
            <a:fld id="{7F9CC490-E3A4-5941-A1A7-6AB2CDB4E3B8}" type="datetime1">
              <a:rPr lang="it-IT" smtClean="0"/>
              <a:pPr/>
              <a:t>10/10/2023</a:t>
            </a:fld>
            <a:endParaRPr lang="it-IT" dirty="0"/>
          </a:p>
        </p:txBody>
      </p:sp>
      <p:sp>
        <p:nvSpPr>
          <p:cNvPr id="4" name="Segnaposto piè di pagina 3">
            <a:extLst>
              <a:ext uri="{FF2B5EF4-FFF2-40B4-BE49-F238E27FC236}">
                <a16:creationId xmlns:a16="http://schemas.microsoft.com/office/drawing/2014/main" id="{FE6A6848-8DA8-1E43-9E90-40332569E54B}"/>
              </a:ext>
            </a:extLst>
          </p:cNvPr>
          <p:cNvSpPr>
            <a:spLocks noGrp="1"/>
          </p:cNvSpPr>
          <p:nvPr>
            <p:ph type="ftr" sz="quarter" idx="11"/>
          </p:nvPr>
        </p:nvSpPr>
        <p:spPr>
          <a:xfrm>
            <a:off x="711200" y="4329248"/>
            <a:ext cx="8564563" cy="1102438"/>
          </a:xfrm>
        </p:spPr>
        <p:txBody>
          <a:bodyPr anchor="b"/>
          <a:lstStyle>
            <a:lvl1pPr>
              <a:defRPr sz="3000">
                <a:solidFill>
                  <a:schemeClr val="bg1"/>
                </a:solidFill>
              </a:defRPr>
            </a:lvl1pPr>
          </a:lstStyle>
          <a:p>
            <a:r>
              <a:rPr lang="it-IT" dirty="0"/>
              <a:t>TITOLO (OPEN SANS BOLD 30)</a:t>
            </a:r>
          </a:p>
        </p:txBody>
      </p:sp>
      <p:sp>
        <p:nvSpPr>
          <p:cNvPr id="7" name="Segnaposto testo 10">
            <a:extLst>
              <a:ext uri="{FF2B5EF4-FFF2-40B4-BE49-F238E27FC236}">
                <a16:creationId xmlns:a16="http://schemas.microsoft.com/office/drawing/2014/main" id="{74329B8E-E634-0148-9D96-6BA9637C7CC0}"/>
              </a:ext>
            </a:extLst>
          </p:cNvPr>
          <p:cNvSpPr>
            <a:spLocks noGrp="1"/>
          </p:cNvSpPr>
          <p:nvPr>
            <p:ph type="body" sz="quarter" idx="14" hasCustomPrompt="1"/>
          </p:nvPr>
        </p:nvSpPr>
        <p:spPr>
          <a:xfrm>
            <a:off x="711199" y="5569038"/>
            <a:ext cx="8564563" cy="463442"/>
          </a:xfrm>
          <a:prstGeom prst="rect">
            <a:avLst/>
          </a:prstGeom>
        </p:spPr>
        <p:txBody>
          <a:bodyPr lIns="0" tIns="0" rIns="0" bIns="0">
            <a:noAutofit/>
          </a:bodyPr>
          <a:lstStyle>
            <a:lvl1pPr marL="0" indent="0">
              <a:lnSpc>
                <a:spcPts val="2200"/>
              </a:lnSpc>
              <a:buNone/>
              <a:defRPr sz="2000" b="0"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2pPr>
            <a:lvl3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3pPr>
            <a:lvl4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it-IT" dirty="0"/>
              <a:t>SOTTOTITOLO (OPEN SANS REGULAR 20)</a:t>
            </a:r>
          </a:p>
        </p:txBody>
      </p:sp>
      <p:cxnSp>
        <p:nvCxnSpPr>
          <p:cNvPr id="17" name="Connettore 1 16">
            <a:extLst>
              <a:ext uri="{FF2B5EF4-FFF2-40B4-BE49-F238E27FC236}">
                <a16:creationId xmlns:a16="http://schemas.microsoft.com/office/drawing/2014/main" id="{27AAC692-C2A7-A040-A680-A3025D1756A0}"/>
              </a:ext>
            </a:extLst>
          </p:cNvPr>
          <p:cNvCxnSpPr/>
          <p:nvPr userDrawn="1"/>
        </p:nvCxnSpPr>
        <p:spPr>
          <a:xfrm>
            <a:off x="11489961" y="0"/>
            <a:ext cx="215858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73753"/>
      </p:ext>
    </p:extLst>
  </p:cSld>
  <p:clrMapOvr>
    <a:masterClrMapping/>
  </p:clrMapOvr>
  <p:extLst>
    <p:ext uri="{DCECCB84-F9BA-43D5-87BE-67443E8EF086}">
      <p15:sldGuideLst xmlns:p15="http://schemas.microsoft.com/office/powerpoint/2012/main">
        <p15:guide id="2" orient="horz" pos="2160" userDrawn="1">
          <p15:clr>
            <a:srgbClr val="FBAE40"/>
          </p15:clr>
        </p15:guide>
        <p15:guide id="3" pos="4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sorio L1_">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D6403E-F9B6-0E4F-9528-79ED1C9BB886}"/>
              </a:ext>
            </a:extLst>
          </p:cNvPr>
          <p:cNvSpPr>
            <a:spLocks noGrp="1"/>
          </p:cNvSpPr>
          <p:nvPr>
            <p:ph type="title" hasCustomPrompt="1"/>
          </p:nvPr>
        </p:nvSpPr>
        <p:spPr/>
        <p:txBody>
          <a:bodyPr>
            <a:normAutofit/>
          </a:bodyPr>
          <a:lstStyle>
            <a:lvl1pPr>
              <a:defRPr sz="3000">
                <a:solidFill>
                  <a:schemeClr val="bg1"/>
                </a:solidFill>
              </a:defRPr>
            </a:lvl1pPr>
          </a:lstStyle>
          <a:p>
            <a:r>
              <a:rPr lang="it-IT" dirty="0"/>
              <a:t>Titolo divisorio L1  (Open Sans </a:t>
            </a:r>
            <a:r>
              <a:rPr lang="it-IT" dirty="0" err="1"/>
              <a:t>Bold</a:t>
            </a:r>
            <a:r>
              <a:rPr lang="it-IT" dirty="0"/>
              <a:t> 30) </a:t>
            </a:r>
          </a:p>
        </p:txBody>
      </p:sp>
      <p:sp>
        <p:nvSpPr>
          <p:cNvPr id="12" name="Segnaposto testo 11">
            <a:extLst>
              <a:ext uri="{FF2B5EF4-FFF2-40B4-BE49-F238E27FC236}">
                <a16:creationId xmlns:a16="http://schemas.microsoft.com/office/drawing/2014/main" id="{E29D7E6B-6D41-9749-BCE9-671B5273CB35}"/>
              </a:ext>
            </a:extLst>
          </p:cNvPr>
          <p:cNvSpPr>
            <a:spLocks noGrp="1"/>
          </p:cNvSpPr>
          <p:nvPr>
            <p:ph type="body" sz="quarter" idx="13" hasCustomPrompt="1"/>
          </p:nvPr>
        </p:nvSpPr>
        <p:spPr>
          <a:xfrm>
            <a:off x="758825" y="3781425"/>
            <a:ext cx="7123113" cy="1695450"/>
          </a:xfrm>
          <a:prstGeom prst="rect">
            <a:avLst/>
          </a:prstGeom>
        </p:spPr>
        <p:txBody>
          <a:bodyPr lIns="0" tIns="0" rIns="0" bIns="0"/>
          <a:lstStyle>
            <a:lvl1pPr marL="0" indent="0">
              <a:buNone/>
              <a:defRPr sz="2400">
                <a:solidFill>
                  <a:schemeClr val="bg1"/>
                </a:solidFill>
              </a:defRPr>
            </a:lvl1pPr>
          </a:lstStyle>
          <a:p>
            <a:pPr lvl="0"/>
            <a:r>
              <a:rPr lang="it-IT" dirty="0"/>
              <a:t>Sottotitolo del divisorio (Open Sans Light 24)</a:t>
            </a:r>
          </a:p>
        </p:txBody>
      </p:sp>
      <p:sp>
        <p:nvSpPr>
          <p:cNvPr id="7" name="Segnaposto data 3">
            <a:extLst>
              <a:ext uri="{FF2B5EF4-FFF2-40B4-BE49-F238E27FC236}">
                <a16:creationId xmlns:a16="http://schemas.microsoft.com/office/drawing/2014/main" id="{985F4185-8C04-FF47-8EC8-AB247C1EDD2C}"/>
              </a:ext>
            </a:extLst>
          </p:cNvPr>
          <p:cNvSpPr>
            <a:spLocks noGrp="1"/>
          </p:cNvSpPr>
          <p:nvPr>
            <p:ph type="dt" sz="half" idx="2"/>
          </p:nvPr>
        </p:nvSpPr>
        <p:spPr>
          <a:xfrm>
            <a:off x="5822049" y="6274090"/>
            <a:ext cx="547902" cy="365125"/>
          </a:xfrm>
          <a:prstGeom prst="rect">
            <a:avLst/>
          </a:prstGeom>
        </p:spPr>
        <p:txBody>
          <a:bodyPr vert="horz" lIns="0" tIns="0" rIns="0" bIns="0" rtlCol="0" anchor="b"/>
          <a:lstStyle>
            <a:lvl1pPr algn="l">
              <a:defRPr sz="85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74D4CAF6-8C55-AD45-B2EE-04FDC07BB50B}" type="datetime1">
              <a:rPr lang="it-IT" smtClean="0"/>
              <a:pPr/>
              <a:t>10/10/2023</a:t>
            </a:fld>
            <a:endParaRPr lang="it-IT" dirty="0"/>
          </a:p>
        </p:txBody>
      </p:sp>
      <p:sp>
        <p:nvSpPr>
          <p:cNvPr id="11" name="Segnaposto piè di pagina 4">
            <a:extLst>
              <a:ext uri="{FF2B5EF4-FFF2-40B4-BE49-F238E27FC236}">
                <a16:creationId xmlns:a16="http://schemas.microsoft.com/office/drawing/2014/main" id="{E5537732-BF21-FA4E-9AE9-2E6F77513B8B}"/>
              </a:ext>
            </a:extLst>
          </p:cNvPr>
          <p:cNvSpPr>
            <a:spLocks noGrp="1"/>
          </p:cNvSpPr>
          <p:nvPr>
            <p:ph type="ftr" sz="quarter" idx="3"/>
          </p:nvPr>
        </p:nvSpPr>
        <p:spPr>
          <a:xfrm>
            <a:off x="1134000" y="6274090"/>
            <a:ext cx="4114800" cy="365125"/>
          </a:xfrm>
          <a:prstGeom prst="rect">
            <a:avLst/>
          </a:prstGeom>
        </p:spPr>
        <p:txBody>
          <a:bodyPr vert="horz" lIns="0" tIns="0" rIns="0" bIns="0" rtlCol="0" anchor="b"/>
          <a:lstStyle>
            <a:lvl1pPr algn="l">
              <a:defRPr sz="85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it-IT"/>
              <a:t>Format PPT per comunicazione esterna</a:t>
            </a:r>
            <a:endParaRPr lang="it-IT" dirty="0"/>
          </a:p>
        </p:txBody>
      </p:sp>
      <p:sp>
        <p:nvSpPr>
          <p:cNvPr id="13" name="Segnaposto numero diapositiva 5">
            <a:extLst>
              <a:ext uri="{FF2B5EF4-FFF2-40B4-BE49-F238E27FC236}">
                <a16:creationId xmlns:a16="http://schemas.microsoft.com/office/drawing/2014/main" id="{918B0E3B-1118-BA43-9DDF-58FFE8B537F2}"/>
              </a:ext>
            </a:extLst>
          </p:cNvPr>
          <p:cNvSpPr>
            <a:spLocks noGrp="1"/>
          </p:cNvSpPr>
          <p:nvPr>
            <p:ph type="sldNum" sz="quarter" idx="4"/>
          </p:nvPr>
        </p:nvSpPr>
        <p:spPr>
          <a:xfrm>
            <a:off x="766764" y="6274090"/>
            <a:ext cx="322448" cy="365125"/>
          </a:xfrm>
          <a:prstGeom prst="rect">
            <a:avLst/>
          </a:prstGeom>
        </p:spPr>
        <p:txBody>
          <a:bodyPr vert="horz" lIns="0" tIns="0" rIns="0" bIns="0" rtlCol="0" anchor="b"/>
          <a:lstStyle>
            <a:lvl1pPr algn="l">
              <a:defRPr sz="85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15D4BBC1-811D-7C4E-A32F-2E5CD0CE5FC9}" type="slidenum">
              <a:rPr lang="it-IT" smtClean="0"/>
              <a:pPr/>
              <a:t>‹N›</a:t>
            </a:fld>
            <a:endParaRPr lang="it-IT" dirty="0"/>
          </a:p>
        </p:txBody>
      </p:sp>
    </p:spTree>
    <p:extLst>
      <p:ext uri="{BB962C8B-B14F-4D97-AF65-F5344CB8AC3E}">
        <p14:creationId xmlns:p14="http://schemas.microsoft.com/office/powerpoint/2010/main" val="2059156342"/>
      </p:ext>
    </p:extLst>
  </p:cSld>
  <p:clrMapOvr>
    <a:masterClrMapping/>
  </p:clrMapOvr>
  <p:extLst>
    <p:ext uri="{DCECCB84-F9BA-43D5-87BE-67443E8EF086}">
      <p15:sldGuideLst xmlns:p15="http://schemas.microsoft.com/office/powerpoint/2012/main">
        <p15:guide id="1" orient="horz" pos="2183" userDrawn="1">
          <p15:clr>
            <a:srgbClr val="FBAE40"/>
          </p15:clr>
        </p15:guide>
        <p15:guide id="2" orient="horz" pos="386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sorio L2">
    <p:bg>
      <p:bgPr>
        <a:solidFill>
          <a:schemeClr val="bg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D6403E-F9B6-0E4F-9528-79ED1C9BB886}"/>
              </a:ext>
            </a:extLst>
          </p:cNvPr>
          <p:cNvSpPr>
            <a:spLocks noGrp="1"/>
          </p:cNvSpPr>
          <p:nvPr>
            <p:ph type="title" hasCustomPrompt="1"/>
          </p:nvPr>
        </p:nvSpPr>
        <p:spPr/>
        <p:txBody>
          <a:bodyPr/>
          <a:lstStyle>
            <a:lvl1pPr>
              <a:defRPr>
                <a:solidFill>
                  <a:schemeClr val="tx2"/>
                </a:solidFill>
              </a:defRPr>
            </a:lvl1pPr>
          </a:lstStyle>
          <a:p>
            <a:r>
              <a:rPr lang="it-IT" dirty="0"/>
              <a:t>Titolo divisorio L2  (Open Sans </a:t>
            </a:r>
            <a:r>
              <a:rPr lang="it-IT" dirty="0" err="1"/>
              <a:t>Bold</a:t>
            </a:r>
            <a:r>
              <a:rPr lang="it-IT" dirty="0"/>
              <a:t> 30) </a:t>
            </a:r>
          </a:p>
        </p:txBody>
      </p:sp>
      <p:sp>
        <p:nvSpPr>
          <p:cNvPr id="8" name="Segnaposto data 7">
            <a:extLst>
              <a:ext uri="{FF2B5EF4-FFF2-40B4-BE49-F238E27FC236}">
                <a16:creationId xmlns:a16="http://schemas.microsoft.com/office/drawing/2014/main" id="{21611A59-BF17-814B-B3C5-BD5C749A25EA}"/>
              </a:ext>
            </a:extLst>
          </p:cNvPr>
          <p:cNvSpPr>
            <a:spLocks noGrp="1"/>
          </p:cNvSpPr>
          <p:nvPr>
            <p:ph type="dt" sz="half" idx="10"/>
          </p:nvPr>
        </p:nvSpPr>
        <p:spPr/>
        <p:txBody>
          <a:bodyPr/>
          <a:lstStyle/>
          <a:p>
            <a:fld id="{74D4CAF6-8C55-AD45-B2EE-04FDC07BB50B}" type="datetime1">
              <a:rPr lang="it-IT" smtClean="0"/>
              <a:pPr/>
              <a:t>10/10/2023</a:t>
            </a:fld>
            <a:endParaRPr lang="it-IT" dirty="0"/>
          </a:p>
        </p:txBody>
      </p:sp>
      <p:sp>
        <p:nvSpPr>
          <p:cNvPr id="9" name="Segnaposto piè di pagina 8">
            <a:extLst>
              <a:ext uri="{FF2B5EF4-FFF2-40B4-BE49-F238E27FC236}">
                <a16:creationId xmlns:a16="http://schemas.microsoft.com/office/drawing/2014/main" id="{FD59EBFD-2DAE-A043-8DFC-CE95343C8192}"/>
              </a:ext>
            </a:extLst>
          </p:cNvPr>
          <p:cNvSpPr>
            <a:spLocks noGrp="1"/>
          </p:cNvSpPr>
          <p:nvPr>
            <p:ph type="ftr" sz="quarter" idx="11"/>
          </p:nvPr>
        </p:nvSpPr>
        <p:spPr/>
        <p:txBody>
          <a:bodyPr/>
          <a:lstStyle/>
          <a:p>
            <a:r>
              <a:rPr lang="it-IT"/>
              <a:t>Format PPT per comunicazione esterna</a:t>
            </a:r>
            <a:endParaRPr lang="it-IT" dirty="0"/>
          </a:p>
        </p:txBody>
      </p:sp>
      <p:sp>
        <p:nvSpPr>
          <p:cNvPr id="10" name="Segnaposto numero diapositiva 9">
            <a:extLst>
              <a:ext uri="{FF2B5EF4-FFF2-40B4-BE49-F238E27FC236}">
                <a16:creationId xmlns:a16="http://schemas.microsoft.com/office/drawing/2014/main" id="{A7F17B76-39C2-8340-9596-599878F1A3C7}"/>
              </a:ext>
            </a:extLst>
          </p:cNvPr>
          <p:cNvSpPr>
            <a:spLocks noGrp="1"/>
          </p:cNvSpPr>
          <p:nvPr>
            <p:ph type="sldNum" sz="quarter" idx="12"/>
          </p:nvPr>
        </p:nvSpPr>
        <p:spPr/>
        <p:txBody>
          <a:bodyPr/>
          <a:lstStyle/>
          <a:p>
            <a:fld id="{15D4BBC1-811D-7C4E-A32F-2E5CD0CE5FC9}" type="slidenum">
              <a:rPr lang="it-IT" smtClean="0"/>
              <a:pPr/>
              <a:t>‹N›</a:t>
            </a:fld>
            <a:endParaRPr lang="it-IT" dirty="0"/>
          </a:p>
        </p:txBody>
      </p:sp>
      <p:sp>
        <p:nvSpPr>
          <p:cNvPr id="12" name="Segnaposto testo 11">
            <a:extLst>
              <a:ext uri="{FF2B5EF4-FFF2-40B4-BE49-F238E27FC236}">
                <a16:creationId xmlns:a16="http://schemas.microsoft.com/office/drawing/2014/main" id="{E29D7E6B-6D41-9749-BCE9-671B5273CB35}"/>
              </a:ext>
            </a:extLst>
          </p:cNvPr>
          <p:cNvSpPr>
            <a:spLocks noGrp="1"/>
          </p:cNvSpPr>
          <p:nvPr>
            <p:ph type="body" sz="quarter" idx="13" hasCustomPrompt="1"/>
          </p:nvPr>
        </p:nvSpPr>
        <p:spPr>
          <a:xfrm>
            <a:off x="758825" y="3781425"/>
            <a:ext cx="7123113" cy="1695450"/>
          </a:xfrm>
          <a:prstGeom prst="rect">
            <a:avLst/>
          </a:prstGeom>
        </p:spPr>
        <p:txBody>
          <a:bodyPr lIns="0" tIns="0" rIns="0" bIns="0"/>
          <a:lstStyle>
            <a:lvl1pPr marL="0" indent="0">
              <a:buNone/>
              <a:defRPr sz="2400">
                <a:solidFill>
                  <a:schemeClr val="tx2"/>
                </a:solidFill>
              </a:defRPr>
            </a:lvl1pPr>
          </a:lstStyle>
          <a:p>
            <a:pPr lvl="0"/>
            <a:r>
              <a:rPr lang="it-IT" dirty="0"/>
              <a:t>Sottotitolo del divisorio (Open Sans Light 24)</a:t>
            </a:r>
          </a:p>
        </p:txBody>
      </p:sp>
    </p:spTree>
    <p:extLst>
      <p:ext uri="{BB962C8B-B14F-4D97-AF65-F5344CB8AC3E}">
        <p14:creationId xmlns:p14="http://schemas.microsoft.com/office/powerpoint/2010/main" val="3628294892"/>
      </p:ext>
    </p:extLst>
  </p:cSld>
  <p:clrMapOvr>
    <a:masterClrMapping/>
  </p:clrMapOvr>
  <p:extLst>
    <p:ext uri="{DCECCB84-F9BA-43D5-87BE-67443E8EF086}">
      <p15:sldGuideLst xmlns:p15="http://schemas.microsoft.com/office/powerpoint/2012/main">
        <p15:guide id="1" orient="horz" pos="2183" userDrawn="1">
          <p15:clr>
            <a:srgbClr val="FBAE40"/>
          </p15:clr>
        </p15:guide>
        <p15:guide id="2" orient="horz" pos="386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9F64ADEE-696D-A841-881F-853F4F6B36E1}"/>
              </a:ext>
            </a:extLst>
          </p:cNvPr>
          <p:cNvSpPr/>
          <p:nvPr userDrawn="1"/>
        </p:nvSpPr>
        <p:spPr>
          <a:xfrm>
            <a:off x="0" y="-15309"/>
            <a:ext cx="12192000" cy="5928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5530E60-C71F-2845-8D9C-F6C8A929F41B}"/>
              </a:ext>
            </a:extLst>
          </p:cNvPr>
          <p:cNvSpPr>
            <a:spLocks noGrp="1"/>
          </p:cNvSpPr>
          <p:nvPr>
            <p:ph type="title" hasCustomPrompt="1"/>
          </p:nvPr>
        </p:nvSpPr>
        <p:spPr/>
        <p:txBody>
          <a:bodyPr/>
          <a:lstStyle>
            <a:lvl1pPr>
              <a:defRPr/>
            </a:lvl1pPr>
          </a:lstStyle>
          <a:p>
            <a:r>
              <a:rPr lang="it-IT" dirty="0"/>
              <a:t>TITOLO (OPEN SANS BOLD 25)</a:t>
            </a:r>
          </a:p>
        </p:txBody>
      </p:sp>
      <p:sp>
        <p:nvSpPr>
          <p:cNvPr id="6" name="Segnaposto testo 10">
            <a:extLst>
              <a:ext uri="{FF2B5EF4-FFF2-40B4-BE49-F238E27FC236}">
                <a16:creationId xmlns:a16="http://schemas.microsoft.com/office/drawing/2014/main" id="{F9521A0C-0095-F84F-91F4-556191675E41}"/>
              </a:ext>
            </a:extLst>
          </p:cNvPr>
          <p:cNvSpPr>
            <a:spLocks noGrp="1"/>
          </p:cNvSpPr>
          <p:nvPr>
            <p:ph type="body" sz="quarter" idx="14" hasCustomPrompt="1"/>
          </p:nvPr>
        </p:nvSpPr>
        <p:spPr>
          <a:xfrm>
            <a:off x="766762" y="1230624"/>
            <a:ext cx="9088437" cy="365125"/>
          </a:xfrm>
          <a:prstGeom prst="rect">
            <a:avLst/>
          </a:prstGeom>
        </p:spPr>
        <p:txBody>
          <a:bodyPr>
            <a:noAutofit/>
          </a:bodyPr>
          <a:lstStyle>
            <a:lvl1pPr marL="0" indent="0">
              <a:buNone/>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2pPr>
            <a:lvl3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3pPr>
            <a:lvl4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it-IT" dirty="0"/>
              <a:t>Sottotitolo (Open sans Regular 20)</a:t>
            </a:r>
          </a:p>
        </p:txBody>
      </p:sp>
      <p:sp>
        <p:nvSpPr>
          <p:cNvPr id="8" name="Segnaposto contenuto 7">
            <a:extLst>
              <a:ext uri="{FF2B5EF4-FFF2-40B4-BE49-F238E27FC236}">
                <a16:creationId xmlns:a16="http://schemas.microsoft.com/office/drawing/2014/main" id="{0D1711AA-F520-7445-B391-89D09A28B66E}"/>
              </a:ext>
            </a:extLst>
          </p:cNvPr>
          <p:cNvSpPr>
            <a:spLocks noGrp="1"/>
          </p:cNvSpPr>
          <p:nvPr>
            <p:ph sz="quarter" idx="15" hasCustomPrompt="1"/>
          </p:nvPr>
        </p:nvSpPr>
        <p:spPr>
          <a:xfrm>
            <a:off x="766763" y="1808163"/>
            <a:ext cx="10658475" cy="4321176"/>
          </a:xfrm>
        </p:spPr>
        <p:txBody>
          <a:bodyPr/>
          <a:lstStyle/>
          <a:p>
            <a:pPr lvl="0"/>
            <a:r>
              <a:rPr lang="it-IT" dirty="0"/>
              <a:t>Testo principale (Open sans Light 14):</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7" name="Figura a mano libera 16">
            <a:extLst>
              <a:ext uri="{FF2B5EF4-FFF2-40B4-BE49-F238E27FC236}">
                <a16:creationId xmlns:a16="http://schemas.microsoft.com/office/drawing/2014/main" id="{F391C063-190C-D842-9AA3-FE413843316A}"/>
              </a:ext>
            </a:extLst>
          </p:cNvPr>
          <p:cNvSpPr/>
          <p:nvPr userDrawn="1"/>
        </p:nvSpPr>
        <p:spPr>
          <a:xfrm rot="10800000">
            <a:off x="7573609" y="-7494"/>
            <a:ext cx="4628012" cy="1236017"/>
          </a:xfrm>
          <a:custGeom>
            <a:avLst/>
            <a:gdLst>
              <a:gd name="connsiteX0" fmla="*/ 4628012 w 4628012"/>
              <a:gd name="connsiteY0" fmla="*/ 1236017 h 1236017"/>
              <a:gd name="connsiteX1" fmla="*/ 0 w 4628012"/>
              <a:gd name="connsiteY1" fmla="*/ 1236017 h 1236017"/>
              <a:gd name="connsiteX2" fmla="*/ 0 w 4628012"/>
              <a:gd name="connsiteY2" fmla="*/ 0 h 1236017"/>
            </a:gdLst>
            <a:ahLst/>
            <a:cxnLst>
              <a:cxn ang="0">
                <a:pos x="connsiteX0" y="connsiteY0"/>
              </a:cxn>
              <a:cxn ang="0">
                <a:pos x="connsiteX1" y="connsiteY1"/>
              </a:cxn>
              <a:cxn ang="0">
                <a:pos x="connsiteX2" y="connsiteY2"/>
              </a:cxn>
            </a:cxnLst>
            <a:rect l="l" t="t" r="r" b="b"/>
            <a:pathLst>
              <a:path w="4628012" h="1236017">
                <a:moveTo>
                  <a:pt x="4628012" y="1236017"/>
                </a:moveTo>
                <a:lnTo>
                  <a:pt x="0" y="123601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t-IT" dirty="0"/>
          </a:p>
        </p:txBody>
      </p:sp>
      <p:sp>
        <p:nvSpPr>
          <p:cNvPr id="13" name="Segnaposto data 3">
            <a:extLst>
              <a:ext uri="{FF2B5EF4-FFF2-40B4-BE49-F238E27FC236}">
                <a16:creationId xmlns:a16="http://schemas.microsoft.com/office/drawing/2014/main" id="{60980D1A-3D36-F549-A7EB-AEE37A65E432}"/>
              </a:ext>
            </a:extLst>
          </p:cNvPr>
          <p:cNvSpPr>
            <a:spLocks noGrp="1"/>
          </p:cNvSpPr>
          <p:nvPr>
            <p:ph type="dt" sz="half" idx="2"/>
          </p:nvPr>
        </p:nvSpPr>
        <p:spPr>
          <a:xfrm>
            <a:off x="5822049" y="6274090"/>
            <a:ext cx="547902"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74D4CAF6-8C55-AD45-B2EE-04FDC07BB50B}" type="datetime1">
              <a:rPr lang="it-IT" smtClean="0"/>
              <a:pPr/>
              <a:t>10/10/2023</a:t>
            </a:fld>
            <a:endParaRPr lang="it-IT" dirty="0"/>
          </a:p>
        </p:txBody>
      </p:sp>
      <p:sp>
        <p:nvSpPr>
          <p:cNvPr id="14" name="Segnaposto piè di pagina 4">
            <a:extLst>
              <a:ext uri="{FF2B5EF4-FFF2-40B4-BE49-F238E27FC236}">
                <a16:creationId xmlns:a16="http://schemas.microsoft.com/office/drawing/2014/main" id="{39FB43BF-86FA-0A45-8317-4A00FFEE60D9}"/>
              </a:ext>
            </a:extLst>
          </p:cNvPr>
          <p:cNvSpPr>
            <a:spLocks noGrp="1"/>
          </p:cNvSpPr>
          <p:nvPr>
            <p:ph type="ftr" sz="quarter" idx="3"/>
          </p:nvPr>
        </p:nvSpPr>
        <p:spPr>
          <a:xfrm>
            <a:off x="1134000" y="6274090"/>
            <a:ext cx="4114800"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Format PPT per comunicazione esterna</a:t>
            </a:r>
          </a:p>
        </p:txBody>
      </p:sp>
      <p:sp>
        <p:nvSpPr>
          <p:cNvPr id="15" name="Segnaposto numero diapositiva 5">
            <a:extLst>
              <a:ext uri="{FF2B5EF4-FFF2-40B4-BE49-F238E27FC236}">
                <a16:creationId xmlns:a16="http://schemas.microsoft.com/office/drawing/2014/main" id="{3B4EAC9A-70F1-2341-B666-9A92B1F5AD55}"/>
              </a:ext>
            </a:extLst>
          </p:cNvPr>
          <p:cNvSpPr>
            <a:spLocks noGrp="1"/>
          </p:cNvSpPr>
          <p:nvPr>
            <p:ph type="sldNum" sz="quarter" idx="4"/>
          </p:nvPr>
        </p:nvSpPr>
        <p:spPr>
          <a:xfrm>
            <a:off x="766764" y="6274090"/>
            <a:ext cx="322448"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15D4BBC1-811D-7C4E-A32F-2E5CD0CE5FC9}" type="slidenum">
              <a:rPr lang="it-IT" smtClean="0"/>
              <a:pPr/>
              <a:t>‹N›</a:t>
            </a:fld>
            <a:endParaRPr lang="it-IT" dirty="0"/>
          </a:p>
        </p:txBody>
      </p:sp>
      <p:pic>
        <p:nvPicPr>
          <p:cNvPr id="11" name="Immagine 10">
            <a:extLst>
              <a:ext uri="{FF2B5EF4-FFF2-40B4-BE49-F238E27FC236}">
                <a16:creationId xmlns:a16="http://schemas.microsoft.com/office/drawing/2014/main" id="{31A0225F-6336-CE42-A825-BCE8EAAA0B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4064" y="408039"/>
            <a:ext cx="554047" cy="1011344"/>
          </a:xfrm>
          <a:prstGeom prst="rect">
            <a:avLst/>
          </a:prstGeom>
        </p:spPr>
      </p:pic>
    </p:spTree>
    <p:extLst>
      <p:ext uri="{BB962C8B-B14F-4D97-AF65-F5344CB8AC3E}">
        <p14:creationId xmlns:p14="http://schemas.microsoft.com/office/powerpoint/2010/main" val="427888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magine riquadrat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530E60-C71F-2845-8D9C-F6C8A929F41B}"/>
              </a:ext>
            </a:extLst>
          </p:cNvPr>
          <p:cNvSpPr>
            <a:spLocks noGrp="1"/>
          </p:cNvSpPr>
          <p:nvPr>
            <p:ph type="title" hasCustomPrompt="1"/>
          </p:nvPr>
        </p:nvSpPr>
        <p:spPr/>
        <p:txBody>
          <a:bodyPr/>
          <a:lstStyle>
            <a:lvl1pPr>
              <a:defRPr/>
            </a:lvl1pPr>
          </a:lstStyle>
          <a:p>
            <a:r>
              <a:rPr lang="it-IT" dirty="0"/>
              <a:t>TITOLO (OPEN SANS BOLD 25)</a:t>
            </a:r>
          </a:p>
        </p:txBody>
      </p:sp>
      <p:sp>
        <p:nvSpPr>
          <p:cNvPr id="6" name="Segnaposto testo 10">
            <a:extLst>
              <a:ext uri="{FF2B5EF4-FFF2-40B4-BE49-F238E27FC236}">
                <a16:creationId xmlns:a16="http://schemas.microsoft.com/office/drawing/2014/main" id="{F9521A0C-0095-F84F-91F4-556191675E41}"/>
              </a:ext>
            </a:extLst>
          </p:cNvPr>
          <p:cNvSpPr>
            <a:spLocks noGrp="1"/>
          </p:cNvSpPr>
          <p:nvPr>
            <p:ph type="body" sz="quarter" idx="14" hasCustomPrompt="1"/>
          </p:nvPr>
        </p:nvSpPr>
        <p:spPr>
          <a:xfrm>
            <a:off x="766763" y="1230624"/>
            <a:ext cx="9088437" cy="365125"/>
          </a:xfrm>
          <a:prstGeom prst="rect">
            <a:avLst/>
          </a:prstGeom>
        </p:spPr>
        <p:txBody>
          <a:bodyPr>
            <a:noAutofit/>
          </a:bodyPr>
          <a:lstStyle>
            <a:lvl1pPr marL="0" indent="0">
              <a:buNone/>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2pPr>
            <a:lvl3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3pPr>
            <a:lvl4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it-IT" dirty="0"/>
              <a:t>Sottotitolo (Open sans Regular 20)</a:t>
            </a:r>
          </a:p>
        </p:txBody>
      </p:sp>
      <p:sp>
        <p:nvSpPr>
          <p:cNvPr id="13" name="Segnaposto immagine 11">
            <a:extLst>
              <a:ext uri="{FF2B5EF4-FFF2-40B4-BE49-F238E27FC236}">
                <a16:creationId xmlns:a16="http://schemas.microsoft.com/office/drawing/2014/main" id="{BE43086C-48FE-C74F-AA22-C9667B107B91}"/>
              </a:ext>
            </a:extLst>
          </p:cNvPr>
          <p:cNvSpPr>
            <a:spLocks noGrp="1"/>
          </p:cNvSpPr>
          <p:nvPr>
            <p:ph type="pic" sz="quarter" idx="17" hasCustomPrompt="1"/>
          </p:nvPr>
        </p:nvSpPr>
        <p:spPr>
          <a:xfrm>
            <a:off x="766763" y="1808163"/>
            <a:ext cx="10658475" cy="4105275"/>
          </a:xfrm>
          <a:solidFill>
            <a:schemeClr val="bg2"/>
          </a:solidFill>
        </p:spPr>
        <p:txBody>
          <a:bodyPr anchor="ctr"/>
          <a:lstStyle>
            <a:lvl1pPr marL="0" indent="0" algn="ctr">
              <a:buNone/>
              <a:defRPr i="1">
                <a:solidFill>
                  <a:schemeClr val="bg1">
                    <a:lumMod val="50000"/>
                  </a:schemeClr>
                </a:solidFill>
              </a:defRPr>
            </a:lvl1pPr>
          </a:lstStyle>
          <a:p>
            <a:r>
              <a:rPr lang="it-IT" dirty="0"/>
              <a:t>Clicca per inserire un’immagine</a:t>
            </a:r>
          </a:p>
        </p:txBody>
      </p:sp>
      <p:sp>
        <p:nvSpPr>
          <p:cNvPr id="8" name="Segnaposto data 3">
            <a:extLst>
              <a:ext uri="{FF2B5EF4-FFF2-40B4-BE49-F238E27FC236}">
                <a16:creationId xmlns:a16="http://schemas.microsoft.com/office/drawing/2014/main" id="{1C70A82A-88D0-6C4A-B541-AEFFB178FAD7}"/>
              </a:ext>
            </a:extLst>
          </p:cNvPr>
          <p:cNvSpPr>
            <a:spLocks noGrp="1"/>
          </p:cNvSpPr>
          <p:nvPr>
            <p:ph type="dt" sz="half" idx="2"/>
          </p:nvPr>
        </p:nvSpPr>
        <p:spPr>
          <a:xfrm>
            <a:off x="5822049" y="6274090"/>
            <a:ext cx="547902"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74D4CAF6-8C55-AD45-B2EE-04FDC07BB50B}" type="datetime1">
              <a:rPr lang="it-IT" smtClean="0"/>
              <a:pPr/>
              <a:t>10/10/2023</a:t>
            </a:fld>
            <a:endParaRPr lang="it-IT" dirty="0"/>
          </a:p>
        </p:txBody>
      </p:sp>
      <p:sp>
        <p:nvSpPr>
          <p:cNvPr id="10" name="Segnaposto piè di pagina 4">
            <a:extLst>
              <a:ext uri="{FF2B5EF4-FFF2-40B4-BE49-F238E27FC236}">
                <a16:creationId xmlns:a16="http://schemas.microsoft.com/office/drawing/2014/main" id="{E4BAF376-5D3A-2B4A-9C8A-A17F88C47350}"/>
              </a:ext>
            </a:extLst>
          </p:cNvPr>
          <p:cNvSpPr>
            <a:spLocks noGrp="1"/>
          </p:cNvSpPr>
          <p:nvPr>
            <p:ph type="ftr" sz="quarter" idx="3"/>
          </p:nvPr>
        </p:nvSpPr>
        <p:spPr>
          <a:xfrm>
            <a:off x="1134000" y="6274090"/>
            <a:ext cx="4114800"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Format PPT per comunicazione esterna</a:t>
            </a:r>
          </a:p>
        </p:txBody>
      </p:sp>
      <p:sp>
        <p:nvSpPr>
          <p:cNvPr id="11" name="Segnaposto numero diapositiva 5">
            <a:extLst>
              <a:ext uri="{FF2B5EF4-FFF2-40B4-BE49-F238E27FC236}">
                <a16:creationId xmlns:a16="http://schemas.microsoft.com/office/drawing/2014/main" id="{A71BAC71-11B9-364E-B9D3-64E7B8E0F45C}"/>
              </a:ext>
            </a:extLst>
          </p:cNvPr>
          <p:cNvSpPr>
            <a:spLocks noGrp="1"/>
          </p:cNvSpPr>
          <p:nvPr>
            <p:ph type="sldNum" sz="quarter" idx="4"/>
          </p:nvPr>
        </p:nvSpPr>
        <p:spPr>
          <a:xfrm>
            <a:off x="766764" y="6274090"/>
            <a:ext cx="322448"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15D4BBC1-811D-7C4E-A32F-2E5CD0CE5FC9}" type="slidenum">
              <a:rPr lang="it-IT" smtClean="0"/>
              <a:pPr/>
              <a:t>‹N›</a:t>
            </a:fld>
            <a:endParaRPr lang="it-IT" dirty="0"/>
          </a:p>
        </p:txBody>
      </p:sp>
    </p:spTree>
    <p:extLst>
      <p:ext uri="{BB962C8B-B14F-4D97-AF65-F5344CB8AC3E}">
        <p14:creationId xmlns:p14="http://schemas.microsoft.com/office/powerpoint/2010/main" val="2859730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olo + 1 colonn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530E60-C71F-2845-8D9C-F6C8A929F41B}"/>
              </a:ext>
            </a:extLst>
          </p:cNvPr>
          <p:cNvSpPr>
            <a:spLocks noGrp="1"/>
          </p:cNvSpPr>
          <p:nvPr>
            <p:ph type="title" hasCustomPrompt="1"/>
          </p:nvPr>
        </p:nvSpPr>
        <p:spPr/>
        <p:txBody>
          <a:bodyPr>
            <a:normAutofit/>
          </a:bodyPr>
          <a:lstStyle>
            <a:lvl1pPr>
              <a:defRPr sz="2800"/>
            </a:lvl1pPr>
          </a:lstStyle>
          <a:p>
            <a:r>
              <a:rPr lang="it-IT" dirty="0"/>
              <a:t>TITOLO (OPEN SANS BOLD 25)</a:t>
            </a:r>
          </a:p>
        </p:txBody>
      </p:sp>
      <p:sp>
        <p:nvSpPr>
          <p:cNvPr id="6" name="Segnaposto testo 10">
            <a:extLst>
              <a:ext uri="{FF2B5EF4-FFF2-40B4-BE49-F238E27FC236}">
                <a16:creationId xmlns:a16="http://schemas.microsoft.com/office/drawing/2014/main" id="{F9521A0C-0095-F84F-91F4-556191675E41}"/>
              </a:ext>
            </a:extLst>
          </p:cNvPr>
          <p:cNvSpPr>
            <a:spLocks noGrp="1"/>
          </p:cNvSpPr>
          <p:nvPr>
            <p:ph type="body" sz="quarter" idx="14" hasCustomPrompt="1"/>
          </p:nvPr>
        </p:nvSpPr>
        <p:spPr>
          <a:xfrm>
            <a:off x="766763" y="1230624"/>
            <a:ext cx="9088437" cy="365125"/>
          </a:xfrm>
          <a:prstGeom prst="rect">
            <a:avLst/>
          </a:prstGeom>
        </p:spPr>
        <p:txBody>
          <a:bodyPr>
            <a:noAutofit/>
          </a:bodyPr>
          <a:lstStyle>
            <a:lvl1pPr marL="0" indent="0">
              <a:buNone/>
              <a:defRPr sz="22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2pPr>
            <a:lvl3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3pPr>
            <a:lvl4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it-IT" dirty="0"/>
              <a:t>Sottotitolo (Open sans Regular 20)</a:t>
            </a:r>
          </a:p>
        </p:txBody>
      </p:sp>
      <p:sp>
        <p:nvSpPr>
          <p:cNvPr id="8" name="Segnaposto contenuto 7">
            <a:extLst>
              <a:ext uri="{FF2B5EF4-FFF2-40B4-BE49-F238E27FC236}">
                <a16:creationId xmlns:a16="http://schemas.microsoft.com/office/drawing/2014/main" id="{0D1711AA-F520-7445-B391-89D09A28B66E}"/>
              </a:ext>
            </a:extLst>
          </p:cNvPr>
          <p:cNvSpPr>
            <a:spLocks noGrp="1"/>
          </p:cNvSpPr>
          <p:nvPr>
            <p:ph sz="quarter" idx="15" hasCustomPrompt="1"/>
          </p:nvPr>
        </p:nvSpPr>
        <p:spPr>
          <a:xfrm>
            <a:off x="766763" y="1808163"/>
            <a:ext cx="10658475" cy="4105275"/>
          </a:xfrm>
        </p:spPr>
        <p:txBody>
          <a:bodyPr/>
          <a:lstStyle/>
          <a:p>
            <a:pPr lvl="0"/>
            <a:r>
              <a:rPr lang="it-IT" dirty="0"/>
              <a:t>Testo principale (Open sans Light 14):</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4" name="Segnaposto data 3">
            <a:extLst>
              <a:ext uri="{FF2B5EF4-FFF2-40B4-BE49-F238E27FC236}">
                <a16:creationId xmlns:a16="http://schemas.microsoft.com/office/drawing/2014/main" id="{7924247F-EF14-D644-8D9F-9693D0951B79}"/>
              </a:ext>
            </a:extLst>
          </p:cNvPr>
          <p:cNvSpPr>
            <a:spLocks noGrp="1"/>
          </p:cNvSpPr>
          <p:nvPr>
            <p:ph type="dt" sz="half" idx="2"/>
          </p:nvPr>
        </p:nvSpPr>
        <p:spPr>
          <a:xfrm>
            <a:off x="5822049" y="6274090"/>
            <a:ext cx="547902"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74D4CAF6-8C55-AD45-B2EE-04FDC07BB50B}" type="datetime1">
              <a:rPr lang="it-IT" smtClean="0"/>
              <a:pPr/>
              <a:t>10/10/2023</a:t>
            </a:fld>
            <a:endParaRPr lang="it-IT" dirty="0"/>
          </a:p>
        </p:txBody>
      </p:sp>
      <p:sp>
        <p:nvSpPr>
          <p:cNvPr id="15" name="Segnaposto piè di pagina 4">
            <a:extLst>
              <a:ext uri="{FF2B5EF4-FFF2-40B4-BE49-F238E27FC236}">
                <a16:creationId xmlns:a16="http://schemas.microsoft.com/office/drawing/2014/main" id="{D6B8E308-8900-E147-A03B-50221666CA41}"/>
              </a:ext>
            </a:extLst>
          </p:cNvPr>
          <p:cNvSpPr>
            <a:spLocks noGrp="1"/>
          </p:cNvSpPr>
          <p:nvPr>
            <p:ph type="ftr" sz="quarter" idx="3"/>
          </p:nvPr>
        </p:nvSpPr>
        <p:spPr>
          <a:xfrm>
            <a:off x="1134000" y="6274090"/>
            <a:ext cx="4114800"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Format PPT per comunicazione esterna</a:t>
            </a:r>
          </a:p>
        </p:txBody>
      </p:sp>
      <p:sp>
        <p:nvSpPr>
          <p:cNvPr id="16" name="Segnaposto numero diapositiva 5">
            <a:extLst>
              <a:ext uri="{FF2B5EF4-FFF2-40B4-BE49-F238E27FC236}">
                <a16:creationId xmlns:a16="http://schemas.microsoft.com/office/drawing/2014/main" id="{F337EF69-B55C-284C-8588-4AC211B9E5C5}"/>
              </a:ext>
            </a:extLst>
          </p:cNvPr>
          <p:cNvSpPr>
            <a:spLocks noGrp="1"/>
          </p:cNvSpPr>
          <p:nvPr>
            <p:ph type="sldNum" sz="quarter" idx="4"/>
          </p:nvPr>
        </p:nvSpPr>
        <p:spPr>
          <a:xfrm>
            <a:off x="766764" y="6274090"/>
            <a:ext cx="322448"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15D4BBC1-811D-7C4E-A32F-2E5CD0CE5FC9}" type="slidenum">
              <a:rPr lang="it-IT" smtClean="0"/>
              <a:pPr/>
              <a:t>‹N›</a:t>
            </a:fld>
            <a:endParaRPr lang="it-IT" dirty="0"/>
          </a:p>
        </p:txBody>
      </p:sp>
    </p:spTree>
    <p:extLst>
      <p:ext uri="{BB962C8B-B14F-4D97-AF65-F5344CB8AC3E}">
        <p14:creationId xmlns:p14="http://schemas.microsoft.com/office/powerpoint/2010/main" val="3736546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olo + doppia colonn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530E60-C71F-2845-8D9C-F6C8A929F41B}"/>
              </a:ext>
            </a:extLst>
          </p:cNvPr>
          <p:cNvSpPr>
            <a:spLocks noGrp="1"/>
          </p:cNvSpPr>
          <p:nvPr>
            <p:ph type="title" hasCustomPrompt="1"/>
          </p:nvPr>
        </p:nvSpPr>
        <p:spPr/>
        <p:txBody>
          <a:bodyPr/>
          <a:lstStyle>
            <a:lvl1pPr>
              <a:defRPr/>
            </a:lvl1pPr>
          </a:lstStyle>
          <a:p>
            <a:r>
              <a:rPr lang="it-IT" dirty="0"/>
              <a:t>TITOLO (OPEN SANS BOLD 25)</a:t>
            </a:r>
          </a:p>
        </p:txBody>
      </p:sp>
      <p:sp>
        <p:nvSpPr>
          <p:cNvPr id="6" name="Segnaposto testo 10">
            <a:extLst>
              <a:ext uri="{FF2B5EF4-FFF2-40B4-BE49-F238E27FC236}">
                <a16:creationId xmlns:a16="http://schemas.microsoft.com/office/drawing/2014/main" id="{F9521A0C-0095-F84F-91F4-556191675E41}"/>
              </a:ext>
            </a:extLst>
          </p:cNvPr>
          <p:cNvSpPr>
            <a:spLocks noGrp="1"/>
          </p:cNvSpPr>
          <p:nvPr>
            <p:ph type="body" sz="quarter" idx="14" hasCustomPrompt="1"/>
          </p:nvPr>
        </p:nvSpPr>
        <p:spPr>
          <a:xfrm>
            <a:off x="766763" y="1230624"/>
            <a:ext cx="9088437" cy="365125"/>
          </a:xfrm>
          <a:prstGeom prst="rect">
            <a:avLst/>
          </a:prstGeom>
        </p:spPr>
        <p:txBody>
          <a:bodyPr>
            <a:noAutofit/>
          </a:bodyPr>
          <a:lstStyle>
            <a:lvl1pPr marL="0" indent="0">
              <a:buNone/>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2pPr>
            <a:lvl3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3pPr>
            <a:lvl4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a:defRPr sz="2000" b="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it-IT" dirty="0"/>
              <a:t>Sottotitolo (Open sans Regular 20)</a:t>
            </a:r>
          </a:p>
        </p:txBody>
      </p:sp>
      <p:sp>
        <p:nvSpPr>
          <p:cNvPr id="8" name="Segnaposto contenuto 7">
            <a:extLst>
              <a:ext uri="{FF2B5EF4-FFF2-40B4-BE49-F238E27FC236}">
                <a16:creationId xmlns:a16="http://schemas.microsoft.com/office/drawing/2014/main" id="{0D1711AA-F520-7445-B391-89D09A28B66E}"/>
              </a:ext>
            </a:extLst>
          </p:cNvPr>
          <p:cNvSpPr>
            <a:spLocks noGrp="1"/>
          </p:cNvSpPr>
          <p:nvPr>
            <p:ph sz="quarter" idx="15" hasCustomPrompt="1"/>
          </p:nvPr>
        </p:nvSpPr>
        <p:spPr>
          <a:xfrm>
            <a:off x="766762" y="1808163"/>
            <a:ext cx="5129045" cy="4105275"/>
          </a:xfrm>
        </p:spPr>
        <p:txBody>
          <a:bodyPr/>
          <a:lstStyle/>
          <a:p>
            <a:pPr lvl="0"/>
            <a:r>
              <a:rPr lang="it-IT" dirty="0"/>
              <a:t>Testo principale (Open sans Light 14):</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9" name="Segnaposto contenuto 7">
            <a:extLst>
              <a:ext uri="{FF2B5EF4-FFF2-40B4-BE49-F238E27FC236}">
                <a16:creationId xmlns:a16="http://schemas.microsoft.com/office/drawing/2014/main" id="{EC1C3FD4-635A-5445-A98C-587183327F63}"/>
              </a:ext>
            </a:extLst>
          </p:cNvPr>
          <p:cNvSpPr>
            <a:spLocks noGrp="1"/>
          </p:cNvSpPr>
          <p:nvPr>
            <p:ph sz="quarter" idx="16" hasCustomPrompt="1"/>
          </p:nvPr>
        </p:nvSpPr>
        <p:spPr>
          <a:xfrm>
            <a:off x="6292373" y="1808163"/>
            <a:ext cx="5132865" cy="4105275"/>
          </a:xfrm>
        </p:spPr>
        <p:txBody>
          <a:bodyPr/>
          <a:lstStyle/>
          <a:p>
            <a:pPr lvl="0"/>
            <a:r>
              <a:rPr lang="it-IT" dirty="0"/>
              <a:t>Testo principale (Open sans Light 14):</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0" name="Segnaposto data 3">
            <a:extLst>
              <a:ext uri="{FF2B5EF4-FFF2-40B4-BE49-F238E27FC236}">
                <a16:creationId xmlns:a16="http://schemas.microsoft.com/office/drawing/2014/main" id="{F1EEA171-B853-904F-B144-B3A9A9C8BCE6}"/>
              </a:ext>
            </a:extLst>
          </p:cNvPr>
          <p:cNvSpPr>
            <a:spLocks noGrp="1"/>
          </p:cNvSpPr>
          <p:nvPr>
            <p:ph type="dt" sz="half" idx="2"/>
          </p:nvPr>
        </p:nvSpPr>
        <p:spPr>
          <a:xfrm>
            <a:off x="5822049" y="6274090"/>
            <a:ext cx="547902"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74D4CAF6-8C55-AD45-B2EE-04FDC07BB50B}" type="datetime1">
              <a:rPr lang="it-IT" smtClean="0"/>
              <a:pPr/>
              <a:t>10/10/2023</a:t>
            </a:fld>
            <a:endParaRPr lang="it-IT" dirty="0"/>
          </a:p>
        </p:txBody>
      </p:sp>
      <p:sp>
        <p:nvSpPr>
          <p:cNvPr id="11" name="Segnaposto piè di pagina 4">
            <a:extLst>
              <a:ext uri="{FF2B5EF4-FFF2-40B4-BE49-F238E27FC236}">
                <a16:creationId xmlns:a16="http://schemas.microsoft.com/office/drawing/2014/main" id="{389869D4-4EFC-CA4E-AF8D-25FD5201BC76}"/>
              </a:ext>
            </a:extLst>
          </p:cNvPr>
          <p:cNvSpPr>
            <a:spLocks noGrp="1"/>
          </p:cNvSpPr>
          <p:nvPr>
            <p:ph type="ftr" sz="quarter" idx="3"/>
          </p:nvPr>
        </p:nvSpPr>
        <p:spPr>
          <a:xfrm>
            <a:off x="1134000" y="6274090"/>
            <a:ext cx="4114800"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Format PPT per comunicazione esterna</a:t>
            </a:r>
          </a:p>
        </p:txBody>
      </p:sp>
      <p:sp>
        <p:nvSpPr>
          <p:cNvPr id="12" name="Segnaposto numero diapositiva 5">
            <a:extLst>
              <a:ext uri="{FF2B5EF4-FFF2-40B4-BE49-F238E27FC236}">
                <a16:creationId xmlns:a16="http://schemas.microsoft.com/office/drawing/2014/main" id="{97E03CF3-C3EC-CD4E-AFB6-D7E0BA48FE6B}"/>
              </a:ext>
            </a:extLst>
          </p:cNvPr>
          <p:cNvSpPr>
            <a:spLocks noGrp="1"/>
          </p:cNvSpPr>
          <p:nvPr>
            <p:ph type="sldNum" sz="quarter" idx="4"/>
          </p:nvPr>
        </p:nvSpPr>
        <p:spPr>
          <a:xfrm>
            <a:off x="766764" y="6274090"/>
            <a:ext cx="322448"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15D4BBC1-811D-7C4E-A32F-2E5CD0CE5FC9}" type="slidenum">
              <a:rPr lang="it-IT" smtClean="0"/>
              <a:pPr/>
              <a:t>‹N›</a:t>
            </a:fld>
            <a:endParaRPr lang="it-IT" dirty="0"/>
          </a:p>
        </p:txBody>
      </p:sp>
    </p:spTree>
    <p:extLst>
      <p:ext uri="{BB962C8B-B14F-4D97-AF65-F5344CB8AC3E}">
        <p14:creationId xmlns:p14="http://schemas.microsoft.com/office/powerpoint/2010/main" val="300748933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theme" Target="../theme/theme5.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8" Type="http://schemas.openxmlformats.org/officeDocument/2006/relationships/hyperlink" Target="https://www.instagram.com/airc.it/" TargetMode="External"/><Relationship Id="rId13" Type="http://schemas.openxmlformats.org/officeDocument/2006/relationships/image" Target="../media/image7.svg"/><Relationship Id="rId3" Type="http://schemas.openxmlformats.org/officeDocument/2006/relationships/theme" Target="../theme/theme6.xml"/><Relationship Id="rId7" Type="http://schemas.openxmlformats.org/officeDocument/2006/relationships/image" Target="../media/image3.svg"/><Relationship Id="rId12" Type="http://schemas.openxmlformats.org/officeDocument/2006/relationships/image" Target="../media/image6.png"/><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image" Target="../media/image9.svg"/><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hyperlink" Target="https://it.linkedin.com/company/airc-fondazione-per-la-ricerca-sul-cancro" TargetMode="External"/><Relationship Id="rId5" Type="http://schemas.openxmlformats.org/officeDocument/2006/relationships/hyperlink" Target="https://www.facebook.com/AIRC.it" TargetMode="External"/><Relationship Id="rId15" Type="http://schemas.openxmlformats.org/officeDocument/2006/relationships/image" Target="../media/image8.png"/><Relationship Id="rId10" Type="http://schemas.openxmlformats.org/officeDocument/2006/relationships/image" Target="../media/image5.svg"/><Relationship Id="rId4" Type="http://schemas.openxmlformats.org/officeDocument/2006/relationships/hyperlink" Target="https://www.airc.it/" TargetMode="External"/><Relationship Id="rId9" Type="http://schemas.openxmlformats.org/officeDocument/2006/relationships/image" Target="../media/image4.png"/><Relationship Id="rId14" Type="http://schemas.openxmlformats.org/officeDocument/2006/relationships/hyperlink" Target="https://twitter.com/AIRC_it" TargetMode="Externa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Triangolo 18">
            <a:extLst>
              <a:ext uri="{FF2B5EF4-FFF2-40B4-BE49-F238E27FC236}">
                <a16:creationId xmlns:a16="http://schemas.microsoft.com/office/drawing/2014/main" id="{009096D9-F2AD-9B4A-AE70-4B96C0C0869D}"/>
              </a:ext>
            </a:extLst>
          </p:cNvPr>
          <p:cNvSpPr/>
          <p:nvPr userDrawn="1"/>
        </p:nvSpPr>
        <p:spPr>
          <a:xfrm flipH="1">
            <a:off x="0" y="1784331"/>
            <a:ext cx="12192000" cy="3256154"/>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Figura a mano libera 21">
            <a:extLst>
              <a:ext uri="{FF2B5EF4-FFF2-40B4-BE49-F238E27FC236}">
                <a16:creationId xmlns:a16="http://schemas.microsoft.com/office/drawing/2014/main" id="{DAD43EDC-7511-2E4D-A51F-350E6E59EE6B}"/>
              </a:ext>
            </a:extLst>
          </p:cNvPr>
          <p:cNvSpPr/>
          <p:nvPr userDrawn="1"/>
        </p:nvSpPr>
        <p:spPr>
          <a:xfrm>
            <a:off x="-1" y="954982"/>
            <a:ext cx="12208415" cy="5903017"/>
          </a:xfrm>
          <a:custGeom>
            <a:avLst/>
            <a:gdLst>
              <a:gd name="connsiteX0" fmla="*/ 0 w 12192000"/>
              <a:gd name="connsiteY0" fmla="*/ 0 h 5895080"/>
              <a:gd name="connsiteX1" fmla="*/ 12192000 w 12192000"/>
              <a:gd name="connsiteY1" fmla="*/ 3256154 h 5895080"/>
              <a:gd name="connsiteX2" fmla="*/ 12192000 w 12192000"/>
              <a:gd name="connsiteY2" fmla="*/ 5895080 h 5895080"/>
              <a:gd name="connsiteX3" fmla="*/ 0 w 12192000"/>
              <a:gd name="connsiteY3" fmla="*/ 5895080 h 5895080"/>
              <a:gd name="connsiteX4" fmla="*/ 0 w 12192000"/>
              <a:gd name="connsiteY4" fmla="*/ 3256154 h 5895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895080">
                <a:moveTo>
                  <a:pt x="0" y="0"/>
                </a:moveTo>
                <a:lnTo>
                  <a:pt x="12192000" y="3256154"/>
                </a:lnTo>
                <a:lnTo>
                  <a:pt x="12192000" y="5895080"/>
                </a:lnTo>
                <a:lnTo>
                  <a:pt x="0" y="5895080"/>
                </a:lnTo>
                <a:lnTo>
                  <a:pt x="0" y="325615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Segnaposto data 3">
            <a:extLst>
              <a:ext uri="{FF2B5EF4-FFF2-40B4-BE49-F238E27FC236}">
                <a16:creationId xmlns:a16="http://schemas.microsoft.com/office/drawing/2014/main" id="{25AD581B-5AC7-8B4F-897D-9F2829C4A048}"/>
              </a:ext>
            </a:extLst>
          </p:cNvPr>
          <p:cNvSpPr>
            <a:spLocks noGrp="1"/>
          </p:cNvSpPr>
          <p:nvPr>
            <p:ph type="dt" sz="half" idx="2"/>
          </p:nvPr>
        </p:nvSpPr>
        <p:spPr>
          <a:xfrm>
            <a:off x="579998" y="6147347"/>
            <a:ext cx="2854810" cy="365125"/>
          </a:xfrm>
          <a:prstGeom prst="rect">
            <a:avLst/>
          </a:prstGeom>
        </p:spPr>
        <p:txBody>
          <a:bodyPr vert="horz" lIns="0" tIns="0" rIns="0" bIns="0" rtlCol="0" anchor="b"/>
          <a:lstStyle>
            <a:lvl1pPr algn="l">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70F40A9A-2D86-124E-91CB-938C84ACEBBC}" type="datetime1">
              <a:rPr lang="it-IT" smtClean="0"/>
              <a:t>10/10/2023</a:t>
            </a:fld>
            <a:endParaRPr lang="it-IT" dirty="0"/>
          </a:p>
        </p:txBody>
      </p:sp>
      <p:sp>
        <p:nvSpPr>
          <p:cNvPr id="2" name="Segnaposto titolo 1">
            <a:extLst>
              <a:ext uri="{FF2B5EF4-FFF2-40B4-BE49-F238E27FC236}">
                <a16:creationId xmlns:a16="http://schemas.microsoft.com/office/drawing/2014/main" id="{3B2292A0-CE1A-DF4D-98B8-09BA00A359DF}"/>
              </a:ext>
            </a:extLst>
          </p:cNvPr>
          <p:cNvSpPr>
            <a:spLocks noGrp="1"/>
          </p:cNvSpPr>
          <p:nvPr>
            <p:ph type="title"/>
          </p:nvPr>
        </p:nvSpPr>
        <p:spPr>
          <a:xfrm>
            <a:off x="688299" y="3603001"/>
            <a:ext cx="10515600" cy="1325563"/>
          </a:xfrm>
          <a:prstGeom prst="rect">
            <a:avLst/>
          </a:prstGeom>
        </p:spPr>
        <p:txBody>
          <a:bodyPr vert="horz" lIns="91440" tIns="45720" rIns="91440" bIns="45720" rtlCol="0" anchor="ctr">
            <a:normAutofit/>
          </a:bodyPr>
          <a:lstStyle/>
          <a:p>
            <a:r>
              <a:rPr lang="it-IT" dirty="0"/>
              <a:t>Fare clic per modificare lo stile del titolo dello schema</a:t>
            </a:r>
          </a:p>
        </p:txBody>
      </p:sp>
      <p:pic>
        <p:nvPicPr>
          <p:cNvPr id="7" name="Immagine 6">
            <a:extLst>
              <a:ext uri="{FF2B5EF4-FFF2-40B4-BE49-F238E27FC236}">
                <a16:creationId xmlns:a16="http://schemas.microsoft.com/office/drawing/2014/main" id="{A20CB120-D406-3741-ACFE-D57DCE4DE2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8299" y="637160"/>
            <a:ext cx="802571" cy="1464994"/>
          </a:xfrm>
          <a:prstGeom prst="rect">
            <a:avLst/>
          </a:prstGeom>
        </p:spPr>
      </p:pic>
    </p:spTree>
    <p:extLst>
      <p:ext uri="{BB962C8B-B14F-4D97-AF65-F5344CB8AC3E}">
        <p14:creationId xmlns:p14="http://schemas.microsoft.com/office/powerpoint/2010/main" val="644905453"/>
      </p:ext>
    </p:extLst>
  </p:cSld>
  <p:clrMap bg1="lt1" tx1="dk1" bg2="lt2" tx2="dk2" accent1="accent1" accent2="accent2" accent3="accent3" accent4="accent4" accent5="accent5" accent6="accent6" hlink="hlink" folHlink="folHlink"/>
  <p:sldLayoutIdLst>
    <p:sldLayoutId id="2147483691" r:id="rId1"/>
    <p:sldLayoutId id="2147483695" r:id="rId2"/>
  </p:sldLayoutIdLst>
  <p:hf hdr="0"/>
  <p:txStyles>
    <p:titleStyle>
      <a:lvl1pPr algn="l" defTabSz="914400" rtl="0" eaLnBrk="1" latinLnBrk="0" hangingPunct="1">
        <a:lnSpc>
          <a:spcPct val="90000"/>
        </a:lnSpc>
        <a:spcBef>
          <a:spcPct val="0"/>
        </a:spcBef>
        <a:buNone/>
        <a:defRPr sz="30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680">
          <p15:clr>
            <a:srgbClr val="F26B43"/>
          </p15:clr>
        </p15:guide>
        <p15:guide id="5" pos="1912">
          <p15:clr>
            <a:srgbClr val="F26B43"/>
          </p15:clr>
        </p15:guide>
        <p15:guide id="9" pos="3834">
          <p15:clr>
            <a:srgbClr val="F26B43"/>
          </p15:clr>
        </p15:guide>
        <p15:guide id="11" pos="5765">
          <p15:clr>
            <a:srgbClr val="F26B43"/>
          </p15:clr>
        </p15:guide>
        <p15:guide id="12" pos="960">
          <p15:clr>
            <a:srgbClr val="F26B43"/>
          </p15:clr>
        </p15:guide>
        <p15:guide id="14" orient="horz" pos="2795" userDrawn="1">
          <p15:clr>
            <a:srgbClr val="F26B43"/>
          </p15:clr>
        </p15:guide>
        <p15:guide id="15" pos="2865" userDrawn="1">
          <p15:clr>
            <a:srgbClr val="F26B43"/>
          </p15:clr>
        </p15:guide>
        <p15:guide id="16" pos="4793" userDrawn="1">
          <p15:clr>
            <a:srgbClr val="F26B43"/>
          </p15:clr>
        </p15:guide>
        <p15:guide id="17" pos="6720" userDrawn="1">
          <p15:clr>
            <a:srgbClr val="F26B43"/>
          </p15:clr>
        </p15:guide>
        <p15:guide id="18" pos="710" userDrawn="1">
          <p15:clr>
            <a:srgbClr val="F26B43"/>
          </p15:clr>
        </p15:guide>
        <p15:guide id="19" pos="483" userDrawn="1">
          <p15:clr>
            <a:srgbClr val="F26B43"/>
          </p15:clr>
        </p15:guide>
        <p15:guide id="20" pos="234" userDrawn="1">
          <p15:clr>
            <a:srgbClr val="F26B43"/>
          </p15:clr>
        </p15:guide>
        <p15:guide id="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Triangolo 13">
            <a:extLst>
              <a:ext uri="{FF2B5EF4-FFF2-40B4-BE49-F238E27FC236}">
                <a16:creationId xmlns:a16="http://schemas.microsoft.com/office/drawing/2014/main" id="{2106B7B7-D1C8-2049-B9D9-5FB7FEA08111}"/>
              </a:ext>
            </a:extLst>
          </p:cNvPr>
          <p:cNvSpPr/>
          <p:nvPr userDrawn="1"/>
        </p:nvSpPr>
        <p:spPr>
          <a:xfrm flipH="1">
            <a:off x="0" y="3429000"/>
            <a:ext cx="12192000" cy="3256154"/>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Figura a mano libera 24">
            <a:extLst>
              <a:ext uri="{FF2B5EF4-FFF2-40B4-BE49-F238E27FC236}">
                <a16:creationId xmlns:a16="http://schemas.microsoft.com/office/drawing/2014/main" id="{6DF69B1A-51C9-204E-BD1C-B786720CBD28}"/>
              </a:ext>
            </a:extLst>
          </p:cNvPr>
          <p:cNvSpPr/>
          <p:nvPr userDrawn="1"/>
        </p:nvSpPr>
        <p:spPr>
          <a:xfrm>
            <a:off x="-37214" y="2614824"/>
            <a:ext cx="12245629" cy="4301348"/>
          </a:xfrm>
          <a:custGeom>
            <a:avLst/>
            <a:gdLst>
              <a:gd name="connsiteX0" fmla="*/ 0 w 12208415"/>
              <a:gd name="connsiteY0" fmla="*/ 0 h 4288276"/>
              <a:gd name="connsiteX1" fmla="*/ 12208415 w 12208415"/>
              <a:gd name="connsiteY1" fmla="*/ 3260538 h 4288276"/>
              <a:gd name="connsiteX2" fmla="*/ 12208415 w 12208415"/>
              <a:gd name="connsiteY2" fmla="*/ 3466240 h 4288276"/>
              <a:gd name="connsiteX3" fmla="*/ 12208415 w 12208415"/>
              <a:gd name="connsiteY3" fmla="*/ 4222167 h 4288276"/>
              <a:gd name="connsiteX4" fmla="*/ 12208415 w 12208415"/>
              <a:gd name="connsiteY4" fmla="*/ 4288276 h 4288276"/>
              <a:gd name="connsiteX5" fmla="*/ 0 w 12208415"/>
              <a:gd name="connsiteY5" fmla="*/ 4288276 h 4288276"/>
              <a:gd name="connsiteX6" fmla="*/ 0 w 12208415"/>
              <a:gd name="connsiteY6" fmla="*/ 4222167 h 4288276"/>
              <a:gd name="connsiteX7" fmla="*/ 0 w 12208415"/>
              <a:gd name="connsiteY7" fmla="*/ 3466240 h 4288276"/>
              <a:gd name="connsiteX8" fmla="*/ 0 w 12208415"/>
              <a:gd name="connsiteY8" fmla="*/ 3260538 h 428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415" h="4288276">
                <a:moveTo>
                  <a:pt x="0" y="0"/>
                </a:moveTo>
                <a:lnTo>
                  <a:pt x="12208415" y="3260538"/>
                </a:lnTo>
                <a:lnTo>
                  <a:pt x="12208415" y="3466240"/>
                </a:lnTo>
                <a:lnTo>
                  <a:pt x="12208415" y="4222167"/>
                </a:lnTo>
                <a:lnTo>
                  <a:pt x="12208415" y="4288276"/>
                </a:lnTo>
                <a:lnTo>
                  <a:pt x="0" y="4288276"/>
                </a:lnTo>
                <a:lnTo>
                  <a:pt x="0" y="4222167"/>
                </a:lnTo>
                <a:lnTo>
                  <a:pt x="0" y="3466240"/>
                </a:lnTo>
                <a:lnTo>
                  <a:pt x="0" y="326053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Segnaposto data 3">
            <a:extLst>
              <a:ext uri="{FF2B5EF4-FFF2-40B4-BE49-F238E27FC236}">
                <a16:creationId xmlns:a16="http://schemas.microsoft.com/office/drawing/2014/main" id="{25AD581B-5AC7-8B4F-897D-9F2829C4A048}"/>
              </a:ext>
            </a:extLst>
          </p:cNvPr>
          <p:cNvSpPr>
            <a:spLocks noGrp="1"/>
          </p:cNvSpPr>
          <p:nvPr>
            <p:ph type="dt" sz="half" idx="2"/>
          </p:nvPr>
        </p:nvSpPr>
        <p:spPr>
          <a:xfrm>
            <a:off x="760413" y="6147347"/>
            <a:ext cx="2854810" cy="365125"/>
          </a:xfrm>
          <a:prstGeom prst="rect">
            <a:avLst/>
          </a:prstGeom>
        </p:spPr>
        <p:txBody>
          <a:bodyPr vert="horz" lIns="0" tIns="0" rIns="0" bIns="0" rtlCol="0" anchor="b"/>
          <a:lstStyle>
            <a:lvl1pPr algn="l">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70F40A9A-2D86-124E-91CB-938C84ACEBBC}" type="datetime1">
              <a:rPr lang="it-IT" smtClean="0"/>
              <a:t>10/10/2023</a:t>
            </a:fld>
            <a:endParaRPr lang="it-IT" dirty="0"/>
          </a:p>
        </p:txBody>
      </p:sp>
      <p:sp>
        <p:nvSpPr>
          <p:cNvPr id="5" name="Segnaposto piè di pagina 4">
            <a:extLst>
              <a:ext uri="{FF2B5EF4-FFF2-40B4-BE49-F238E27FC236}">
                <a16:creationId xmlns:a16="http://schemas.microsoft.com/office/drawing/2014/main" id="{6BBA8C2B-9750-5449-A07F-B881D7D0B51A}"/>
              </a:ext>
            </a:extLst>
          </p:cNvPr>
          <p:cNvSpPr>
            <a:spLocks noGrp="1"/>
          </p:cNvSpPr>
          <p:nvPr>
            <p:ph type="ftr" sz="quarter" idx="3"/>
          </p:nvPr>
        </p:nvSpPr>
        <p:spPr>
          <a:xfrm>
            <a:off x="760413" y="4119157"/>
            <a:ext cx="6989473" cy="1338034"/>
          </a:xfrm>
          <a:prstGeom prst="rect">
            <a:avLst/>
          </a:prstGeom>
        </p:spPr>
        <p:txBody>
          <a:bodyPr vert="horz" lIns="0" tIns="0" rIns="0" bIns="0" rtlCol="0" anchor="b"/>
          <a:lstStyle>
            <a:lvl1pPr algn="l">
              <a:defRPr sz="3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STILE DEL TITOLO</a:t>
            </a:r>
          </a:p>
        </p:txBody>
      </p:sp>
      <p:pic>
        <p:nvPicPr>
          <p:cNvPr id="7" name="Immagine 6">
            <a:extLst>
              <a:ext uri="{FF2B5EF4-FFF2-40B4-BE49-F238E27FC236}">
                <a16:creationId xmlns:a16="http://schemas.microsoft.com/office/drawing/2014/main" id="{408C8576-7D3D-5248-A42E-4F3284FE6B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474" y="2326577"/>
            <a:ext cx="790092" cy="1442215"/>
          </a:xfrm>
          <a:prstGeom prst="rect">
            <a:avLst/>
          </a:prstGeom>
        </p:spPr>
      </p:pic>
    </p:spTree>
    <p:extLst>
      <p:ext uri="{BB962C8B-B14F-4D97-AF65-F5344CB8AC3E}">
        <p14:creationId xmlns:p14="http://schemas.microsoft.com/office/powerpoint/2010/main" val="3855174291"/>
      </p:ext>
    </p:extLst>
  </p:cSld>
  <p:clrMap bg1="lt1" tx1="dk1" bg2="lt2" tx2="dk2" accent1="accent1" accent2="accent2" accent3="accent3" accent4="accent4" accent5="accent5" accent6="accent6" hlink="hlink" folHlink="folHlink"/>
  <p:sldLayoutIdLst>
    <p:sldLayoutId id="2147483687" r:id="rId1"/>
  </p:sldLayoutIdLst>
  <p:hf hdr="0"/>
  <p:txStyles>
    <p:titleStyle>
      <a:lvl1pPr algn="l" defTabSz="914400" rtl="0" eaLnBrk="1" latinLnBrk="0" hangingPunct="1">
        <a:lnSpc>
          <a:spcPct val="90000"/>
        </a:lnSpc>
        <a:spcBef>
          <a:spcPct val="0"/>
        </a:spcBef>
        <a:buNone/>
        <a:defRPr sz="26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680">
          <p15:clr>
            <a:srgbClr val="F26B43"/>
          </p15:clr>
        </p15:guide>
        <p15:guide id="5" pos="1912">
          <p15:clr>
            <a:srgbClr val="F26B43"/>
          </p15:clr>
        </p15:guide>
        <p15:guide id="7" pos="6724" userDrawn="1">
          <p15:clr>
            <a:srgbClr val="F26B43"/>
          </p15:clr>
        </p15:guide>
        <p15:guide id="9" pos="3834">
          <p15:clr>
            <a:srgbClr val="F26B43"/>
          </p15:clr>
        </p15:guide>
        <p15:guide id="10" orient="horz" pos="3362" userDrawn="1">
          <p15:clr>
            <a:srgbClr val="F26B43"/>
          </p15:clr>
        </p15:guide>
        <p15:guide id="11" pos="5765">
          <p15:clr>
            <a:srgbClr val="F26B43"/>
          </p15:clr>
        </p15:guide>
        <p15:guide id="12" pos="960">
          <p15:clr>
            <a:srgbClr val="F26B43"/>
          </p15:clr>
        </p15:guide>
        <p15:guide id="16" pos="2865" userDrawn="1">
          <p15:clr>
            <a:srgbClr val="F26B43"/>
          </p15:clr>
        </p15:guide>
        <p15:guide id="17" pos="4793" userDrawn="1">
          <p15:clr>
            <a:srgbClr val="F26B43"/>
          </p15:clr>
        </p15:guide>
        <p15:guide id="18" pos="719" userDrawn="1">
          <p15:clr>
            <a:srgbClr val="F26B43"/>
          </p15:clr>
        </p15:guide>
        <p15:guide id="19" pos="479" userDrawn="1">
          <p15:clr>
            <a:srgbClr val="F26B43"/>
          </p15:clr>
        </p15:guide>
        <p15:guide id="20" pos="238" userDrawn="1">
          <p15:clr>
            <a:srgbClr val="F26B43"/>
          </p15:clr>
        </p15:guide>
        <p15:guide id="2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3" name="Segnaposto titolo 2">
            <a:extLst>
              <a:ext uri="{FF2B5EF4-FFF2-40B4-BE49-F238E27FC236}">
                <a16:creationId xmlns:a16="http://schemas.microsoft.com/office/drawing/2014/main" id="{839DC93A-E6B7-7644-92B4-07056ECB6FF0}"/>
              </a:ext>
            </a:extLst>
          </p:cNvPr>
          <p:cNvSpPr>
            <a:spLocks noGrp="1"/>
          </p:cNvSpPr>
          <p:nvPr>
            <p:ph type="title"/>
          </p:nvPr>
        </p:nvSpPr>
        <p:spPr>
          <a:xfrm>
            <a:off x="758825" y="2244880"/>
            <a:ext cx="10155239" cy="1325563"/>
          </a:xfrm>
          <a:prstGeom prst="rect">
            <a:avLst/>
          </a:prstGeom>
        </p:spPr>
        <p:txBody>
          <a:bodyPr vert="horz" lIns="0" tIns="0" rIns="0" bIns="0" rtlCol="0" anchor="b">
            <a:normAutofit/>
          </a:bodyPr>
          <a:lstStyle/>
          <a:p>
            <a:r>
              <a:rPr lang="it-IT" dirty="0"/>
              <a:t>Stile del titolo</a:t>
            </a:r>
          </a:p>
        </p:txBody>
      </p:sp>
      <p:sp>
        <p:nvSpPr>
          <p:cNvPr id="17" name="Figura a mano libera 16">
            <a:extLst>
              <a:ext uri="{FF2B5EF4-FFF2-40B4-BE49-F238E27FC236}">
                <a16:creationId xmlns:a16="http://schemas.microsoft.com/office/drawing/2014/main" id="{1536421B-93DE-EE4F-B3AC-CC8D84E5B620}"/>
              </a:ext>
            </a:extLst>
          </p:cNvPr>
          <p:cNvSpPr/>
          <p:nvPr userDrawn="1"/>
        </p:nvSpPr>
        <p:spPr>
          <a:xfrm rot="10800000">
            <a:off x="7573609" y="-7494"/>
            <a:ext cx="4628012" cy="1236017"/>
          </a:xfrm>
          <a:custGeom>
            <a:avLst/>
            <a:gdLst>
              <a:gd name="connsiteX0" fmla="*/ 4628012 w 4628012"/>
              <a:gd name="connsiteY0" fmla="*/ 1236017 h 1236017"/>
              <a:gd name="connsiteX1" fmla="*/ 0 w 4628012"/>
              <a:gd name="connsiteY1" fmla="*/ 1236017 h 1236017"/>
              <a:gd name="connsiteX2" fmla="*/ 0 w 4628012"/>
              <a:gd name="connsiteY2" fmla="*/ 0 h 1236017"/>
            </a:gdLst>
            <a:ahLst/>
            <a:cxnLst>
              <a:cxn ang="0">
                <a:pos x="connsiteX0" y="connsiteY0"/>
              </a:cxn>
              <a:cxn ang="0">
                <a:pos x="connsiteX1" y="connsiteY1"/>
              </a:cxn>
              <a:cxn ang="0">
                <a:pos x="connsiteX2" y="connsiteY2"/>
              </a:cxn>
            </a:cxnLst>
            <a:rect l="l" t="t" r="r" b="b"/>
            <a:pathLst>
              <a:path w="4628012" h="1236017">
                <a:moveTo>
                  <a:pt x="4628012" y="1236017"/>
                </a:moveTo>
                <a:lnTo>
                  <a:pt x="0" y="123601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t-IT" dirty="0"/>
          </a:p>
        </p:txBody>
      </p:sp>
      <p:sp>
        <p:nvSpPr>
          <p:cNvPr id="11" name="Segnaposto data 3">
            <a:extLst>
              <a:ext uri="{FF2B5EF4-FFF2-40B4-BE49-F238E27FC236}">
                <a16:creationId xmlns:a16="http://schemas.microsoft.com/office/drawing/2014/main" id="{B9E06D2A-7EB5-8B45-AE76-48B868A1EBEA}"/>
              </a:ext>
            </a:extLst>
          </p:cNvPr>
          <p:cNvSpPr>
            <a:spLocks noGrp="1"/>
          </p:cNvSpPr>
          <p:nvPr>
            <p:ph type="dt" sz="half" idx="2"/>
          </p:nvPr>
        </p:nvSpPr>
        <p:spPr>
          <a:xfrm>
            <a:off x="5822049" y="6274090"/>
            <a:ext cx="547902" cy="365125"/>
          </a:xfrm>
          <a:prstGeom prst="rect">
            <a:avLst/>
          </a:prstGeom>
        </p:spPr>
        <p:txBody>
          <a:bodyPr vert="horz" lIns="0" tIns="0" rIns="0" bIns="0" rtlCol="0" anchor="b"/>
          <a:lstStyle>
            <a:lvl1pPr algn="l">
              <a:defRPr sz="85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74D4CAF6-8C55-AD45-B2EE-04FDC07BB50B}" type="datetime1">
              <a:rPr lang="it-IT" smtClean="0"/>
              <a:pPr/>
              <a:t>10/10/2023</a:t>
            </a:fld>
            <a:endParaRPr lang="it-IT" dirty="0"/>
          </a:p>
        </p:txBody>
      </p:sp>
      <p:sp>
        <p:nvSpPr>
          <p:cNvPr id="13" name="Segnaposto piè di pagina 4">
            <a:extLst>
              <a:ext uri="{FF2B5EF4-FFF2-40B4-BE49-F238E27FC236}">
                <a16:creationId xmlns:a16="http://schemas.microsoft.com/office/drawing/2014/main" id="{663C6950-156C-6243-A834-68694A6FDE84}"/>
              </a:ext>
            </a:extLst>
          </p:cNvPr>
          <p:cNvSpPr>
            <a:spLocks noGrp="1"/>
          </p:cNvSpPr>
          <p:nvPr>
            <p:ph type="ftr" sz="quarter" idx="3"/>
          </p:nvPr>
        </p:nvSpPr>
        <p:spPr>
          <a:xfrm>
            <a:off x="1134000" y="6274090"/>
            <a:ext cx="4114800" cy="365125"/>
          </a:xfrm>
          <a:prstGeom prst="rect">
            <a:avLst/>
          </a:prstGeom>
        </p:spPr>
        <p:txBody>
          <a:bodyPr vert="horz" lIns="0" tIns="0" rIns="0" bIns="0" rtlCol="0" anchor="b"/>
          <a:lstStyle>
            <a:lvl1pPr algn="l">
              <a:defRPr sz="85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it-IT"/>
              <a:t>Format PPT per comunicazione esterna</a:t>
            </a:r>
            <a:endParaRPr lang="it-IT" dirty="0"/>
          </a:p>
        </p:txBody>
      </p:sp>
      <p:sp>
        <p:nvSpPr>
          <p:cNvPr id="14" name="Segnaposto numero diapositiva 5">
            <a:extLst>
              <a:ext uri="{FF2B5EF4-FFF2-40B4-BE49-F238E27FC236}">
                <a16:creationId xmlns:a16="http://schemas.microsoft.com/office/drawing/2014/main" id="{281E3BE3-8D3D-934F-BF05-2E4BB40246C2}"/>
              </a:ext>
            </a:extLst>
          </p:cNvPr>
          <p:cNvSpPr>
            <a:spLocks noGrp="1"/>
          </p:cNvSpPr>
          <p:nvPr>
            <p:ph type="sldNum" sz="quarter" idx="4"/>
          </p:nvPr>
        </p:nvSpPr>
        <p:spPr>
          <a:xfrm>
            <a:off x="766764" y="6274090"/>
            <a:ext cx="322448" cy="365125"/>
          </a:xfrm>
          <a:prstGeom prst="rect">
            <a:avLst/>
          </a:prstGeom>
        </p:spPr>
        <p:txBody>
          <a:bodyPr vert="horz" lIns="0" tIns="0" rIns="0" bIns="0" rtlCol="0" anchor="b"/>
          <a:lstStyle>
            <a:lvl1pPr algn="l">
              <a:defRPr sz="85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15D4BBC1-811D-7C4E-A32F-2E5CD0CE5FC9}" type="slidenum">
              <a:rPr lang="it-IT" smtClean="0"/>
              <a:pPr/>
              <a:t>‹N›</a:t>
            </a:fld>
            <a:endParaRPr lang="it-IT" dirty="0"/>
          </a:p>
        </p:txBody>
      </p:sp>
      <p:cxnSp>
        <p:nvCxnSpPr>
          <p:cNvPr id="15" name="Connettore 1 14">
            <a:extLst>
              <a:ext uri="{FF2B5EF4-FFF2-40B4-BE49-F238E27FC236}">
                <a16:creationId xmlns:a16="http://schemas.microsoft.com/office/drawing/2014/main" id="{362E1B1A-1F76-6C4F-94C0-356A7AAC77AB}"/>
              </a:ext>
            </a:extLst>
          </p:cNvPr>
          <p:cNvCxnSpPr>
            <a:cxnSpLocks/>
          </p:cNvCxnSpPr>
          <p:nvPr userDrawn="1"/>
        </p:nvCxnSpPr>
        <p:spPr>
          <a:xfrm>
            <a:off x="1026000" y="6504051"/>
            <a:ext cx="0" cy="12599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Immagine 8">
            <a:extLst>
              <a:ext uri="{FF2B5EF4-FFF2-40B4-BE49-F238E27FC236}">
                <a16:creationId xmlns:a16="http://schemas.microsoft.com/office/drawing/2014/main" id="{710BA86D-C84D-6D40-84AB-051B8486A4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4064" y="542151"/>
            <a:ext cx="554047" cy="1011344"/>
          </a:xfrm>
          <a:prstGeom prst="rect">
            <a:avLst/>
          </a:prstGeom>
        </p:spPr>
      </p:pic>
    </p:spTree>
    <p:extLst>
      <p:ext uri="{BB962C8B-B14F-4D97-AF65-F5344CB8AC3E}">
        <p14:creationId xmlns:p14="http://schemas.microsoft.com/office/powerpoint/2010/main" val="1416563815"/>
      </p:ext>
    </p:extLst>
  </p:cSld>
  <p:clrMap bg1="lt1" tx1="dk1" bg2="lt2" tx2="dk2" accent1="accent1" accent2="accent2" accent3="accent3" accent4="accent4" accent5="accent5" accent6="accent6" hlink="hlink" folHlink="folHlink"/>
  <p:sldLayoutIdLst>
    <p:sldLayoutId id="2147483693" r:id="rId1"/>
  </p:sldLayoutIdLst>
  <p:hf hdr="0"/>
  <p:txStyles>
    <p:titleStyle>
      <a:lvl1pPr algn="l" defTabSz="914400" rtl="0" eaLnBrk="1" latinLnBrk="0" hangingPunct="1">
        <a:lnSpc>
          <a:spcPct val="90000"/>
        </a:lnSpc>
        <a:spcBef>
          <a:spcPct val="0"/>
        </a:spcBef>
        <a:buNone/>
        <a:defRPr sz="30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pos="7680">
          <p15:clr>
            <a:srgbClr val="F26B43"/>
          </p15:clr>
        </p15:guide>
        <p15:guide id="4" pos="5768">
          <p15:clr>
            <a:srgbClr val="F26B43"/>
          </p15:clr>
        </p15:guide>
        <p15:guide id="6" pos="962" userDrawn="1">
          <p15:clr>
            <a:srgbClr val="F26B43"/>
          </p15:clr>
        </p15:guide>
        <p15:guide id="7" pos="4793">
          <p15:clr>
            <a:srgbClr val="F26B43"/>
          </p15:clr>
        </p15:guide>
        <p15:guide id="11" userDrawn="1">
          <p15:clr>
            <a:srgbClr val="F26B43"/>
          </p15:clr>
        </p15:guide>
        <p15:guide id="12" pos="717" userDrawn="1">
          <p15:clr>
            <a:srgbClr val="F26B43"/>
          </p15:clr>
        </p15:guide>
        <p15:guide id="13" pos="478" userDrawn="1">
          <p15:clr>
            <a:srgbClr val="F26B43"/>
          </p15:clr>
        </p15:guide>
        <p15:guide id="14" pos="239" userDrawn="1">
          <p15:clr>
            <a:srgbClr val="F26B43"/>
          </p15:clr>
        </p15:guide>
        <p15:guide id="15" pos="1918" userDrawn="1">
          <p15:clr>
            <a:srgbClr val="F26B43"/>
          </p15:clr>
        </p15:guide>
        <p15:guide id="16" pos="3842" userDrawn="1">
          <p15:clr>
            <a:srgbClr val="F26B43"/>
          </p15:clr>
        </p15:guide>
        <p15:guide id="17" pos="6716" userDrawn="1">
          <p15:clr>
            <a:srgbClr val="F26B43"/>
          </p15:clr>
        </p15:guide>
        <p15:guide id="18" pos="6955" userDrawn="1">
          <p15:clr>
            <a:srgbClr val="F26B43"/>
          </p15:clr>
        </p15:guide>
        <p15:guide id="19" pos="7200" userDrawn="1">
          <p15:clr>
            <a:srgbClr val="F26B43"/>
          </p15:clr>
        </p15:guide>
        <p15:guide id="20" pos="7439"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Segnaposto data 3">
            <a:extLst>
              <a:ext uri="{FF2B5EF4-FFF2-40B4-BE49-F238E27FC236}">
                <a16:creationId xmlns:a16="http://schemas.microsoft.com/office/drawing/2014/main" id="{9D971895-2AAA-B245-A58E-B7F1A4B20D74}"/>
              </a:ext>
            </a:extLst>
          </p:cNvPr>
          <p:cNvSpPr>
            <a:spLocks noGrp="1"/>
          </p:cNvSpPr>
          <p:nvPr>
            <p:ph type="dt" sz="half" idx="2"/>
          </p:nvPr>
        </p:nvSpPr>
        <p:spPr>
          <a:xfrm>
            <a:off x="5822049" y="6274090"/>
            <a:ext cx="547902"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74D4CAF6-8C55-AD45-B2EE-04FDC07BB50B}" type="datetime1">
              <a:rPr lang="it-IT" smtClean="0"/>
              <a:pPr/>
              <a:t>10/10/2023</a:t>
            </a:fld>
            <a:endParaRPr lang="it-IT" dirty="0"/>
          </a:p>
        </p:txBody>
      </p:sp>
      <p:sp>
        <p:nvSpPr>
          <p:cNvPr id="9" name="Segnaposto piè di pagina 4">
            <a:extLst>
              <a:ext uri="{FF2B5EF4-FFF2-40B4-BE49-F238E27FC236}">
                <a16:creationId xmlns:a16="http://schemas.microsoft.com/office/drawing/2014/main" id="{58156375-DFE4-7244-9016-30DBB992F520}"/>
              </a:ext>
            </a:extLst>
          </p:cNvPr>
          <p:cNvSpPr>
            <a:spLocks noGrp="1"/>
          </p:cNvSpPr>
          <p:nvPr>
            <p:ph type="ftr" sz="quarter" idx="3"/>
          </p:nvPr>
        </p:nvSpPr>
        <p:spPr>
          <a:xfrm>
            <a:off x="1134000" y="6274090"/>
            <a:ext cx="4114800"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Format PPT per comunicazione esterna</a:t>
            </a:r>
          </a:p>
        </p:txBody>
      </p:sp>
      <p:sp>
        <p:nvSpPr>
          <p:cNvPr id="10" name="Segnaposto numero diapositiva 5">
            <a:extLst>
              <a:ext uri="{FF2B5EF4-FFF2-40B4-BE49-F238E27FC236}">
                <a16:creationId xmlns:a16="http://schemas.microsoft.com/office/drawing/2014/main" id="{B8D9906F-AE9B-4740-8DDF-1F64B519FB99}"/>
              </a:ext>
            </a:extLst>
          </p:cNvPr>
          <p:cNvSpPr>
            <a:spLocks noGrp="1"/>
          </p:cNvSpPr>
          <p:nvPr>
            <p:ph type="sldNum" sz="quarter" idx="4"/>
          </p:nvPr>
        </p:nvSpPr>
        <p:spPr>
          <a:xfrm>
            <a:off x="766764" y="6274090"/>
            <a:ext cx="373062"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15D4BBC1-811D-7C4E-A32F-2E5CD0CE5FC9}" type="slidenum">
              <a:rPr lang="it-IT" smtClean="0"/>
              <a:pPr/>
              <a:t>‹N›</a:t>
            </a:fld>
            <a:endParaRPr lang="it-IT" dirty="0"/>
          </a:p>
        </p:txBody>
      </p:sp>
      <p:sp>
        <p:nvSpPr>
          <p:cNvPr id="3" name="Segnaposto titolo 2">
            <a:extLst>
              <a:ext uri="{FF2B5EF4-FFF2-40B4-BE49-F238E27FC236}">
                <a16:creationId xmlns:a16="http://schemas.microsoft.com/office/drawing/2014/main" id="{839DC93A-E6B7-7644-92B4-07056ECB6FF0}"/>
              </a:ext>
            </a:extLst>
          </p:cNvPr>
          <p:cNvSpPr>
            <a:spLocks noGrp="1"/>
          </p:cNvSpPr>
          <p:nvPr>
            <p:ph type="title"/>
          </p:nvPr>
        </p:nvSpPr>
        <p:spPr>
          <a:xfrm>
            <a:off x="766763" y="2244880"/>
            <a:ext cx="10147301" cy="1325563"/>
          </a:xfrm>
          <a:prstGeom prst="rect">
            <a:avLst/>
          </a:prstGeom>
        </p:spPr>
        <p:txBody>
          <a:bodyPr vert="horz" lIns="0" tIns="0" rIns="0" bIns="0" rtlCol="0" anchor="b">
            <a:normAutofit/>
          </a:bodyPr>
          <a:lstStyle/>
          <a:p>
            <a:r>
              <a:rPr lang="it-IT" dirty="0"/>
              <a:t>Stile del titolo</a:t>
            </a:r>
          </a:p>
        </p:txBody>
      </p:sp>
      <p:sp>
        <p:nvSpPr>
          <p:cNvPr id="17" name="Figura a mano libera 16">
            <a:extLst>
              <a:ext uri="{FF2B5EF4-FFF2-40B4-BE49-F238E27FC236}">
                <a16:creationId xmlns:a16="http://schemas.microsoft.com/office/drawing/2014/main" id="{D67A9E89-54BC-0446-AA20-0A695F0781F5}"/>
              </a:ext>
            </a:extLst>
          </p:cNvPr>
          <p:cNvSpPr/>
          <p:nvPr userDrawn="1"/>
        </p:nvSpPr>
        <p:spPr>
          <a:xfrm rot="10800000">
            <a:off x="7573609" y="-7494"/>
            <a:ext cx="4628012" cy="1236017"/>
          </a:xfrm>
          <a:custGeom>
            <a:avLst/>
            <a:gdLst>
              <a:gd name="connsiteX0" fmla="*/ 4628012 w 4628012"/>
              <a:gd name="connsiteY0" fmla="*/ 1236017 h 1236017"/>
              <a:gd name="connsiteX1" fmla="*/ 0 w 4628012"/>
              <a:gd name="connsiteY1" fmla="*/ 1236017 h 1236017"/>
              <a:gd name="connsiteX2" fmla="*/ 0 w 4628012"/>
              <a:gd name="connsiteY2" fmla="*/ 0 h 1236017"/>
            </a:gdLst>
            <a:ahLst/>
            <a:cxnLst>
              <a:cxn ang="0">
                <a:pos x="connsiteX0" y="connsiteY0"/>
              </a:cxn>
              <a:cxn ang="0">
                <a:pos x="connsiteX1" y="connsiteY1"/>
              </a:cxn>
              <a:cxn ang="0">
                <a:pos x="connsiteX2" y="connsiteY2"/>
              </a:cxn>
            </a:cxnLst>
            <a:rect l="l" t="t" r="r" b="b"/>
            <a:pathLst>
              <a:path w="4628012" h="1236017">
                <a:moveTo>
                  <a:pt x="4628012" y="1236017"/>
                </a:moveTo>
                <a:lnTo>
                  <a:pt x="0" y="123601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t-IT" dirty="0"/>
          </a:p>
        </p:txBody>
      </p:sp>
      <p:cxnSp>
        <p:nvCxnSpPr>
          <p:cNvPr id="11" name="Connettore 1 10">
            <a:extLst>
              <a:ext uri="{FF2B5EF4-FFF2-40B4-BE49-F238E27FC236}">
                <a16:creationId xmlns:a16="http://schemas.microsoft.com/office/drawing/2014/main" id="{B05A3596-CD84-9244-8934-54F338C9F932}"/>
              </a:ext>
            </a:extLst>
          </p:cNvPr>
          <p:cNvCxnSpPr>
            <a:cxnSpLocks/>
          </p:cNvCxnSpPr>
          <p:nvPr userDrawn="1"/>
        </p:nvCxnSpPr>
        <p:spPr>
          <a:xfrm>
            <a:off x="1026000" y="6504051"/>
            <a:ext cx="0" cy="12599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Immagine 14">
            <a:extLst>
              <a:ext uri="{FF2B5EF4-FFF2-40B4-BE49-F238E27FC236}">
                <a16:creationId xmlns:a16="http://schemas.microsoft.com/office/drawing/2014/main" id="{99E38802-03C2-994C-8F69-3F06A45C3A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4064" y="542151"/>
            <a:ext cx="554047" cy="1011344"/>
          </a:xfrm>
          <a:prstGeom prst="rect">
            <a:avLst/>
          </a:prstGeom>
        </p:spPr>
      </p:pic>
    </p:spTree>
    <p:extLst>
      <p:ext uri="{BB962C8B-B14F-4D97-AF65-F5344CB8AC3E}">
        <p14:creationId xmlns:p14="http://schemas.microsoft.com/office/powerpoint/2010/main" val="3077780132"/>
      </p:ext>
    </p:extLst>
  </p:cSld>
  <p:clrMap bg1="lt1" tx1="dk1" bg2="lt2" tx2="dk2" accent1="accent1" accent2="accent2" accent3="accent3" accent4="accent4" accent5="accent5" accent6="accent6" hlink="hlink" folHlink="folHlink"/>
  <p:sldLayoutIdLst>
    <p:sldLayoutId id="2147483673" r:id="rId1"/>
  </p:sldLayoutIdLst>
  <p:hf hdr="0"/>
  <p:txStyles>
    <p:titleStyle>
      <a:lvl1pPr algn="l" defTabSz="914400" rtl="0" eaLnBrk="1" latinLnBrk="0" hangingPunct="1">
        <a:lnSpc>
          <a:spcPct val="90000"/>
        </a:lnSpc>
        <a:spcBef>
          <a:spcPct val="0"/>
        </a:spcBef>
        <a:buNone/>
        <a:defRPr sz="30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710" userDrawn="1">
          <p15:clr>
            <a:srgbClr val="F26B43"/>
          </p15:clr>
        </p15:guide>
        <p15:guide id="2" pos="7680">
          <p15:clr>
            <a:srgbClr val="F26B43"/>
          </p15:clr>
        </p15:guide>
        <p15:guide id="4" pos="5753" userDrawn="1">
          <p15:clr>
            <a:srgbClr val="F26B43"/>
          </p15:clr>
        </p15:guide>
        <p15:guide id="5" pos="3840">
          <p15:clr>
            <a:srgbClr val="F26B43"/>
          </p15:clr>
        </p15:guide>
        <p15:guide id="6" pos="1912">
          <p15:clr>
            <a:srgbClr val="F26B43"/>
          </p15:clr>
        </p15:guide>
        <p15:guide id="7" pos="4793">
          <p15:clr>
            <a:srgbClr val="F26B43"/>
          </p15:clr>
        </p15:guide>
        <p15:guide id="9" pos="2880" userDrawn="1">
          <p15:clr>
            <a:srgbClr val="F26B43"/>
          </p15:clr>
        </p15:guide>
        <p15:guide id="11" pos="483" userDrawn="1">
          <p15:clr>
            <a:srgbClr val="F26B43"/>
          </p15:clr>
        </p15:guide>
        <p15:guide id="13" pos="6947" userDrawn="1">
          <p15:clr>
            <a:srgbClr val="F26B43"/>
          </p15:clr>
        </p15:guide>
        <p15:guide id="14" pos="232" userDrawn="1">
          <p15:clr>
            <a:srgbClr val="F26B43"/>
          </p15:clr>
        </p15:guide>
        <p15:guide id="15" pos="-7" userDrawn="1">
          <p15:clr>
            <a:srgbClr val="F26B43"/>
          </p15:clr>
        </p15:guide>
        <p15:guide id="16" pos="718" userDrawn="1">
          <p15:clr>
            <a:srgbClr val="F26B43"/>
          </p15:clr>
        </p15:guide>
        <p15:guide id="17" pos="958" userDrawn="1">
          <p15:clr>
            <a:srgbClr val="F26B43"/>
          </p15:clr>
        </p15:guide>
        <p15:guide id="18" pos="7428" userDrawn="1">
          <p15:clr>
            <a:srgbClr val="F26B43"/>
          </p15:clr>
        </p15:guide>
        <p15:guide id="19" pos="7189"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D98C8FF-EB1E-FD46-84A8-A0C193258612}"/>
              </a:ext>
            </a:extLst>
          </p:cNvPr>
          <p:cNvSpPr>
            <a:spLocks noGrp="1"/>
          </p:cNvSpPr>
          <p:nvPr>
            <p:ph type="title"/>
          </p:nvPr>
        </p:nvSpPr>
        <p:spPr>
          <a:xfrm>
            <a:off x="766763" y="-186592"/>
            <a:ext cx="9088437" cy="1325563"/>
          </a:xfrm>
          <a:prstGeom prst="rect">
            <a:avLst/>
          </a:prstGeom>
        </p:spPr>
        <p:txBody>
          <a:bodyPr vert="horz" lIns="0" tIns="0" rIns="0" bIns="0" rtlCol="0" anchor="b">
            <a:normAutofit/>
          </a:bodyPr>
          <a:lstStyle/>
          <a:p>
            <a:r>
              <a:rPr lang="it-IT" dirty="0"/>
              <a:t>MODIFICA LO STILE DEL TITOLO</a:t>
            </a:r>
          </a:p>
        </p:txBody>
      </p:sp>
      <p:sp>
        <p:nvSpPr>
          <p:cNvPr id="3" name="Segnaposto testo 2">
            <a:extLst>
              <a:ext uri="{FF2B5EF4-FFF2-40B4-BE49-F238E27FC236}">
                <a16:creationId xmlns:a16="http://schemas.microsoft.com/office/drawing/2014/main" id="{CC07B011-98A3-3E4F-877F-7C1BA2608922}"/>
              </a:ext>
            </a:extLst>
          </p:cNvPr>
          <p:cNvSpPr>
            <a:spLocks noGrp="1"/>
          </p:cNvSpPr>
          <p:nvPr>
            <p:ph type="body" idx="1"/>
          </p:nvPr>
        </p:nvSpPr>
        <p:spPr>
          <a:xfrm>
            <a:off x="766808" y="1808163"/>
            <a:ext cx="10658380" cy="4321176"/>
          </a:xfrm>
          <a:prstGeom prst="rect">
            <a:avLst/>
          </a:prstGeom>
        </p:spPr>
        <p:txBody>
          <a:bodyPr vert="horz" lIns="0" tIns="0" rIns="0" bIns="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2" name="Figura a mano libera 11">
            <a:extLst>
              <a:ext uri="{FF2B5EF4-FFF2-40B4-BE49-F238E27FC236}">
                <a16:creationId xmlns:a16="http://schemas.microsoft.com/office/drawing/2014/main" id="{06019F77-44F6-EA4B-BD58-EC8539FD0286}"/>
              </a:ext>
            </a:extLst>
          </p:cNvPr>
          <p:cNvSpPr/>
          <p:nvPr userDrawn="1"/>
        </p:nvSpPr>
        <p:spPr>
          <a:xfrm rot="10800000">
            <a:off x="7573609" y="-7494"/>
            <a:ext cx="4628012" cy="1236017"/>
          </a:xfrm>
          <a:custGeom>
            <a:avLst/>
            <a:gdLst>
              <a:gd name="connsiteX0" fmla="*/ 4628012 w 4628012"/>
              <a:gd name="connsiteY0" fmla="*/ 1236017 h 1236017"/>
              <a:gd name="connsiteX1" fmla="*/ 0 w 4628012"/>
              <a:gd name="connsiteY1" fmla="*/ 1236017 h 1236017"/>
              <a:gd name="connsiteX2" fmla="*/ 0 w 4628012"/>
              <a:gd name="connsiteY2" fmla="*/ 0 h 1236017"/>
            </a:gdLst>
            <a:ahLst/>
            <a:cxnLst>
              <a:cxn ang="0">
                <a:pos x="connsiteX0" y="connsiteY0"/>
              </a:cxn>
              <a:cxn ang="0">
                <a:pos x="connsiteX1" y="connsiteY1"/>
              </a:cxn>
              <a:cxn ang="0">
                <a:pos x="connsiteX2" y="connsiteY2"/>
              </a:cxn>
            </a:cxnLst>
            <a:rect l="l" t="t" r="r" b="b"/>
            <a:pathLst>
              <a:path w="4628012" h="1236017">
                <a:moveTo>
                  <a:pt x="4628012" y="1236017"/>
                </a:moveTo>
                <a:lnTo>
                  <a:pt x="0" y="123601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t-IT" dirty="0"/>
          </a:p>
        </p:txBody>
      </p:sp>
      <p:sp>
        <p:nvSpPr>
          <p:cNvPr id="10" name="Segnaposto data 3">
            <a:extLst>
              <a:ext uri="{FF2B5EF4-FFF2-40B4-BE49-F238E27FC236}">
                <a16:creationId xmlns:a16="http://schemas.microsoft.com/office/drawing/2014/main" id="{A72512A7-8490-2240-9312-C00DDE0B5F39}"/>
              </a:ext>
            </a:extLst>
          </p:cNvPr>
          <p:cNvSpPr>
            <a:spLocks noGrp="1"/>
          </p:cNvSpPr>
          <p:nvPr>
            <p:ph type="dt" sz="half" idx="2"/>
          </p:nvPr>
        </p:nvSpPr>
        <p:spPr>
          <a:xfrm>
            <a:off x="5822049" y="6274090"/>
            <a:ext cx="547902"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74D4CAF6-8C55-AD45-B2EE-04FDC07BB50B}" type="datetime1">
              <a:rPr lang="it-IT" smtClean="0"/>
              <a:pPr/>
              <a:t>10/10/2023</a:t>
            </a:fld>
            <a:endParaRPr lang="it-IT" dirty="0"/>
          </a:p>
        </p:txBody>
      </p:sp>
      <p:sp>
        <p:nvSpPr>
          <p:cNvPr id="11" name="Segnaposto piè di pagina 4">
            <a:extLst>
              <a:ext uri="{FF2B5EF4-FFF2-40B4-BE49-F238E27FC236}">
                <a16:creationId xmlns:a16="http://schemas.microsoft.com/office/drawing/2014/main" id="{929E3621-ACD1-E94D-AA66-F4E2526790E1}"/>
              </a:ext>
            </a:extLst>
          </p:cNvPr>
          <p:cNvSpPr>
            <a:spLocks noGrp="1"/>
          </p:cNvSpPr>
          <p:nvPr>
            <p:ph type="ftr" sz="quarter" idx="3"/>
          </p:nvPr>
        </p:nvSpPr>
        <p:spPr>
          <a:xfrm>
            <a:off x="1134000" y="6274090"/>
            <a:ext cx="4114800"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Format PPT per comunicazione esterna</a:t>
            </a:r>
          </a:p>
        </p:txBody>
      </p:sp>
      <p:sp>
        <p:nvSpPr>
          <p:cNvPr id="13" name="Segnaposto numero diapositiva 5">
            <a:extLst>
              <a:ext uri="{FF2B5EF4-FFF2-40B4-BE49-F238E27FC236}">
                <a16:creationId xmlns:a16="http://schemas.microsoft.com/office/drawing/2014/main" id="{1A28C89C-3288-7F44-BE20-07F022840BD1}"/>
              </a:ext>
            </a:extLst>
          </p:cNvPr>
          <p:cNvSpPr>
            <a:spLocks noGrp="1"/>
          </p:cNvSpPr>
          <p:nvPr>
            <p:ph type="sldNum" sz="quarter" idx="4"/>
          </p:nvPr>
        </p:nvSpPr>
        <p:spPr>
          <a:xfrm>
            <a:off x="766764" y="6274090"/>
            <a:ext cx="322448" cy="365125"/>
          </a:xfrm>
          <a:prstGeom prst="rect">
            <a:avLst/>
          </a:prstGeom>
        </p:spPr>
        <p:txBody>
          <a:bodyPr vert="horz" lIns="0" tIns="0" rIns="0" bIns="0" rtlCol="0" anchor="b"/>
          <a:lstStyle>
            <a:lvl1pPr algn="l">
              <a:defRPr sz="85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15D4BBC1-811D-7C4E-A32F-2E5CD0CE5FC9}" type="slidenum">
              <a:rPr lang="it-IT" smtClean="0"/>
              <a:pPr/>
              <a:t>‹N›</a:t>
            </a:fld>
            <a:endParaRPr lang="it-IT" dirty="0"/>
          </a:p>
        </p:txBody>
      </p:sp>
      <p:cxnSp>
        <p:nvCxnSpPr>
          <p:cNvPr id="16" name="Connettore 1 15">
            <a:extLst>
              <a:ext uri="{FF2B5EF4-FFF2-40B4-BE49-F238E27FC236}">
                <a16:creationId xmlns:a16="http://schemas.microsoft.com/office/drawing/2014/main" id="{C671BDD0-5A80-234D-B86A-D2DB2485580F}"/>
              </a:ext>
            </a:extLst>
          </p:cNvPr>
          <p:cNvCxnSpPr>
            <a:cxnSpLocks/>
          </p:cNvCxnSpPr>
          <p:nvPr userDrawn="1"/>
        </p:nvCxnSpPr>
        <p:spPr>
          <a:xfrm>
            <a:off x="1026000" y="6504051"/>
            <a:ext cx="0" cy="12599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7" name="Immagine 16">
            <a:extLst>
              <a:ext uri="{FF2B5EF4-FFF2-40B4-BE49-F238E27FC236}">
                <a16:creationId xmlns:a16="http://schemas.microsoft.com/office/drawing/2014/main" id="{47D81EDC-2C0E-484B-8703-25A7BF6F2EA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914064" y="542151"/>
            <a:ext cx="554047" cy="1011344"/>
          </a:xfrm>
          <a:prstGeom prst="rect">
            <a:avLst/>
          </a:prstGeom>
        </p:spPr>
      </p:pic>
    </p:spTree>
    <p:extLst>
      <p:ext uri="{BB962C8B-B14F-4D97-AF65-F5344CB8AC3E}">
        <p14:creationId xmlns:p14="http://schemas.microsoft.com/office/powerpoint/2010/main" val="3113450845"/>
      </p:ext>
    </p:extLst>
  </p:cSld>
  <p:clrMap bg1="lt1" tx1="dk1" bg2="lt2" tx2="dk2" accent1="accent1" accent2="accent2" accent3="accent3" accent4="accent4" accent5="accent5" accent6="accent6" hlink="hlink" folHlink="folHlink"/>
  <p:sldLayoutIdLst>
    <p:sldLayoutId id="2147483674" r:id="rId1"/>
    <p:sldLayoutId id="2147483694" r:id="rId2"/>
    <p:sldLayoutId id="2147483658" r:id="rId3"/>
    <p:sldLayoutId id="2147483669" r:id="rId4"/>
    <p:sldLayoutId id="2147483664" r:id="rId5"/>
    <p:sldLayoutId id="2147483679" r:id="rId6"/>
  </p:sldLayoutIdLst>
  <p:hf hdr="0"/>
  <p:txStyles>
    <p:titleStyle>
      <a:lvl1pPr algn="l" defTabSz="914400" rtl="0" eaLnBrk="1" latinLnBrk="0" hangingPunct="1">
        <a:lnSpc>
          <a:spcPct val="90000"/>
        </a:lnSpc>
        <a:spcBef>
          <a:spcPct val="0"/>
        </a:spcBef>
        <a:buNone/>
        <a:defRPr sz="28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ts val="2400"/>
        </a:lnSpc>
        <a:spcBef>
          <a:spcPts val="1000"/>
        </a:spcBef>
        <a:buClr>
          <a:schemeClr val="accent1"/>
        </a:buClr>
        <a:buFont typeface="Arial" panose="020B0604020202020204" pitchFamily="34" charset="0"/>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400"/>
        </a:lnSpc>
        <a:spcBef>
          <a:spcPts val="500"/>
        </a:spcBef>
        <a:buClr>
          <a:schemeClr val="accent1"/>
        </a:buClr>
        <a:buFont typeface="Arial" panose="020B0604020202020204" pitchFamily="34" charset="0"/>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400"/>
        </a:lnSpc>
        <a:spcBef>
          <a:spcPts val="500"/>
        </a:spcBef>
        <a:buClr>
          <a:schemeClr val="accent1"/>
        </a:buClr>
        <a:buFont typeface="Font di sistema"/>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400"/>
        </a:lnSpc>
        <a:spcBef>
          <a:spcPts val="500"/>
        </a:spcBef>
        <a:buClr>
          <a:schemeClr val="accent1"/>
        </a:buClr>
        <a:buFont typeface="Font di sistema"/>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400"/>
        </a:lnSpc>
        <a:spcBef>
          <a:spcPts val="500"/>
        </a:spcBef>
        <a:buClr>
          <a:schemeClr val="accent1"/>
        </a:buClr>
        <a:buFont typeface="Font di sistema"/>
        <a:buChar char="–"/>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666" userDrawn="1">
          <p15:clr>
            <a:srgbClr val="F26B43"/>
          </p15:clr>
        </p15:guide>
        <p15:guide id="4" orient="horz" pos="4156" userDrawn="1">
          <p15:clr>
            <a:srgbClr val="F26B43"/>
          </p15:clr>
        </p15:guide>
        <p15:guide id="5" orient="horz" pos="3725" userDrawn="1">
          <p15:clr>
            <a:srgbClr val="F26B43"/>
          </p15:clr>
        </p15:guide>
        <p15:guide id="7" pos="7189" userDrawn="1">
          <p15:clr>
            <a:srgbClr val="F26B43"/>
          </p15:clr>
        </p15:guide>
        <p15:guide id="9" pos="239" userDrawn="1">
          <p15:clr>
            <a:srgbClr val="F26B43"/>
          </p15:clr>
        </p15:guide>
        <p15:guide id="10" userDrawn="1">
          <p15:clr>
            <a:srgbClr val="F26B43"/>
          </p15:clr>
        </p15:guide>
        <p15:guide id="11" pos="479" userDrawn="1">
          <p15:clr>
            <a:srgbClr val="F26B43"/>
          </p15:clr>
        </p15:guide>
        <p15:guide id="12" pos="718" userDrawn="1">
          <p15:clr>
            <a:srgbClr val="F26B43"/>
          </p15:clr>
        </p15:guide>
        <p15:guide id="13" pos="958" userDrawn="1">
          <p15:clr>
            <a:srgbClr val="F26B43"/>
          </p15:clr>
        </p15:guide>
        <p15:guide id="14" pos="1915" userDrawn="1">
          <p15:clr>
            <a:srgbClr val="F26B43"/>
          </p15:clr>
        </p15:guide>
        <p15:guide id="15" pos="2880" userDrawn="1">
          <p15:clr>
            <a:srgbClr val="F26B43"/>
          </p15:clr>
        </p15:guide>
        <p15:guide id="16" pos="3838" userDrawn="1">
          <p15:clr>
            <a:srgbClr val="F26B43"/>
          </p15:clr>
        </p15:guide>
        <p15:guide id="17" pos="4795" userDrawn="1">
          <p15:clr>
            <a:srgbClr val="F26B43"/>
          </p15:clr>
        </p15:guide>
        <p15:guide id="18" pos="5753" userDrawn="1">
          <p15:clr>
            <a:srgbClr val="F26B43"/>
          </p15:clr>
        </p15:guide>
        <p15:guide id="19" pos="6710" userDrawn="1">
          <p15:clr>
            <a:srgbClr val="F26B43"/>
          </p15:clr>
        </p15:guide>
        <p15:guide id="20" pos="6949" userDrawn="1">
          <p15:clr>
            <a:srgbClr val="F26B43"/>
          </p15:clr>
        </p15:guide>
        <p15:guide id="21" pos="7428" userDrawn="1">
          <p15:clr>
            <a:srgbClr val="F26B43"/>
          </p15:clr>
        </p15:guide>
        <p15:guide id="22" pos="7675" userDrawn="1">
          <p15:clr>
            <a:srgbClr val="F26B43"/>
          </p15:clr>
        </p15:guide>
        <p15:guide id="23" orient="horz" pos="1797" userDrawn="1">
          <p15:clr>
            <a:srgbClr val="F26B43"/>
          </p15:clr>
        </p15:guide>
        <p15:guide id="24" pos="3840" userDrawn="1">
          <p15:clr>
            <a:srgbClr val="F26B43"/>
          </p15:clr>
        </p15:guide>
        <p15:guide id="25" pos="39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CC07B011-98A3-3E4F-877F-7C1BA2608922}"/>
              </a:ext>
            </a:extLst>
          </p:cNvPr>
          <p:cNvSpPr>
            <a:spLocks noGrp="1"/>
          </p:cNvSpPr>
          <p:nvPr>
            <p:ph type="body" idx="1"/>
          </p:nvPr>
        </p:nvSpPr>
        <p:spPr>
          <a:xfrm>
            <a:off x="506931" y="1832768"/>
            <a:ext cx="11165842" cy="4333082"/>
          </a:xfrm>
          <a:prstGeom prst="rect">
            <a:avLst/>
          </a:prstGeom>
        </p:spPr>
        <p:txBody>
          <a:bodyPr vert="horz" lIns="0" tIns="0" rIns="0" bIns="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0" name="Triangolo 9">
            <a:extLst>
              <a:ext uri="{FF2B5EF4-FFF2-40B4-BE49-F238E27FC236}">
                <a16:creationId xmlns:a16="http://schemas.microsoft.com/office/drawing/2014/main" id="{5A239743-7EBF-5444-A5C6-311E8767F766}"/>
              </a:ext>
            </a:extLst>
          </p:cNvPr>
          <p:cNvSpPr/>
          <p:nvPr userDrawn="1"/>
        </p:nvSpPr>
        <p:spPr>
          <a:xfrm flipH="1">
            <a:off x="0" y="1784331"/>
            <a:ext cx="12192000" cy="3256154"/>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Figura a mano libera 10">
            <a:extLst>
              <a:ext uri="{FF2B5EF4-FFF2-40B4-BE49-F238E27FC236}">
                <a16:creationId xmlns:a16="http://schemas.microsoft.com/office/drawing/2014/main" id="{B9306E6E-813B-354A-9DDA-C652A5BB1FDC}"/>
              </a:ext>
            </a:extLst>
          </p:cNvPr>
          <p:cNvSpPr/>
          <p:nvPr userDrawn="1"/>
        </p:nvSpPr>
        <p:spPr>
          <a:xfrm>
            <a:off x="-1" y="954982"/>
            <a:ext cx="12208415" cy="5903017"/>
          </a:xfrm>
          <a:custGeom>
            <a:avLst/>
            <a:gdLst>
              <a:gd name="connsiteX0" fmla="*/ 0 w 12192000"/>
              <a:gd name="connsiteY0" fmla="*/ 0 h 5895080"/>
              <a:gd name="connsiteX1" fmla="*/ 12192000 w 12192000"/>
              <a:gd name="connsiteY1" fmla="*/ 3256154 h 5895080"/>
              <a:gd name="connsiteX2" fmla="*/ 12192000 w 12192000"/>
              <a:gd name="connsiteY2" fmla="*/ 5895080 h 5895080"/>
              <a:gd name="connsiteX3" fmla="*/ 0 w 12192000"/>
              <a:gd name="connsiteY3" fmla="*/ 5895080 h 5895080"/>
              <a:gd name="connsiteX4" fmla="*/ 0 w 12192000"/>
              <a:gd name="connsiteY4" fmla="*/ 3256154 h 5895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895080">
                <a:moveTo>
                  <a:pt x="0" y="0"/>
                </a:moveTo>
                <a:lnTo>
                  <a:pt x="12192000" y="3256154"/>
                </a:lnTo>
                <a:lnTo>
                  <a:pt x="12192000" y="5895080"/>
                </a:lnTo>
                <a:lnTo>
                  <a:pt x="0" y="5895080"/>
                </a:lnTo>
                <a:lnTo>
                  <a:pt x="0" y="325615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hlinkClick r:id="rId4"/>
            <a:extLst>
              <a:ext uri="{FF2B5EF4-FFF2-40B4-BE49-F238E27FC236}">
                <a16:creationId xmlns:a16="http://schemas.microsoft.com/office/drawing/2014/main" id="{5D39F6B4-2E53-AE40-AD31-8D12A8A0501D}"/>
              </a:ext>
            </a:extLst>
          </p:cNvPr>
          <p:cNvSpPr/>
          <p:nvPr userDrawn="1"/>
        </p:nvSpPr>
        <p:spPr>
          <a:xfrm>
            <a:off x="718899" y="6186921"/>
            <a:ext cx="1498808" cy="230832"/>
          </a:xfrm>
          <a:prstGeom prst="rect">
            <a:avLst/>
          </a:prstGeom>
        </p:spPr>
        <p:txBody>
          <a:bodyPr wrap="none" lIns="0" tIns="0" rIns="0" bIns="0">
            <a:spAutoFit/>
          </a:bodyPr>
          <a:lstStyle/>
          <a:p>
            <a:r>
              <a:rPr lang="it-IT" sz="1500" b="1"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SCUOLA.AIRC.IT</a:t>
            </a:r>
          </a:p>
        </p:txBody>
      </p:sp>
      <p:pic>
        <p:nvPicPr>
          <p:cNvPr id="7" name="Elemento grafico 6">
            <a:hlinkClick r:id="rId5"/>
            <a:extLst>
              <a:ext uri="{FF2B5EF4-FFF2-40B4-BE49-F238E27FC236}">
                <a16:creationId xmlns:a16="http://schemas.microsoft.com/office/drawing/2014/main" id="{DFEA8619-C01A-5244-B2DC-D4D3FA395DB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142091" y="6151360"/>
            <a:ext cx="241800" cy="248000"/>
          </a:xfrm>
          <a:prstGeom prst="rect">
            <a:avLst/>
          </a:prstGeom>
        </p:spPr>
      </p:pic>
      <p:pic>
        <p:nvPicPr>
          <p:cNvPr id="8" name="Elemento grafico 7">
            <a:hlinkClick r:id="rId8"/>
            <a:extLst>
              <a:ext uri="{FF2B5EF4-FFF2-40B4-BE49-F238E27FC236}">
                <a16:creationId xmlns:a16="http://schemas.microsoft.com/office/drawing/2014/main" id="{06F82102-EC98-4144-95FC-991FDB4AC175}"/>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846987" y="6151360"/>
            <a:ext cx="241800" cy="248000"/>
          </a:xfrm>
          <a:prstGeom prst="rect">
            <a:avLst/>
          </a:prstGeom>
        </p:spPr>
      </p:pic>
      <p:pic>
        <p:nvPicPr>
          <p:cNvPr id="9" name="Elemento grafico 8">
            <a:hlinkClick r:id="rId11"/>
            <a:extLst>
              <a:ext uri="{FF2B5EF4-FFF2-40B4-BE49-F238E27FC236}">
                <a16:creationId xmlns:a16="http://schemas.microsoft.com/office/drawing/2014/main" id="{A02C3CCC-6572-454B-BEEE-D0B601EDFB6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199434" y="6151360"/>
            <a:ext cx="241800" cy="248000"/>
          </a:xfrm>
          <a:prstGeom prst="rect">
            <a:avLst/>
          </a:prstGeom>
        </p:spPr>
      </p:pic>
      <p:pic>
        <p:nvPicPr>
          <p:cNvPr id="13" name="Elemento grafico 12">
            <a:hlinkClick r:id="rId14"/>
            <a:extLst>
              <a:ext uri="{FF2B5EF4-FFF2-40B4-BE49-F238E27FC236}">
                <a16:creationId xmlns:a16="http://schemas.microsoft.com/office/drawing/2014/main" id="{749BCD06-8F16-F24D-88ED-3E5C366B13EE}"/>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494539" y="6151360"/>
            <a:ext cx="241800" cy="248000"/>
          </a:xfrm>
          <a:prstGeom prst="rect">
            <a:avLst/>
          </a:prstGeom>
        </p:spPr>
      </p:pic>
      <p:sp>
        <p:nvSpPr>
          <p:cNvPr id="12" name="Rettangolo 11">
            <a:extLst>
              <a:ext uri="{FF2B5EF4-FFF2-40B4-BE49-F238E27FC236}">
                <a16:creationId xmlns:a16="http://schemas.microsoft.com/office/drawing/2014/main" id="{0ED8A041-7E84-854B-B384-1C6CEE565BF4}"/>
              </a:ext>
            </a:extLst>
          </p:cNvPr>
          <p:cNvSpPr/>
          <p:nvPr userDrawn="1"/>
        </p:nvSpPr>
        <p:spPr>
          <a:xfrm>
            <a:off x="708343" y="3269973"/>
            <a:ext cx="1282402" cy="446276"/>
          </a:xfrm>
          <a:prstGeom prst="rect">
            <a:avLst/>
          </a:prstGeom>
        </p:spPr>
        <p:txBody>
          <a:bodyPr wrap="none" lIns="0" tIns="0" rIns="0" bIns="0">
            <a:spAutoFit/>
          </a:bodyPr>
          <a:lstStyle/>
          <a:p>
            <a:r>
              <a:rPr lang="it-IT" sz="2900" b="1"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Grazie.</a:t>
            </a:r>
          </a:p>
        </p:txBody>
      </p:sp>
      <p:pic>
        <p:nvPicPr>
          <p:cNvPr id="16" name="Immagine 15">
            <a:extLst>
              <a:ext uri="{FF2B5EF4-FFF2-40B4-BE49-F238E27FC236}">
                <a16:creationId xmlns:a16="http://schemas.microsoft.com/office/drawing/2014/main" id="{3E8E18DE-D2B6-B443-B232-B9A44013289E}"/>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88299" y="637160"/>
            <a:ext cx="802571" cy="1464994"/>
          </a:xfrm>
          <a:prstGeom prst="rect">
            <a:avLst/>
          </a:prstGeom>
        </p:spPr>
      </p:pic>
    </p:spTree>
    <p:extLst>
      <p:ext uri="{BB962C8B-B14F-4D97-AF65-F5344CB8AC3E}">
        <p14:creationId xmlns:p14="http://schemas.microsoft.com/office/powerpoint/2010/main" val="1766278966"/>
      </p:ext>
    </p:extLst>
  </p:cSld>
  <p:clrMap bg1="lt1" tx1="dk1" bg2="lt2" tx2="dk2" accent1="accent1" accent2="accent2" accent3="accent3" accent4="accent4" accent5="accent5" accent6="accent6" hlink="hlink" folHlink="folHlink"/>
  <p:sldLayoutIdLst>
    <p:sldLayoutId id="2147483696" r:id="rId1"/>
    <p:sldLayoutId id="2147483681" r:id="rId2"/>
  </p:sldLayoutIdLst>
  <p:hf hdr="0"/>
  <p:txStyles>
    <p:titleStyle>
      <a:lvl1pPr algn="l" defTabSz="914400" rtl="0" eaLnBrk="1" latinLnBrk="0" hangingPunct="1">
        <a:lnSpc>
          <a:spcPct val="90000"/>
        </a:lnSpc>
        <a:spcBef>
          <a:spcPct val="0"/>
        </a:spcBef>
        <a:buNone/>
        <a:defRPr sz="26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ts val="2000"/>
        </a:lnSpc>
        <a:spcBef>
          <a:spcPts val="1000"/>
        </a:spcBef>
        <a:buClr>
          <a:schemeClr val="accent1"/>
        </a:buClr>
        <a:buFont typeface="Arial" panose="020B0604020202020204" pitchFamily="34" charset="0"/>
        <a:buChar char="•"/>
        <a:defRPr sz="14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2000"/>
        </a:lnSpc>
        <a:spcBef>
          <a:spcPts val="500"/>
        </a:spcBef>
        <a:buClr>
          <a:schemeClr val="accent1"/>
        </a:buClr>
        <a:buFont typeface="Arial" panose="020B0604020202020204" pitchFamily="34" charset="0"/>
        <a:buChar char="•"/>
        <a:defRPr sz="14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2000"/>
        </a:lnSpc>
        <a:spcBef>
          <a:spcPts val="500"/>
        </a:spcBef>
        <a:buClr>
          <a:schemeClr val="accent1"/>
        </a:buClr>
        <a:buFont typeface="Font di sistema"/>
        <a:buChar char="–"/>
        <a:defRPr sz="14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2000"/>
        </a:lnSpc>
        <a:spcBef>
          <a:spcPts val="500"/>
        </a:spcBef>
        <a:buClr>
          <a:schemeClr val="accent1"/>
        </a:buClr>
        <a:buFont typeface="Font di sistema"/>
        <a:buChar char="–"/>
        <a:defRPr sz="14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2000"/>
        </a:lnSpc>
        <a:spcBef>
          <a:spcPts val="500"/>
        </a:spcBef>
        <a:buClr>
          <a:schemeClr val="accent1"/>
        </a:buClr>
        <a:buFont typeface="Font di sistema"/>
        <a:buChar char="–"/>
        <a:defRPr sz="14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04" userDrawn="1">
          <p15:clr>
            <a:srgbClr val="F26B43"/>
          </p15:clr>
        </p15:guide>
        <p15:guide id="4" orient="horz" pos="4020" userDrawn="1">
          <p15:clr>
            <a:srgbClr val="F26B43"/>
          </p15:clr>
        </p15:guide>
        <p15:guide id="5" orient="horz" pos="3884">
          <p15:clr>
            <a:srgbClr val="F26B43"/>
          </p15:clr>
        </p15:guide>
        <p15:guide id="6" pos="483" userDrawn="1">
          <p15:clr>
            <a:srgbClr val="F26B43"/>
          </p15:clr>
        </p15:guide>
        <p15:guide id="7" pos="7197" userDrawn="1">
          <p15:clr>
            <a:srgbClr val="F26B43"/>
          </p15:clr>
        </p15:guide>
        <p15:guide id="8" orient="horz" pos="2282" userDrawn="1">
          <p15:clr>
            <a:srgbClr val="F26B43"/>
          </p15:clr>
        </p15:guide>
        <p15:guide id="9" pos="4793" userDrawn="1">
          <p15:clr>
            <a:srgbClr val="F26B43"/>
          </p15:clr>
        </p15:guide>
        <p15:guide id="10" pos="232" userDrawn="1">
          <p15:clr>
            <a:srgbClr val="F26B43"/>
          </p15:clr>
        </p15:guide>
        <p15:guide id="11" pos="-7" userDrawn="1">
          <p15:clr>
            <a:srgbClr val="F26B43"/>
          </p15:clr>
        </p15:guide>
        <p15:guide id="12" pos="718" userDrawn="1">
          <p15:clr>
            <a:srgbClr val="F26B43"/>
          </p15:clr>
        </p15:guide>
        <p15:guide id="13" pos="958" userDrawn="1">
          <p15:clr>
            <a:srgbClr val="F26B43"/>
          </p15:clr>
        </p15:guide>
        <p15:guide id="14" pos="1915" userDrawn="1">
          <p15:clr>
            <a:srgbClr val="F26B43"/>
          </p15:clr>
        </p15:guide>
        <p15:guide id="15" pos="2880" userDrawn="1">
          <p15:clr>
            <a:srgbClr val="F26B43"/>
          </p15:clr>
        </p15:guide>
        <p15:guide id="16" pos="3838" userDrawn="1">
          <p15:clr>
            <a:srgbClr val="F26B43"/>
          </p15:clr>
        </p15:guide>
        <p15:guide id="17" pos="5745" userDrawn="1">
          <p15:clr>
            <a:srgbClr val="F26B43"/>
          </p15:clr>
        </p15:guide>
        <p15:guide id="18" pos="6710" userDrawn="1">
          <p15:clr>
            <a:srgbClr val="F26B43"/>
          </p15:clr>
        </p15:guide>
        <p15:guide id="19" pos="6949" userDrawn="1">
          <p15:clr>
            <a:srgbClr val="F26B43"/>
          </p15:clr>
        </p15:guide>
        <p15:guide id="20" pos="7428" userDrawn="1">
          <p15:clr>
            <a:srgbClr val="F26B43"/>
          </p15:clr>
        </p15:guide>
        <p15:guide id="21" pos="7675"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A253362C-0F35-FD4F-8F0A-69D2115B98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EB779E-AED6-874D-8082-0283354A3179}" type="datetimeFigureOut">
              <a:rPr lang="it-IT" smtClean="0"/>
              <a:t>10/10/2023</a:t>
            </a:fld>
            <a:endParaRPr lang="it-IT"/>
          </a:p>
        </p:txBody>
      </p:sp>
      <p:sp>
        <p:nvSpPr>
          <p:cNvPr id="5" name="Segnaposto piè di pagina 4">
            <a:extLst>
              <a:ext uri="{FF2B5EF4-FFF2-40B4-BE49-F238E27FC236}">
                <a16:creationId xmlns:a16="http://schemas.microsoft.com/office/drawing/2014/main" id="{5ACC9902-8CE1-DB4F-8296-89C53B0C03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egnaposto numero diapositiva 5">
            <a:extLst>
              <a:ext uri="{FF2B5EF4-FFF2-40B4-BE49-F238E27FC236}">
                <a16:creationId xmlns:a16="http://schemas.microsoft.com/office/drawing/2014/main" id="{6156B531-F6ED-7A47-AA2B-367917000D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FD4264-CB03-F54D-AC23-1D9B71173DF5}" type="slidenum">
              <a:rPr lang="it-IT" smtClean="0"/>
              <a:t>‹N›</a:t>
            </a:fld>
            <a:endParaRPr lang="it-IT"/>
          </a:p>
        </p:txBody>
      </p:sp>
      <p:pic>
        <p:nvPicPr>
          <p:cNvPr id="9" name="Immagine 8">
            <a:extLst>
              <a:ext uri="{FF2B5EF4-FFF2-40B4-BE49-F238E27FC236}">
                <a16:creationId xmlns:a16="http://schemas.microsoft.com/office/drawing/2014/main" id="{D6CD3B0D-5654-F34F-BB8A-257474DC5AA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1176" y="5270311"/>
            <a:ext cx="684254" cy="1249021"/>
          </a:xfrm>
          <a:prstGeom prst="rect">
            <a:avLst/>
          </a:prstGeom>
        </p:spPr>
      </p:pic>
      <p:grpSp>
        <p:nvGrpSpPr>
          <p:cNvPr id="18" name="Gruppo 17">
            <a:extLst>
              <a:ext uri="{FF2B5EF4-FFF2-40B4-BE49-F238E27FC236}">
                <a16:creationId xmlns:a16="http://schemas.microsoft.com/office/drawing/2014/main" id="{947E4467-754E-A644-90B9-3CCE54CE49D8}"/>
              </a:ext>
            </a:extLst>
          </p:cNvPr>
          <p:cNvGrpSpPr/>
          <p:nvPr userDrawn="1"/>
        </p:nvGrpSpPr>
        <p:grpSpPr>
          <a:xfrm>
            <a:off x="-15" y="999743"/>
            <a:ext cx="12201636" cy="5869783"/>
            <a:chOff x="-15" y="999743"/>
            <a:chExt cx="12201636" cy="5869783"/>
          </a:xfrm>
        </p:grpSpPr>
        <p:grpSp>
          <p:nvGrpSpPr>
            <p:cNvPr id="15" name="Gruppo 14">
              <a:extLst>
                <a:ext uri="{FF2B5EF4-FFF2-40B4-BE49-F238E27FC236}">
                  <a16:creationId xmlns:a16="http://schemas.microsoft.com/office/drawing/2014/main" id="{79546DA0-1B63-934F-A5F5-6EF5C3559C90}"/>
                </a:ext>
              </a:extLst>
            </p:cNvPr>
            <p:cNvGrpSpPr/>
            <p:nvPr userDrawn="1"/>
          </p:nvGrpSpPr>
          <p:grpSpPr>
            <a:xfrm>
              <a:off x="-15" y="999743"/>
              <a:ext cx="12201636" cy="5853437"/>
              <a:chOff x="-15" y="999744"/>
              <a:chExt cx="12201636" cy="5832590"/>
            </a:xfrm>
          </p:grpSpPr>
          <p:sp>
            <p:nvSpPr>
              <p:cNvPr id="11" name="Rettangolo 10">
                <a:extLst>
                  <a:ext uri="{FF2B5EF4-FFF2-40B4-BE49-F238E27FC236}">
                    <a16:creationId xmlns:a16="http://schemas.microsoft.com/office/drawing/2014/main" id="{9054F39C-FAA8-0045-B059-D278C73A6F7E}"/>
                  </a:ext>
                </a:extLst>
              </p:cNvPr>
              <p:cNvSpPr/>
              <p:nvPr userDrawn="1"/>
            </p:nvSpPr>
            <p:spPr>
              <a:xfrm>
                <a:off x="-15" y="999744"/>
                <a:ext cx="12201636" cy="3560064"/>
              </a:xfrm>
              <a:prstGeom prst="rect">
                <a:avLst/>
              </a:prstGeom>
              <a:solidFill>
                <a:srgbClr val="AEE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solidFill>
                </a:endParaRPr>
              </a:p>
            </p:txBody>
          </p:sp>
          <p:sp>
            <p:nvSpPr>
              <p:cNvPr id="12" name="Triangolo 11">
                <a:extLst>
                  <a:ext uri="{FF2B5EF4-FFF2-40B4-BE49-F238E27FC236}">
                    <a16:creationId xmlns:a16="http://schemas.microsoft.com/office/drawing/2014/main" id="{42FD71AE-B2FA-AE42-A4F7-30F36969CA4B}"/>
                  </a:ext>
                </a:extLst>
              </p:cNvPr>
              <p:cNvSpPr/>
              <p:nvPr userDrawn="1"/>
            </p:nvSpPr>
            <p:spPr>
              <a:xfrm rot="10800000">
                <a:off x="-1" y="4534142"/>
                <a:ext cx="12104080" cy="2298192"/>
              </a:xfrm>
              <a:prstGeom prst="triangle">
                <a:avLst>
                  <a:gd name="adj" fmla="val 49827"/>
                </a:avLst>
              </a:prstGeom>
              <a:solidFill>
                <a:srgbClr val="AEE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79000"/>
                    </a:schemeClr>
                  </a:solidFill>
                </a:endParaRPr>
              </a:p>
            </p:txBody>
          </p:sp>
        </p:grpSp>
        <p:sp>
          <p:nvSpPr>
            <p:cNvPr id="17" name="Triangolo rettangolo 16">
              <a:extLst>
                <a:ext uri="{FF2B5EF4-FFF2-40B4-BE49-F238E27FC236}">
                  <a16:creationId xmlns:a16="http://schemas.microsoft.com/office/drawing/2014/main" id="{21676AD5-E14B-F24C-BEBB-05645979FF99}"/>
                </a:ext>
              </a:extLst>
            </p:cNvPr>
            <p:cNvSpPr/>
            <p:nvPr userDrawn="1"/>
          </p:nvSpPr>
          <p:spPr>
            <a:xfrm flipH="1">
              <a:off x="6011917" y="4298731"/>
              <a:ext cx="6180082" cy="2570795"/>
            </a:xfrm>
            <a:prstGeom prst="rtTriangle">
              <a:avLst/>
            </a:prstGeom>
            <a:solidFill>
              <a:srgbClr val="AEE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7" name="Figura a mano libera 6">
            <a:extLst>
              <a:ext uri="{FF2B5EF4-FFF2-40B4-BE49-F238E27FC236}">
                <a16:creationId xmlns:a16="http://schemas.microsoft.com/office/drawing/2014/main" id="{D7B651B8-2D58-0B48-9A42-347DC4A1DB51}"/>
              </a:ext>
            </a:extLst>
          </p:cNvPr>
          <p:cNvSpPr/>
          <p:nvPr userDrawn="1"/>
        </p:nvSpPr>
        <p:spPr>
          <a:xfrm rot="10800000">
            <a:off x="7573609" y="-7494"/>
            <a:ext cx="4628012" cy="1236017"/>
          </a:xfrm>
          <a:custGeom>
            <a:avLst/>
            <a:gdLst>
              <a:gd name="connsiteX0" fmla="*/ 4628012 w 4628012"/>
              <a:gd name="connsiteY0" fmla="*/ 1236017 h 1236017"/>
              <a:gd name="connsiteX1" fmla="*/ 0 w 4628012"/>
              <a:gd name="connsiteY1" fmla="*/ 1236017 h 1236017"/>
              <a:gd name="connsiteX2" fmla="*/ 0 w 4628012"/>
              <a:gd name="connsiteY2" fmla="*/ 0 h 1236017"/>
            </a:gdLst>
            <a:ahLst/>
            <a:cxnLst>
              <a:cxn ang="0">
                <a:pos x="connsiteX0" y="connsiteY0"/>
              </a:cxn>
              <a:cxn ang="0">
                <a:pos x="connsiteX1" y="connsiteY1"/>
              </a:cxn>
              <a:cxn ang="0">
                <a:pos x="connsiteX2" y="connsiteY2"/>
              </a:cxn>
            </a:cxnLst>
            <a:rect l="l" t="t" r="r" b="b"/>
            <a:pathLst>
              <a:path w="4628012" h="1236017">
                <a:moveTo>
                  <a:pt x="4628012" y="1236017"/>
                </a:moveTo>
                <a:lnTo>
                  <a:pt x="0" y="1236017"/>
                </a:lnTo>
                <a:lnTo>
                  <a:pt x="0" y="0"/>
                </a:lnTo>
                <a:close/>
              </a:path>
            </a:pathLst>
          </a:custGeom>
          <a:solidFill>
            <a:srgbClr val="DFC10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t-IT" dirty="0"/>
          </a:p>
        </p:txBody>
      </p:sp>
    </p:spTree>
    <p:extLst>
      <p:ext uri="{BB962C8B-B14F-4D97-AF65-F5344CB8AC3E}">
        <p14:creationId xmlns:p14="http://schemas.microsoft.com/office/powerpoint/2010/main" val="4192559655"/>
      </p:ext>
    </p:extLst>
  </p:cSld>
  <p:clrMap bg1="lt1" tx1="dk1" bg2="lt2" tx2="dk2" accent1="accent1" accent2="accent2" accent3="accent3" accent4="accent4" accent5="accent5" accent6="accent6" hlink="hlink" folHlink="folHlink"/>
  <p:sldLayoutIdLst>
    <p:sldLayoutId id="2147483698" r:id="rId1"/>
    <p:sldLayoutId id="2147483703" r:id="rId2"/>
    <p:sldLayoutId id="214748370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hyperlink" Target="mailto:info@scuola.airc.it" TargetMode="Externa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hyperlink" Target="http://scuola.airc.it/" TargetMode="External"/><Relationship Id="rId9" Type="http://schemas.openxmlformats.org/officeDocument/2006/relationships/image" Target="../media/image14.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29.png"/><Relationship Id="rId5" Type="http://schemas.openxmlformats.org/officeDocument/2006/relationships/image" Target="../media/image46.jp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tags" Target="../tags/tag4.xml"/><Relationship Id="rId6" Type="http://schemas.openxmlformats.org/officeDocument/2006/relationships/image" Target="../media/image47.png"/><Relationship Id="rId5" Type="http://schemas.openxmlformats.org/officeDocument/2006/relationships/image" Target="../media/image32.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49.jfif"/><Relationship Id="rId2" Type="http://schemas.openxmlformats.org/officeDocument/2006/relationships/slideLayout" Target="../slideLayouts/slideLayout16.xml"/><Relationship Id="rId1" Type="http://schemas.openxmlformats.org/officeDocument/2006/relationships/tags" Target="../tags/tag5.xml"/><Relationship Id="rId6" Type="http://schemas.openxmlformats.org/officeDocument/2006/relationships/image" Target="../media/image29.png"/><Relationship Id="rId5" Type="http://schemas.openxmlformats.org/officeDocument/2006/relationships/image" Target="../media/image48.jp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notesSlide" Target="../notesSlides/notesSlide12.xml"/><Relationship Id="rId7" Type="http://schemas.openxmlformats.org/officeDocument/2006/relationships/image" Target="../media/image51.jpg"/><Relationship Id="rId2" Type="http://schemas.openxmlformats.org/officeDocument/2006/relationships/slideLayout" Target="../slideLayouts/slideLayout16.xml"/><Relationship Id="rId1" Type="http://schemas.openxmlformats.org/officeDocument/2006/relationships/tags" Target="../tags/tag6.xml"/><Relationship Id="rId6" Type="http://schemas.openxmlformats.org/officeDocument/2006/relationships/image" Target="../media/image29.png"/><Relationship Id="rId5" Type="http://schemas.openxmlformats.org/officeDocument/2006/relationships/image" Target="../media/image50.jp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notesSlide" Target="../notesSlides/notesSlide13.xml"/><Relationship Id="rId7" Type="http://schemas.openxmlformats.org/officeDocument/2006/relationships/image" Target="../media/image54.jpg"/><Relationship Id="rId2" Type="http://schemas.openxmlformats.org/officeDocument/2006/relationships/slideLayout" Target="../slideLayouts/slideLayout16.xml"/><Relationship Id="rId1" Type="http://schemas.openxmlformats.org/officeDocument/2006/relationships/tags" Target="../tags/tag7.xml"/><Relationship Id="rId6" Type="http://schemas.openxmlformats.org/officeDocument/2006/relationships/image" Target="../media/image53.jpg"/><Relationship Id="rId5" Type="http://schemas.openxmlformats.org/officeDocument/2006/relationships/image" Target="../media/image32.png"/><Relationship Id="rId4" Type="http://schemas.openxmlformats.org/officeDocument/2006/relationships/image" Target="../media/image19.png"/><Relationship Id="rId9" Type="http://schemas.openxmlformats.org/officeDocument/2006/relationships/image" Target="../media/image56.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8.JPG"/><Relationship Id="rId2" Type="http://schemas.openxmlformats.org/officeDocument/2006/relationships/slideLayout" Target="../slideLayouts/slideLayout16.xml"/><Relationship Id="rId1" Type="http://schemas.openxmlformats.org/officeDocument/2006/relationships/tags" Target="../tags/tag8.xml"/><Relationship Id="rId6" Type="http://schemas.openxmlformats.org/officeDocument/2006/relationships/image" Target="../media/image32.png"/><Relationship Id="rId5" Type="http://schemas.openxmlformats.org/officeDocument/2006/relationships/image" Target="../media/image57.jp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tags" Target="../tags/tag9.xml"/><Relationship Id="rId6" Type="http://schemas.openxmlformats.org/officeDocument/2006/relationships/image" Target="../media/image59.jpg"/><Relationship Id="rId5" Type="http://schemas.openxmlformats.org/officeDocument/2006/relationships/image" Target="../media/image32.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xml"/><Relationship Id="rId1" Type="http://schemas.openxmlformats.org/officeDocument/2006/relationships/tags" Target="../tags/tag10.xml"/><Relationship Id="rId5" Type="http://schemas.openxmlformats.org/officeDocument/2006/relationships/image" Target="../media/image29.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xml"/><Relationship Id="rId1" Type="http://schemas.openxmlformats.org/officeDocument/2006/relationships/tags" Target="../tags/tag11.xml"/><Relationship Id="rId5" Type="http://schemas.openxmlformats.org/officeDocument/2006/relationships/image" Target="../media/image32.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8.xml"/><Relationship Id="rId7" Type="http://schemas.openxmlformats.org/officeDocument/2006/relationships/diagramQuickStyle" Target="../diagrams/quickStyle1.xml"/><Relationship Id="rId2" Type="http://schemas.openxmlformats.org/officeDocument/2006/relationships/slideLayout" Target="../slideLayouts/slideLayout16.xml"/><Relationship Id="rId1" Type="http://schemas.openxmlformats.org/officeDocument/2006/relationships/tags" Target="../tags/tag1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9.png"/><Relationship Id="rId4" Type="http://schemas.openxmlformats.org/officeDocument/2006/relationships/image" Target="../media/image19.png"/><Relationship Id="rId9" Type="http://schemas.microsoft.com/office/2007/relationships/diagramDrawing" Target="../diagrams/drawing1.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hyperlink" Target="http://scuola.airc.it/" TargetMode="External"/></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9.xml"/><Relationship Id="rId7" Type="http://schemas.openxmlformats.org/officeDocument/2006/relationships/diagramColors" Target="../diagrams/colors2.xml"/><Relationship Id="rId2" Type="http://schemas.openxmlformats.org/officeDocument/2006/relationships/slideLayout" Target="../slideLayouts/slideLayout16.xml"/><Relationship Id="rId1" Type="http://schemas.openxmlformats.org/officeDocument/2006/relationships/tags" Target="../tags/tag13.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32.png"/><Relationship Id="rId4" Type="http://schemas.openxmlformats.org/officeDocument/2006/relationships/diagramData" Target="../diagrams/data2.xml"/><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9.png"/><Relationship Id="rId7" Type="http://schemas.openxmlformats.org/officeDocument/2006/relationships/diagramColors" Target="../diagrams/colors3.xml"/><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6.xml"/><Relationship Id="rId1" Type="http://schemas.openxmlformats.org/officeDocument/2006/relationships/tags" Target="../tags/tag14.xml"/><Relationship Id="rId5" Type="http://schemas.openxmlformats.org/officeDocument/2006/relationships/image" Target="../media/image32.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61.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61.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61.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61.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19.png"/><Relationship Id="rId7" Type="http://schemas.openxmlformats.org/officeDocument/2006/relationships/image" Target="../media/image62.jp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61.png"/><Relationship Id="rId10" Type="http://schemas.openxmlformats.org/officeDocument/2006/relationships/image" Target="../media/image65.jpg"/><Relationship Id="rId4" Type="http://schemas.openxmlformats.org/officeDocument/2006/relationships/image" Target="../media/image32.png"/><Relationship Id="rId9" Type="http://schemas.openxmlformats.org/officeDocument/2006/relationships/image" Target="../media/image64.jp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image" Target="../media/image66.jpg"/><Relationship Id="rId5" Type="http://schemas.microsoft.com/office/2007/relationships/hdphoto" Target="../media/hdphoto1.wdp"/><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8" Type="http://schemas.openxmlformats.org/officeDocument/2006/relationships/image" Target="../media/image68.jfif"/><Relationship Id="rId3" Type="http://schemas.openxmlformats.org/officeDocument/2006/relationships/image" Target="../media/image19.png"/><Relationship Id="rId7" Type="http://schemas.openxmlformats.org/officeDocument/2006/relationships/image" Target="../media/image67.jfif"/><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61.png"/><Relationship Id="rId4" Type="http://schemas.openxmlformats.org/officeDocument/2006/relationships/image" Target="../media/image32.png"/><Relationship Id="rId9" Type="http://schemas.openxmlformats.org/officeDocument/2006/relationships/image" Target="../media/image69.jp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61.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9.png"/><Relationship Id="rId7" Type="http://schemas.openxmlformats.org/officeDocument/2006/relationships/image" Target="../media/image71.jpg"/><Relationship Id="rId2" Type="http://schemas.openxmlformats.org/officeDocument/2006/relationships/notesSlide" Target="../notesSlides/notesSlide37.xml"/><Relationship Id="rId1" Type="http://schemas.openxmlformats.org/officeDocument/2006/relationships/slideLayout" Target="../slideLayouts/slideLayout16.xml"/><Relationship Id="rId6" Type="http://schemas.openxmlformats.org/officeDocument/2006/relationships/image" Target="../media/image70.png"/><Relationship Id="rId5" Type="http://schemas.microsoft.com/office/2007/relationships/hdphoto" Target="../media/hdphoto1.wdp"/><Relationship Id="rId4" Type="http://schemas.openxmlformats.org/officeDocument/2006/relationships/image" Target="../media/image61.png"/><Relationship Id="rId9"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74.jpg"/><Relationship Id="rId4" Type="http://schemas.openxmlformats.org/officeDocument/2006/relationships/image" Target="../media/image73.jp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74.jpg"/><Relationship Id="rId4" Type="http://schemas.openxmlformats.org/officeDocument/2006/relationships/image" Target="../media/image73.jp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75.jp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image" Target="../media/image76.jp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9.jpg"/><Relationship Id="rId2" Type="http://schemas.openxmlformats.org/officeDocument/2006/relationships/notesSlide" Target="../notesSlides/notesSlide43.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78.jpg"/><Relationship Id="rId4" Type="http://schemas.openxmlformats.org/officeDocument/2006/relationships/image" Target="../media/image77.jpg"/></Relationships>
</file>

<file path=ppt/slides/_rels/slide45.xml.rels><?xml version="1.0" encoding="UTF-8" standalone="yes"?>
<Relationships xmlns="http://schemas.openxmlformats.org/package/2006/relationships"><Relationship Id="rId3" Type="http://schemas.openxmlformats.org/officeDocument/2006/relationships/image" Target="../media/image80.jpg"/><Relationship Id="rId7" Type="http://schemas.openxmlformats.org/officeDocument/2006/relationships/image" Target="../media/image77.jpg"/><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19.png"/><Relationship Id="rId4" Type="http://schemas.openxmlformats.org/officeDocument/2006/relationships/image" Target="../media/image81.jpg"/></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16.xml"/><Relationship Id="rId6" Type="http://schemas.openxmlformats.org/officeDocument/2006/relationships/image" Target="../media/image77.jpg"/><Relationship Id="rId5" Type="http://schemas.openxmlformats.org/officeDocument/2006/relationships/image" Target="../media/image29.png"/><Relationship Id="rId4" Type="http://schemas.openxmlformats.org/officeDocument/2006/relationships/image" Target="../media/image82.jpg"/></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image" Target="../media/image83.jpg"/></Relationships>
</file>

<file path=ppt/slides/_rels/slide4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hyperlink" Target="https://contestcitb.airc.it/" TargetMode="External"/><Relationship Id="rId11" Type="http://schemas.openxmlformats.org/officeDocument/2006/relationships/image" Target="../media/image15.png"/><Relationship Id="rId5" Type="http://schemas.openxmlformats.org/officeDocument/2006/relationships/hyperlink" Target="http://scuola.airc.it/cancro_io_ti_boccio.asp" TargetMode="External"/><Relationship Id="rId10" Type="http://schemas.openxmlformats.org/officeDocument/2006/relationships/image" Target="../media/image19.png"/><Relationship Id="rId4" Type="http://schemas.openxmlformats.org/officeDocument/2006/relationships/image" Target="../media/image85.png"/><Relationship Id="rId9"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90.jpg"/><Relationship Id="rId4" Type="http://schemas.openxmlformats.org/officeDocument/2006/relationships/image" Target="../media/image89.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9.png"/><Relationship Id="rId7" Type="http://schemas.openxmlformats.org/officeDocument/2006/relationships/image" Target="../media/image94.jpg"/><Relationship Id="rId2" Type="http://schemas.openxmlformats.org/officeDocument/2006/relationships/notesSlide" Target="../notesSlides/notesSlide49.xml"/><Relationship Id="rId1" Type="http://schemas.openxmlformats.org/officeDocument/2006/relationships/slideLayout" Target="../slideLayouts/slideLayout16.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s>
</file>

<file path=ppt/slides/_rels/slide5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hyperlink" Target="https://contestcitb.airc.it/" TargetMode="External"/><Relationship Id="rId5" Type="http://schemas.openxmlformats.org/officeDocument/2006/relationships/hyperlink" Target="http://scuola.airc.it/cancro_io_ti_boccio.asp" TargetMode="External"/><Relationship Id="rId4" Type="http://schemas.openxmlformats.org/officeDocument/2006/relationships/image" Target="../media/image85.png"/><Relationship Id="rId9" Type="http://schemas.openxmlformats.org/officeDocument/2006/relationships/image" Target="../media/image88.png"/></Relationships>
</file>

<file path=ppt/slides/_rels/slide5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hyperlink" Target="http://www.dors.it/documentazione/testo/201303/OMS_Glossario%201998_Italiano.pdf" TargetMode="External"/><Relationship Id="rId2" Type="http://schemas.openxmlformats.org/officeDocument/2006/relationships/notesSlide" Target="../notesSlides/notesSlide51.xml"/><Relationship Id="rId1" Type="http://schemas.openxmlformats.org/officeDocument/2006/relationships/slideLayout" Target="../slideLayouts/slideLayout16.xml"/><Relationship Id="rId6" Type="http://schemas.openxmlformats.org/officeDocument/2006/relationships/hyperlink" Target="http://www.minori.gov.it/it/node/8084" TargetMode="External"/><Relationship Id="rId5" Type="http://schemas.openxmlformats.org/officeDocument/2006/relationships/hyperlink" Target="https://www.garanteinfanzia.org/sites/default/files/2022-05/pandemia-neurosviluppo-salute-mentale.pdf" TargetMode="External"/><Relationship Id="rId4" Type="http://schemas.openxmlformats.org/officeDocument/2006/relationships/hyperlink" Target="http://www.epicentro.iss.it/mentale/documento-agia-iss-2022#:~:text=Si%20%C3%A8%20assistito%20a%20un,e%20dei%20casi%20di%20abbandono"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16.xml"/><Relationship Id="rId6" Type="http://schemas.openxmlformats.org/officeDocument/2006/relationships/hyperlink" Target="http://www.camera.it/leg18/995?sezione=documenti&amp;tipoDoc=lavori_testo_pdl&amp;idLegislatura=18&amp;codice=leg.18.pdl.camera.2372.18PDL0093270&amp;back_to=https://www.camera.it/leg18/126?tab=2-e-leg=18-e-idDocumento=2372-e-sede=-e-tipo=" TargetMode="External"/><Relationship Id="rId5" Type="http://schemas.openxmlformats.org/officeDocument/2006/relationships/hyperlink" Target="http://www.istat.it/it/archivio/270127" TargetMode="External"/><Relationship Id="rId4" Type="http://schemas.openxmlformats.org/officeDocument/2006/relationships/hyperlink" Target="https://invalsi-areaprove.cineca.it/docs/2021/Rilevazioni_Nazionali/Rapporto/14_07_2021/%20Sintesi_Primi_Risultati_Prove_INVALSI_2021.pdf"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apps.who.int/iris/rest/bitstreams/1276896/retrieve" TargetMode="External"/><Relationship Id="rId3" Type="http://schemas.openxmlformats.org/officeDocument/2006/relationships/image" Target="../media/image19.png"/><Relationship Id="rId7" Type="http://schemas.openxmlformats.org/officeDocument/2006/relationships/hyperlink" Target="http://www.who.int/publications/i/item/WHO-HPR-HEP-98.1" TargetMode="External"/><Relationship Id="rId2" Type="http://schemas.openxmlformats.org/officeDocument/2006/relationships/notesSlide" Target="../notesSlides/notesSlide53.xml"/><Relationship Id="rId1" Type="http://schemas.openxmlformats.org/officeDocument/2006/relationships/slideLayout" Target="../slideLayouts/slideLayout16.xml"/><Relationship Id="rId6" Type="http://schemas.openxmlformats.org/officeDocument/2006/relationships/hyperlink" Target="http://apps.who.int/iris/bitstream/handle/10665/63552/WHO_MNH_PSF_93.7A_Rev.2.pdf;jsessionid=2781F89FDEEAE80BD2E51C897B28FFA1?sequence=1" TargetMode="External"/><Relationship Id="rId5" Type="http://schemas.openxmlformats.org/officeDocument/2006/relationships/hyperlink" Target="http://www.unicef-irc.org/publications/pdf/Vite-a-Colori-Esperienze-percezioni-e-opinioni-di-bambine-e-ragazze-sulla-pandemia-di-Covid-19-in-Italia.pdf" TargetMode="External"/><Relationship Id="rId4" Type="http://schemas.openxmlformats.org/officeDocument/2006/relationships/hyperlink" Target="http://www.datocms-assets.com/30196/1643017789-the-state-of-the-global-education-crisis-pdf.pdf" TargetMode="External"/><Relationship Id="rId9" Type="http://schemas.openxmlformats.org/officeDocument/2006/relationships/image" Target="../media/image29.png"/></Relationships>
</file>

<file path=ppt/slides/_rels/slide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hyperlink" Target="mailto:info@scuola.airc.it" TargetMode="External"/><Relationship Id="rId7" Type="http://schemas.openxmlformats.org/officeDocument/2006/relationships/hyperlink" Target="https://www.youtube.com/channel/UCemSUIpCO9t4FQzRp_4r-XA" TargetMode="External"/><Relationship Id="rId2" Type="http://schemas.openxmlformats.org/officeDocument/2006/relationships/hyperlink" Target="http://scuola.airc.it/" TargetMode="External"/><Relationship Id="rId1" Type="http://schemas.openxmlformats.org/officeDocument/2006/relationships/slideLayout" Target="../slideLayouts/slideLayout1.xml"/><Relationship Id="rId6" Type="http://schemas.openxmlformats.org/officeDocument/2006/relationships/hyperlink" Target="https://www.airc.it/" TargetMode="External"/><Relationship Id="rId11" Type="http://schemas.openxmlformats.org/officeDocument/2006/relationships/image" Target="../media/image19.png"/><Relationship Id="rId5" Type="http://schemas.openxmlformats.org/officeDocument/2006/relationships/hyperlink" Target="https://scuola.airc.it/newsletter.asp" TargetMode="External"/><Relationship Id="rId10" Type="http://schemas.openxmlformats.org/officeDocument/2006/relationships/image" Target="../media/image97.png"/><Relationship Id="rId4" Type="http://schemas.openxmlformats.org/officeDocument/2006/relationships/hyperlink" Target="https://www.youtube.com/c/airceducation" TargetMode="External"/><Relationship Id="rId9" Type="http://schemas.openxmlformats.org/officeDocument/2006/relationships/image" Target="../media/image96.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33.jp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7.jpg"/><Relationship Id="rId13" Type="http://schemas.openxmlformats.org/officeDocument/2006/relationships/image" Target="../media/image41.jpg"/><Relationship Id="rId3" Type="http://schemas.openxmlformats.org/officeDocument/2006/relationships/notesSlide" Target="../notesSlides/notesSlide7.xml"/><Relationship Id="rId7" Type="http://schemas.openxmlformats.org/officeDocument/2006/relationships/image" Target="../media/image36.jpg"/><Relationship Id="rId12" Type="http://schemas.openxmlformats.org/officeDocument/2006/relationships/image" Target="../media/image40.jpg"/><Relationship Id="rId2" Type="http://schemas.openxmlformats.org/officeDocument/2006/relationships/slideLayout" Target="../slideLayouts/slideLayout16.xml"/><Relationship Id="rId1" Type="http://schemas.openxmlformats.org/officeDocument/2006/relationships/tags" Target="../tags/tag1.xml"/><Relationship Id="rId6" Type="http://schemas.openxmlformats.org/officeDocument/2006/relationships/image" Target="../media/image35.jpg"/><Relationship Id="rId11" Type="http://schemas.openxmlformats.org/officeDocument/2006/relationships/image" Target="../media/image29.png"/><Relationship Id="rId5" Type="http://schemas.openxmlformats.org/officeDocument/2006/relationships/image" Target="../media/image34.jpg"/><Relationship Id="rId10" Type="http://schemas.openxmlformats.org/officeDocument/2006/relationships/image" Target="../media/image39.jpg"/><Relationship Id="rId4" Type="http://schemas.openxmlformats.org/officeDocument/2006/relationships/image" Target="../media/image19.png"/><Relationship Id="rId9" Type="http://schemas.openxmlformats.org/officeDocument/2006/relationships/image" Target="../media/image38.jpg"/><Relationship Id="rId14" Type="http://schemas.openxmlformats.org/officeDocument/2006/relationships/image" Target="../media/image42.jpg"/></Relationships>
</file>

<file path=ppt/slides/_rels/slide9.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notesSlide" Target="../notesSlides/notesSlide8.xml"/><Relationship Id="rId7" Type="http://schemas.openxmlformats.org/officeDocument/2006/relationships/image" Target="../media/image44.png"/><Relationship Id="rId2" Type="http://schemas.openxmlformats.org/officeDocument/2006/relationships/slideLayout" Target="../slideLayouts/slideLayout16.xml"/><Relationship Id="rId1" Type="http://schemas.openxmlformats.org/officeDocument/2006/relationships/tags" Target="../tags/tag2.xml"/><Relationship Id="rId6" Type="http://schemas.openxmlformats.org/officeDocument/2006/relationships/image" Target="../media/image43.jfif"/><Relationship Id="rId5" Type="http://schemas.openxmlformats.org/officeDocument/2006/relationships/image" Target="../media/image32.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A754379-64F2-6740-B303-D7D7066CB1EB}"/>
              </a:ext>
            </a:extLst>
          </p:cNvPr>
          <p:cNvSpPr>
            <a:spLocks noGrp="1"/>
          </p:cNvSpPr>
          <p:nvPr>
            <p:ph type="dt" sz="half" idx="10"/>
          </p:nvPr>
        </p:nvSpPr>
        <p:spPr>
          <a:xfrm>
            <a:off x="712788" y="5608607"/>
            <a:ext cx="3023373" cy="682685"/>
          </a:xfrm>
        </p:spPr>
        <p:txBody>
          <a:bodyPr/>
          <a:lstStyle/>
          <a:p>
            <a:r>
              <a:rPr lang="it-IT" sz="2000" b="1" dirty="0">
                <a:hlinkClick r:id="rId3">
                  <a:extLst>
                    <a:ext uri="{A12FA001-AC4F-418D-AE19-62706E023703}">
                      <ahyp:hlinkClr xmlns:ahyp="http://schemas.microsoft.com/office/drawing/2018/hyperlinkcolor" val="tx"/>
                    </a:ext>
                  </a:extLst>
                </a:hlinkClick>
              </a:rPr>
              <a:t>info@scuola.airc.it</a:t>
            </a:r>
            <a:endParaRPr lang="it-IT" sz="2000" b="1" dirty="0"/>
          </a:p>
          <a:p>
            <a:r>
              <a:rPr lang="it-IT" sz="2000" b="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scuola.airc.it</a:t>
            </a:r>
            <a:endParaRPr lang="it-IT"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it-IT" altLang="it-IT" sz="2000" b="1" u="sng" dirty="0">
                <a:solidFill>
                  <a:schemeClr val="bg1"/>
                </a:solidFill>
                <a:latin typeface="Open Sans" panose="020B0606030504020204"/>
                <a:ea typeface="Arial Narrow" panose="020B0606020202030204" pitchFamily="34" charset="0"/>
                <a:cs typeface="Arial" panose="020B0604020202020204" pitchFamily="34" charset="0"/>
              </a:rPr>
              <a:t>progettieducativi.it</a:t>
            </a:r>
          </a:p>
        </p:txBody>
      </p:sp>
      <p:sp>
        <p:nvSpPr>
          <p:cNvPr id="4" name="Segnaposto testo 3">
            <a:extLst>
              <a:ext uri="{FF2B5EF4-FFF2-40B4-BE49-F238E27FC236}">
                <a16:creationId xmlns:a16="http://schemas.microsoft.com/office/drawing/2014/main" id="{FABC54E0-8F92-A346-883F-18B7ECB274C7}"/>
              </a:ext>
            </a:extLst>
          </p:cNvPr>
          <p:cNvSpPr>
            <a:spLocks noGrp="1"/>
          </p:cNvSpPr>
          <p:nvPr>
            <p:ph type="body" sz="quarter" idx="14"/>
          </p:nvPr>
        </p:nvSpPr>
        <p:spPr>
          <a:xfrm>
            <a:off x="712788" y="4674221"/>
            <a:ext cx="6417586" cy="875201"/>
          </a:xfrm>
        </p:spPr>
        <p:txBody>
          <a:bodyPr/>
          <a:lstStyle/>
          <a:p>
            <a:r>
              <a:rPr lang="it-IT" altLang="it-IT" sz="1800" dirty="0"/>
              <a:t>In collaborazione con il Ministero dell’Istruzione e del Merito</a:t>
            </a:r>
            <a:endParaRPr lang="it-IT" sz="1800" dirty="0"/>
          </a:p>
        </p:txBody>
      </p:sp>
      <p:sp>
        <p:nvSpPr>
          <p:cNvPr id="5" name="Titolo 4">
            <a:extLst>
              <a:ext uri="{FF2B5EF4-FFF2-40B4-BE49-F238E27FC236}">
                <a16:creationId xmlns:a16="http://schemas.microsoft.com/office/drawing/2014/main" id="{04109D2C-906B-3149-BB83-E62A234071A2}"/>
              </a:ext>
            </a:extLst>
          </p:cNvPr>
          <p:cNvSpPr>
            <a:spLocks noGrp="1"/>
          </p:cNvSpPr>
          <p:nvPr>
            <p:ph type="title"/>
          </p:nvPr>
        </p:nvSpPr>
        <p:spPr>
          <a:xfrm>
            <a:off x="712788" y="2996261"/>
            <a:ext cx="8995416" cy="1325563"/>
          </a:xfrm>
        </p:spPr>
        <p:txBody>
          <a:bodyPr/>
          <a:lstStyle/>
          <a:p>
            <a:r>
              <a:rPr lang="it-IT" sz="4000" dirty="0"/>
              <a:t>AIRC nelle scuole</a:t>
            </a:r>
            <a:br>
              <a:rPr lang="it-IT" dirty="0"/>
            </a:br>
            <a:r>
              <a:rPr lang="it-IT" sz="2400" dirty="0"/>
              <a:t>IL FUTURO DELLA RICERCA COMINCIA IN CLASSE</a:t>
            </a:r>
            <a:endParaRPr lang="it-IT" dirty="0"/>
          </a:p>
        </p:txBody>
      </p:sp>
      <p:pic>
        <p:nvPicPr>
          <p:cNvPr id="3" name="Immagine 38">
            <a:extLst>
              <a:ext uri="{FF2B5EF4-FFF2-40B4-BE49-F238E27FC236}">
                <a16:creationId xmlns:a16="http://schemas.microsoft.com/office/drawing/2014/main" id="{9CC091D1-BAA5-459E-927E-47DCB847CD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1765" y="792481"/>
            <a:ext cx="4704504" cy="606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23">
            <a:extLst>
              <a:ext uri="{FF2B5EF4-FFF2-40B4-BE49-F238E27FC236}">
                <a16:creationId xmlns:a16="http://schemas.microsoft.com/office/drawing/2014/main" id="{DD357619-F0EF-420D-A95A-29251804F7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6849" y="883217"/>
            <a:ext cx="2266511" cy="229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26">
            <a:extLst>
              <a:ext uri="{FF2B5EF4-FFF2-40B4-BE49-F238E27FC236}">
                <a16:creationId xmlns:a16="http://schemas.microsoft.com/office/drawing/2014/main" id="{A58EFF14-965F-4AFC-95A2-F12BF8F356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7648" y="673112"/>
            <a:ext cx="773329" cy="10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27">
            <a:extLst>
              <a:ext uri="{FF2B5EF4-FFF2-40B4-BE49-F238E27FC236}">
                <a16:creationId xmlns:a16="http://schemas.microsoft.com/office/drawing/2014/main" id="{8B079846-90AB-44DC-B7B3-2A3A656EA1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780856" flipH="1">
            <a:off x="5891059" y="1261322"/>
            <a:ext cx="911277" cy="1097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magine 28">
            <a:extLst>
              <a:ext uri="{FF2B5EF4-FFF2-40B4-BE49-F238E27FC236}">
                <a16:creationId xmlns:a16="http://schemas.microsoft.com/office/drawing/2014/main" id="{D51CEFB2-C823-4906-A4DF-AF04871F91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442453">
            <a:off x="8019140" y="1291381"/>
            <a:ext cx="954884" cy="11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magine 29">
            <a:extLst>
              <a:ext uri="{FF2B5EF4-FFF2-40B4-BE49-F238E27FC236}">
                <a16:creationId xmlns:a16="http://schemas.microsoft.com/office/drawing/2014/main" id="{E7D5B55E-71E8-4956-83FD-1B10DE6B70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9019" t="52013" r="71429" b="26073"/>
          <a:stretch>
            <a:fillRect/>
          </a:stretch>
        </p:blipFill>
        <p:spPr bwMode="auto">
          <a:xfrm rot="1114169">
            <a:off x="7156889" y="477744"/>
            <a:ext cx="81756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magine 109">
            <a:extLst>
              <a:ext uri="{FF2B5EF4-FFF2-40B4-BE49-F238E27FC236}">
                <a16:creationId xmlns:a16="http://schemas.microsoft.com/office/drawing/2014/main" id="{7CC484A2-0288-40F4-9A7E-170A2B0D0C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61228" y="325846"/>
            <a:ext cx="773328" cy="93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magine 25">
            <a:extLst>
              <a:ext uri="{FF2B5EF4-FFF2-40B4-BE49-F238E27FC236}">
                <a16:creationId xmlns:a16="http://schemas.microsoft.com/office/drawing/2014/main" id="{40586A00-269B-4FA2-A762-84B9892637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246256">
            <a:off x="2158244" y="234106"/>
            <a:ext cx="1116012"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70">
            <a:extLst>
              <a:ext uri="{FF2B5EF4-FFF2-40B4-BE49-F238E27FC236}">
                <a16:creationId xmlns:a16="http://schemas.microsoft.com/office/drawing/2014/main" id="{B4B2946C-4B06-2DF5-7CE9-64ED10C33CD8}"/>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rot="1537388">
            <a:off x="9070441" y="207560"/>
            <a:ext cx="571309" cy="80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32;g1020d4e4f60_1_288">
            <a:extLst>
              <a:ext uri="{FF2B5EF4-FFF2-40B4-BE49-F238E27FC236}">
                <a16:creationId xmlns:a16="http://schemas.microsoft.com/office/drawing/2014/main" id="{B8A8DCF8-64FB-1E3A-2406-207B431A63FF}"/>
              </a:ext>
            </a:extLst>
          </p:cNvPr>
          <p:cNvPicPr preferRelativeResize="0"/>
          <p:nvPr/>
        </p:nvPicPr>
        <p:blipFill>
          <a:blip r:embed="rId14">
            <a:alphaModFix/>
          </a:blip>
          <a:stretch>
            <a:fillRect/>
          </a:stretch>
        </p:blipFill>
        <p:spPr>
          <a:xfrm>
            <a:off x="10858525" y="192537"/>
            <a:ext cx="1135025" cy="561569"/>
          </a:xfrm>
          <a:prstGeom prst="rect">
            <a:avLst/>
          </a:prstGeom>
          <a:noFill/>
          <a:ln>
            <a:noFill/>
          </a:ln>
        </p:spPr>
      </p:pic>
    </p:spTree>
    <p:extLst>
      <p:ext uri="{BB962C8B-B14F-4D97-AF65-F5344CB8AC3E}">
        <p14:creationId xmlns:p14="http://schemas.microsoft.com/office/powerpoint/2010/main" val="501207032"/>
      </p:ext>
    </p:extLst>
  </p:cSld>
  <p:clrMapOvr>
    <a:masterClrMapping/>
  </p:clrMapOvr>
  <mc:AlternateContent xmlns:mc="http://schemas.openxmlformats.org/markup-compatibility/2006" xmlns:p14="http://schemas.microsoft.com/office/powerpoint/2010/main">
    <mc:Choice Requires="p14">
      <p:transition spd="slow" p14:dur="2000" advTm="3037"/>
    </mc:Choice>
    <mc:Fallback xmlns="">
      <p:transition spd="slow" advTm="303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4">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7" y="1525208"/>
            <a:ext cx="998461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L’IMPORTANZA DELLE EMOZIONI</a:t>
            </a:r>
          </a:p>
          <a:p>
            <a:pPr algn="just"/>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Si ricordano più facilmente gli eventi che sono emotivamente salienti, che sono «carichi» di emozioni. </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11" name="CasellaDiTesto 10">
            <a:extLst>
              <a:ext uri="{FF2B5EF4-FFF2-40B4-BE49-F238E27FC236}">
                <a16:creationId xmlns:a16="http://schemas.microsoft.com/office/drawing/2014/main" id="{3705D279-F511-74B6-4F04-C0E425F87A07}"/>
              </a:ext>
            </a:extLst>
          </p:cNvPr>
          <p:cNvSpPr txBox="1"/>
          <p:nvPr/>
        </p:nvSpPr>
        <p:spPr>
          <a:xfrm>
            <a:off x="4566606" y="4972305"/>
            <a:ext cx="7486758" cy="1569660"/>
          </a:xfrm>
          <a:prstGeom prst="rect">
            <a:avLst/>
          </a:prstGeom>
          <a:noFill/>
        </p:spPr>
        <p:txBody>
          <a:bodyPr wrap="square">
            <a:spAutoFit/>
          </a:bodyPr>
          <a:lstStyle/>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Quindi,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le emozioni sono veicoli potenti per l’apprendimento</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i contenuti emotivamente connotati vengono ricordati meglio dei contenuti «neutri». </a:t>
            </a:r>
          </a:p>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La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forza dei ricordi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dipende dal grado di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attivazione emozionale indotto dall’apprendimento</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esperienze vissute con una partecipazione emotiva di livello medio-alto vengono registrate nella nostra mente come «importanti» e quindi ricordate più facilmente (Palomba e </a:t>
            </a:r>
            <a:r>
              <a:rPr lang="it-IT" sz="16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Stegagno</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2007).</a:t>
            </a:r>
          </a:p>
        </p:txBody>
      </p:sp>
      <p:pic>
        <p:nvPicPr>
          <p:cNvPr id="14" name="Immagine 13">
            <a:extLst>
              <a:ext uri="{FF2B5EF4-FFF2-40B4-BE49-F238E27FC236}">
                <a16:creationId xmlns:a16="http://schemas.microsoft.com/office/drawing/2014/main" id="{D09F6621-1E80-6501-F42D-3A6358C3E6C0}"/>
              </a:ext>
            </a:extLst>
          </p:cNvPr>
          <p:cNvPicPr>
            <a:picLocks noChangeAspect="1"/>
          </p:cNvPicPr>
          <p:nvPr/>
        </p:nvPicPr>
        <p:blipFill rotWithShape="1">
          <a:blip r:embed="rId5"/>
          <a:srcRect l="1880"/>
          <a:stretch/>
        </p:blipFill>
        <p:spPr>
          <a:xfrm>
            <a:off x="9346946" y="2626990"/>
            <a:ext cx="2598408" cy="1708048"/>
          </a:xfrm>
          <a:prstGeom prst="rect">
            <a:avLst/>
          </a:prstGeom>
        </p:spPr>
      </p:pic>
      <p:grpSp>
        <p:nvGrpSpPr>
          <p:cNvPr id="9" name="Gruppo 8">
            <a:extLst>
              <a:ext uri="{FF2B5EF4-FFF2-40B4-BE49-F238E27FC236}">
                <a16:creationId xmlns:a16="http://schemas.microsoft.com/office/drawing/2014/main" id="{0B675254-E358-0A6F-2B2B-58341E8227BD}"/>
              </a:ext>
            </a:extLst>
          </p:cNvPr>
          <p:cNvGrpSpPr/>
          <p:nvPr/>
        </p:nvGrpSpPr>
        <p:grpSpPr>
          <a:xfrm>
            <a:off x="10172700" y="186008"/>
            <a:ext cx="1908337" cy="1173366"/>
            <a:chOff x="10172700" y="186008"/>
            <a:chExt cx="1908337" cy="1173366"/>
          </a:xfrm>
        </p:grpSpPr>
        <p:pic>
          <p:nvPicPr>
            <p:cNvPr id="13" name="Google Shape;168;g1020d4e4f60_1_302">
              <a:extLst>
                <a:ext uri="{FF2B5EF4-FFF2-40B4-BE49-F238E27FC236}">
                  <a16:creationId xmlns:a16="http://schemas.microsoft.com/office/drawing/2014/main" id="{41BC8FB8-6F0F-CDA9-5843-B125C39F03A7}"/>
                </a:ext>
              </a:extLst>
            </p:cNvPr>
            <p:cNvPicPr preferRelativeResize="0"/>
            <p:nvPr/>
          </p:nvPicPr>
          <p:blipFill>
            <a:blip r:embed="rId6">
              <a:alphaModFix/>
            </a:blip>
            <a:stretch>
              <a:fillRect/>
            </a:stretch>
          </p:blipFill>
          <p:spPr>
            <a:xfrm>
              <a:off x="11253262" y="466824"/>
              <a:ext cx="827775" cy="892550"/>
            </a:xfrm>
            <a:prstGeom prst="rect">
              <a:avLst/>
            </a:prstGeom>
            <a:noFill/>
            <a:ln>
              <a:noFill/>
            </a:ln>
          </p:spPr>
        </p:pic>
        <p:sp>
          <p:nvSpPr>
            <p:cNvPr id="15" name="Segnaposto testo 2">
              <a:extLst>
                <a:ext uri="{FF2B5EF4-FFF2-40B4-BE49-F238E27FC236}">
                  <a16:creationId xmlns:a16="http://schemas.microsoft.com/office/drawing/2014/main" id="{DF3B2D33-4FC4-A142-9574-E0CB813D489F}"/>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
        <p:nvSpPr>
          <p:cNvPr id="4" name="CasellaDiTesto 3">
            <a:extLst>
              <a:ext uri="{FF2B5EF4-FFF2-40B4-BE49-F238E27FC236}">
                <a16:creationId xmlns:a16="http://schemas.microsoft.com/office/drawing/2014/main" id="{82A87F4F-B970-91FE-63BA-E8F8D9CD9B81}"/>
              </a:ext>
            </a:extLst>
          </p:cNvPr>
          <p:cNvSpPr txBox="1"/>
          <p:nvPr/>
        </p:nvSpPr>
        <p:spPr>
          <a:xfrm>
            <a:off x="421028" y="2417760"/>
            <a:ext cx="8780846" cy="2554545"/>
          </a:xfrm>
          <a:prstGeom prst="rect">
            <a:avLst/>
          </a:prstGeom>
          <a:noFill/>
        </p:spPr>
        <p:txBody>
          <a:bodyPr wrap="square">
            <a:spAutoFit/>
          </a:bodyPr>
          <a:lstStyle/>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Sono le </a:t>
            </a:r>
            <a:r>
              <a:rPr lang="it-IT" sz="1600" b="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flashbulb</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b="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memories</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o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ricordi fotografici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ricordi precisi, vividi, ricchi di particolari e persistenti nel tempo,</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che si formano in occasione di eventi con elevata connotazione emotiva e che hanno avuto un grande impatto emotivo, tanto da ricordare in modo preciso non solo l’evento in sé, ma anche la circostanza in cui è stata appresa la notizia, il luogo in cui era, il momento della giornata, l’attività che si stava svolgendo, la fonte della notizia, la reazione emotiva vissuta al momento, gli altri presenti e le loro reazione emotive, e le immediate conseguenze dell’evento (Mecacci, 2001).</a:t>
            </a:r>
          </a:p>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Un ricordo </a:t>
            </a:r>
            <a:r>
              <a:rPr lang="it-IT" sz="16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flashbulb</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si crea quando si realizza: una forte eccitazione emotiva, un alto livello di sorpresa, l’elevata possibilità che l’evento determini conseguenze significative sulla propria e altrui vita (</a:t>
            </a:r>
            <a:r>
              <a:rPr lang="it-IT" sz="16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Finkenauer</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et al., 1998).</a:t>
            </a:r>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p:txBody>
      </p:sp>
    </p:spTree>
    <p:custDataLst>
      <p:tags r:id="rId1"/>
    </p:custDataLst>
    <p:extLst>
      <p:ext uri="{BB962C8B-B14F-4D97-AF65-F5344CB8AC3E}">
        <p14:creationId xmlns:p14="http://schemas.microsoft.com/office/powerpoint/2010/main" val="428770383"/>
      </p:ext>
    </p:extLst>
  </p:cSld>
  <p:clrMapOvr>
    <a:masterClrMapping/>
  </p:clrMapOvr>
  <mc:AlternateContent xmlns:mc="http://schemas.openxmlformats.org/markup-compatibility/2006" xmlns:p14="http://schemas.microsoft.com/office/powerpoint/2010/main">
    <mc:Choice Requires="p14">
      <p:transition spd="slow" p14:dur="2000" advTm="91"/>
    </mc:Choice>
    <mc:Fallback xmlns="">
      <p:transition spd="slow" advTm="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4">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7" y="1525208"/>
            <a:ext cx="1079125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L’IMPORTANZA DELLE EMOZIONI</a:t>
            </a:r>
          </a:p>
          <a:p>
            <a:pPr algn="just"/>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Inoltre, le emozioni guidano</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il</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b="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decision</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making</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e la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formulazione delle idee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facilitando l’apprendimento.</a:t>
            </a:r>
          </a:p>
          <a:p>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Sono molti gli studi e le ricerche che confermano l’importanza del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ruolo delle emozioni nell’apprendimento</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grpSp>
        <p:nvGrpSpPr>
          <p:cNvPr id="12" name="Gruppo 11">
            <a:extLst>
              <a:ext uri="{FF2B5EF4-FFF2-40B4-BE49-F238E27FC236}">
                <a16:creationId xmlns:a16="http://schemas.microsoft.com/office/drawing/2014/main" id="{E4C0E8EC-F5B4-2B58-0D49-272D12D3C2C3}"/>
              </a:ext>
            </a:extLst>
          </p:cNvPr>
          <p:cNvGrpSpPr/>
          <p:nvPr/>
        </p:nvGrpSpPr>
        <p:grpSpPr>
          <a:xfrm>
            <a:off x="10172700" y="186008"/>
            <a:ext cx="1880664" cy="1020391"/>
            <a:chOff x="10172700" y="186008"/>
            <a:chExt cx="1880664" cy="1020391"/>
          </a:xfrm>
        </p:grpSpPr>
        <p:pic>
          <p:nvPicPr>
            <p:cNvPr id="370" name="Google Shape;370;g1049568dc15_0_32"/>
            <p:cNvPicPr preferRelativeResize="0"/>
            <p:nvPr/>
          </p:nvPicPr>
          <p:blipFill>
            <a:blip r:embed="rId5">
              <a:alphaModFix/>
            </a:blip>
            <a:stretch>
              <a:fillRect/>
            </a:stretch>
          </p:blipFill>
          <p:spPr>
            <a:xfrm>
              <a:off x="11369364" y="594399"/>
              <a:ext cx="684000" cy="612000"/>
            </a:xfrm>
            <a:prstGeom prst="rect">
              <a:avLst/>
            </a:prstGeom>
            <a:noFill/>
            <a:ln>
              <a:noFill/>
            </a:ln>
          </p:spPr>
        </p:pic>
        <p:sp>
          <p:nvSpPr>
            <p:cNvPr id="10" name="Segnaposto testo 2">
              <a:extLst>
                <a:ext uri="{FF2B5EF4-FFF2-40B4-BE49-F238E27FC236}">
                  <a16:creationId xmlns:a16="http://schemas.microsoft.com/office/drawing/2014/main" id="{944F8CC8-E744-A8A3-27D5-566FD131339D}"/>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pic>
        <p:nvPicPr>
          <p:cNvPr id="7" name="Immagine 6">
            <a:extLst>
              <a:ext uri="{FF2B5EF4-FFF2-40B4-BE49-F238E27FC236}">
                <a16:creationId xmlns:a16="http://schemas.microsoft.com/office/drawing/2014/main" id="{4F82344C-A113-B073-C720-7F652ACBECFE}"/>
              </a:ext>
            </a:extLst>
          </p:cNvPr>
          <p:cNvPicPr>
            <a:picLocks noChangeAspect="1"/>
          </p:cNvPicPr>
          <p:nvPr/>
        </p:nvPicPr>
        <p:blipFill rotWithShape="1">
          <a:blip r:embed="rId6"/>
          <a:srcRect t="1888" b="1"/>
          <a:stretch/>
        </p:blipFill>
        <p:spPr>
          <a:xfrm>
            <a:off x="8408700" y="3038150"/>
            <a:ext cx="3528000" cy="2806871"/>
          </a:xfrm>
          <a:prstGeom prst="rect">
            <a:avLst/>
          </a:prstGeom>
        </p:spPr>
      </p:pic>
      <p:sp>
        <p:nvSpPr>
          <p:cNvPr id="9" name="CasellaDiTesto 8">
            <a:extLst>
              <a:ext uri="{FF2B5EF4-FFF2-40B4-BE49-F238E27FC236}">
                <a16:creationId xmlns:a16="http://schemas.microsoft.com/office/drawing/2014/main" id="{85F9C551-501B-24C4-D3AB-F46B989A64BC}"/>
              </a:ext>
            </a:extLst>
          </p:cNvPr>
          <p:cNvSpPr txBox="1"/>
          <p:nvPr/>
        </p:nvSpPr>
        <p:spPr>
          <a:xfrm>
            <a:off x="3593053" y="4081521"/>
            <a:ext cx="4565275" cy="1815882"/>
          </a:xfrm>
          <a:prstGeom prst="rect">
            <a:avLst/>
          </a:prstGeom>
          <a:noFill/>
        </p:spPr>
        <p:txBody>
          <a:bodyPr wrap="square">
            <a:spAutoFit/>
          </a:bodyPr>
          <a:lstStyle/>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Per garantire che determinati contenuti siano interiorizzati, e poi usati, è necessario proporli all’interno di un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contesto emotivamente connotato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e quindi capace di suscitare emozioni. Contenuti privi di richiami emozionali saranno poco coinvolgenti e verranno perciò presto dimenticati.</a:t>
            </a:r>
            <a:endParaRPr lang="it-IT" sz="1600" dirty="0"/>
          </a:p>
        </p:txBody>
      </p:sp>
      <p:sp>
        <p:nvSpPr>
          <p:cNvPr id="2" name="CasellaDiTesto 14">
            <a:extLst>
              <a:ext uri="{FF2B5EF4-FFF2-40B4-BE49-F238E27FC236}">
                <a16:creationId xmlns:a16="http://schemas.microsoft.com/office/drawing/2014/main" id="{E17453B2-EFF1-BFC1-3D5B-EDE6ADFE8917}"/>
              </a:ext>
            </a:extLst>
          </p:cNvPr>
          <p:cNvSpPr txBox="1">
            <a:spLocks noChangeArrowheads="1"/>
          </p:cNvSpPr>
          <p:nvPr/>
        </p:nvSpPr>
        <p:spPr bwMode="auto">
          <a:xfrm>
            <a:off x="421028" y="3084266"/>
            <a:ext cx="79876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Per Howard Gardner (2013, 2022), psicologo statunitense noto per la teoria delle intelligenze multiple, l’allievo che conosce nuovi contenuti con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entusiasmo</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e viene stimolato nella sua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curiosità</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apprende con maggior successo e con minore fatica. </a:t>
            </a:r>
          </a:p>
        </p:txBody>
      </p:sp>
      <p:sp>
        <p:nvSpPr>
          <p:cNvPr id="4" name="CasellaDiTesto 3">
            <a:extLst>
              <a:ext uri="{FF2B5EF4-FFF2-40B4-BE49-F238E27FC236}">
                <a16:creationId xmlns:a16="http://schemas.microsoft.com/office/drawing/2014/main" id="{E41F13E2-63CE-921C-7EB3-A50A053FCAA5}"/>
              </a:ext>
            </a:extLst>
          </p:cNvPr>
          <p:cNvSpPr txBox="1"/>
          <p:nvPr/>
        </p:nvSpPr>
        <p:spPr>
          <a:xfrm>
            <a:off x="9013503" y="5807199"/>
            <a:ext cx="2923197" cy="230832"/>
          </a:xfrm>
          <a:prstGeom prst="rect">
            <a:avLst/>
          </a:prstGeom>
          <a:noFill/>
        </p:spPr>
        <p:txBody>
          <a:bodyPr wrap="square">
            <a:spAutoFit/>
          </a:bodyPr>
          <a:lstStyle/>
          <a:p>
            <a:pPr algn="r"/>
            <a:r>
              <a:rPr lang="it-IT" sz="900" dirty="0">
                <a:solidFill>
                  <a:srgbClr val="376092"/>
                </a:solidFill>
                <a:latin typeface="Open Sans" panose="020B0606030504020204" pitchFamily="34" charset="0"/>
                <a:ea typeface="Open Sans" panose="020B0606030504020204" pitchFamily="34" charset="0"/>
                <a:cs typeface="Open Sans" panose="020B0606030504020204" pitchFamily="34" charset="0"/>
              </a:rPr>
              <a:t>C. Cerri, © 2013 </a:t>
            </a:r>
            <a:r>
              <a:rPr lang="it-IT" sz="9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Sinnos</a:t>
            </a:r>
            <a:endParaRPr lang="it-IT" sz="9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097460656"/>
      </p:ext>
    </p:extLst>
  </p:cSld>
  <p:clrMapOvr>
    <a:masterClrMapping/>
  </p:clrMapOvr>
  <mc:AlternateContent xmlns:mc="http://schemas.openxmlformats.org/markup-compatibility/2006" xmlns:p14="http://schemas.microsoft.com/office/powerpoint/2010/main">
    <mc:Choice Requires="p14">
      <p:transition spd="slow" p14:dur="2000" advTm="492"/>
    </mc:Choice>
    <mc:Fallback xmlns="">
      <p:transition spd="slow" advTm="4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4">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037965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L’IMPORTANZA DELLE EMOZIONI</a:t>
            </a:r>
          </a:p>
          <a:p>
            <a:pPr marL="3600000" algn="just"/>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pPr marL="2880000"/>
            <a:r>
              <a:rPr lang="it-IT" sz="1600" dirty="0">
                <a:solidFill>
                  <a:srgbClr val="376092"/>
                </a:solidFill>
                <a:latin typeface="Open Sans" panose="020B0606030504020204"/>
                <a:ea typeface="SimSun" charset="0"/>
              </a:rPr>
              <a:t>Secondo Daniel </a:t>
            </a:r>
            <a:r>
              <a:rPr lang="it-IT" sz="1600" dirty="0" err="1">
                <a:solidFill>
                  <a:srgbClr val="376092"/>
                </a:solidFill>
                <a:latin typeface="Open Sans" panose="020B0606030504020204"/>
                <a:ea typeface="SimSun" charset="0"/>
              </a:rPr>
              <a:t>Goleman</a:t>
            </a:r>
            <a:r>
              <a:rPr lang="it-IT" sz="1600" dirty="0">
                <a:solidFill>
                  <a:srgbClr val="376092"/>
                </a:solidFill>
                <a:latin typeface="Open Sans" panose="020B0606030504020204"/>
                <a:ea typeface="SimSun" charset="0"/>
              </a:rPr>
              <a:t> (1995)</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lo psicologo statunitense che ha introdotto e definito il concetto di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intelligenza emotiva </a:t>
            </a:r>
            <a:r>
              <a:rPr lang="it-IT" sz="1600" dirty="0">
                <a:solidFill>
                  <a:srgbClr val="376092"/>
                </a:solidFill>
                <a:latin typeface="Open Sans" panose="020B0606030504020204"/>
                <a:ea typeface="SimSun" charset="0"/>
              </a:rPr>
              <a:t>come «capacità di riconoscere i nostri sentimenti e quelli altrui, di motivare noi stessi, e di gestire positivamente le nostre emozioni, tanto interiormente quanto nelle relazioni sociali»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è proprio questo tipo di intelligenza a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influenzare i successi o insuccessi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della persone. </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pic>
        <p:nvPicPr>
          <p:cNvPr id="14" name="Immagine 13">
            <a:extLst>
              <a:ext uri="{FF2B5EF4-FFF2-40B4-BE49-F238E27FC236}">
                <a16:creationId xmlns:a16="http://schemas.microsoft.com/office/drawing/2014/main" id="{D09F6621-1E80-6501-F42D-3A6358C3E6C0}"/>
              </a:ext>
            </a:extLst>
          </p:cNvPr>
          <p:cNvPicPr>
            <a:picLocks noChangeAspect="1"/>
          </p:cNvPicPr>
          <p:nvPr/>
        </p:nvPicPr>
        <p:blipFill rotWithShape="1">
          <a:blip r:embed="rId5"/>
          <a:srcRect l="-391" t="11747" r="1800"/>
          <a:stretch/>
        </p:blipFill>
        <p:spPr>
          <a:xfrm>
            <a:off x="421028" y="2040503"/>
            <a:ext cx="2779372" cy="1507405"/>
          </a:xfrm>
          <a:prstGeom prst="rect">
            <a:avLst/>
          </a:prstGeom>
        </p:spPr>
      </p:pic>
      <p:grpSp>
        <p:nvGrpSpPr>
          <p:cNvPr id="15" name="Gruppo 14">
            <a:extLst>
              <a:ext uri="{FF2B5EF4-FFF2-40B4-BE49-F238E27FC236}">
                <a16:creationId xmlns:a16="http://schemas.microsoft.com/office/drawing/2014/main" id="{DDD32608-98BF-DCF4-9968-3A6C14601ECE}"/>
              </a:ext>
            </a:extLst>
          </p:cNvPr>
          <p:cNvGrpSpPr/>
          <p:nvPr/>
        </p:nvGrpSpPr>
        <p:grpSpPr>
          <a:xfrm>
            <a:off x="10172700" y="186008"/>
            <a:ext cx="1908337" cy="1173366"/>
            <a:chOff x="10172700" y="186008"/>
            <a:chExt cx="1908337" cy="1173366"/>
          </a:xfrm>
        </p:grpSpPr>
        <p:pic>
          <p:nvPicPr>
            <p:cNvPr id="16" name="Google Shape;168;g1020d4e4f60_1_302">
              <a:extLst>
                <a:ext uri="{FF2B5EF4-FFF2-40B4-BE49-F238E27FC236}">
                  <a16:creationId xmlns:a16="http://schemas.microsoft.com/office/drawing/2014/main" id="{9C375779-1876-855C-E8D2-CFB96E025926}"/>
                </a:ext>
              </a:extLst>
            </p:cNvPr>
            <p:cNvPicPr preferRelativeResize="0"/>
            <p:nvPr/>
          </p:nvPicPr>
          <p:blipFill>
            <a:blip r:embed="rId6">
              <a:alphaModFix/>
            </a:blip>
            <a:stretch>
              <a:fillRect/>
            </a:stretch>
          </p:blipFill>
          <p:spPr>
            <a:xfrm>
              <a:off x="11253262" y="466824"/>
              <a:ext cx="827775" cy="892550"/>
            </a:xfrm>
            <a:prstGeom prst="rect">
              <a:avLst/>
            </a:prstGeom>
            <a:noFill/>
            <a:ln>
              <a:noFill/>
            </a:ln>
          </p:spPr>
        </p:pic>
        <p:sp>
          <p:nvSpPr>
            <p:cNvPr id="17" name="Segnaposto testo 2">
              <a:extLst>
                <a:ext uri="{FF2B5EF4-FFF2-40B4-BE49-F238E27FC236}">
                  <a16:creationId xmlns:a16="http://schemas.microsoft.com/office/drawing/2014/main" id="{2DC71CA8-BFE3-84A5-33D5-7DB1D631BD73}"/>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pic>
        <p:nvPicPr>
          <p:cNvPr id="4" name="Immagine 3">
            <a:extLst>
              <a:ext uri="{FF2B5EF4-FFF2-40B4-BE49-F238E27FC236}">
                <a16:creationId xmlns:a16="http://schemas.microsoft.com/office/drawing/2014/main" id="{E0DBCFE8-B281-6650-F0C2-6F7BB400DC24}"/>
              </a:ext>
            </a:extLst>
          </p:cNvPr>
          <p:cNvPicPr>
            <a:picLocks noChangeAspect="1"/>
          </p:cNvPicPr>
          <p:nvPr/>
        </p:nvPicPr>
        <p:blipFill rotWithShape="1">
          <a:blip r:embed="rId7"/>
          <a:srcRect l="518" t="3299" r="747" b="1746"/>
          <a:stretch/>
        </p:blipFill>
        <p:spPr>
          <a:xfrm>
            <a:off x="6865223" y="5280093"/>
            <a:ext cx="4801925" cy="1077218"/>
          </a:xfrm>
          <a:prstGeom prst="rect">
            <a:avLst/>
          </a:prstGeom>
        </p:spPr>
      </p:pic>
      <p:sp>
        <p:nvSpPr>
          <p:cNvPr id="7" name="CasellaDiTesto 6">
            <a:extLst>
              <a:ext uri="{FF2B5EF4-FFF2-40B4-BE49-F238E27FC236}">
                <a16:creationId xmlns:a16="http://schemas.microsoft.com/office/drawing/2014/main" id="{C04259A8-CA60-1644-AF53-11DEFFF0B30A}"/>
              </a:ext>
            </a:extLst>
          </p:cNvPr>
          <p:cNvSpPr txBox="1"/>
          <p:nvPr/>
        </p:nvSpPr>
        <p:spPr>
          <a:xfrm>
            <a:off x="3311828" y="3927240"/>
            <a:ext cx="8586258" cy="1077218"/>
          </a:xfrm>
          <a:prstGeom prst="rect">
            <a:avLst/>
          </a:prstGeom>
          <a:noFill/>
        </p:spPr>
        <p:txBody>
          <a:bodyPr wrap="square">
            <a:spAutoFit/>
          </a:bodyPr>
          <a:lstStyle/>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Gli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insegnamenti emozionali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appresi nell’infanzia e nell’adolescenza possono perciò plasmare le risposte emozionali: è quindi essenziale lavorare anche sulle emozioni, educando i bambini e le bambine sin dai dai primi anni di scuola, non solo per prepararli ad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affrontare la vita</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ma anche per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sostenere il processo di apprendimento</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6" name="CasellaDiTesto 5">
            <a:extLst>
              <a:ext uri="{FF2B5EF4-FFF2-40B4-BE49-F238E27FC236}">
                <a16:creationId xmlns:a16="http://schemas.microsoft.com/office/drawing/2014/main" id="{C8F61B19-65F7-A5EC-4F7A-5C3EB74B53BB}"/>
              </a:ext>
            </a:extLst>
          </p:cNvPr>
          <p:cNvSpPr txBox="1"/>
          <p:nvPr/>
        </p:nvSpPr>
        <p:spPr>
          <a:xfrm>
            <a:off x="8743951" y="6340563"/>
            <a:ext cx="2923197" cy="230832"/>
          </a:xfrm>
          <a:prstGeom prst="rect">
            <a:avLst/>
          </a:prstGeom>
          <a:noFill/>
        </p:spPr>
        <p:txBody>
          <a:bodyPr wrap="square">
            <a:spAutoFit/>
          </a:bodyPr>
          <a:lstStyle/>
          <a:p>
            <a:pPr algn="r"/>
            <a:r>
              <a:rPr lang="it-IT" sz="900" dirty="0">
                <a:solidFill>
                  <a:srgbClr val="376092"/>
                </a:solidFill>
                <a:latin typeface="Open Sans" panose="020B0606030504020204" pitchFamily="34" charset="0"/>
                <a:ea typeface="Open Sans" panose="020B0606030504020204" pitchFamily="34" charset="0"/>
                <a:cs typeface="Open Sans" panose="020B0606030504020204" pitchFamily="34" charset="0"/>
              </a:rPr>
              <a:t>Schulz, © 2023 Peanuts Worldwide LLC</a:t>
            </a:r>
          </a:p>
        </p:txBody>
      </p:sp>
    </p:spTree>
    <p:custDataLst>
      <p:tags r:id="rId1"/>
    </p:custDataLst>
    <p:extLst>
      <p:ext uri="{BB962C8B-B14F-4D97-AF65-F5344CB8AC3E}">
        <p14:creationId xmlns:p14="http://schemas.microsoft.com/office/powerpoint/2010/main" val="3289034826"/>
      </p:ext>
    </p:extLst>
  </p:cSld>
  <p:clrMapOvr>
    <a:masterClrMapping/>
  </p:clrMapOvr>
  <mc:AlternateContent xmlns:mc="http://schemas.openxmlformats.org/markup-compatibility/2006" xmlns:p14="http://schemas.microsoft.com/office/powerpoint/2010/main">
    <mc:Choice Requires="p14">
      <p:transition spd="slow" p14:dur="2000" advTm="71"/>
    </mc:Choice>
    <mc:Fallback xmlns="">
      <p:transition spd="slow" advTm="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4">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15883" y="1505554"/>
            <a:ext cx="73057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PERCHÉ LAVORARE SULLE EMOZIONI A SCUOLA</a:t>
            </a:r>
          </a:p>
          <a:p>
            <a:pPr algn="just" eaLnBrk="1" hangingPunct="1"/>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Immagine 3">
            <a:extLst>
              <a:ext uri="{FF2B5EF4-FFF2-40B4-BE49-F238E27FC236}">
                <a16:creationId xmlns:a16="http://schemas.microsoft.com/office/drawing/2014/main" id="{39531490-B320-7CC0-F140-4AA2C59AFEBA}"/>
              </a:ext>
            </a:extLst>
          </p:cNvPr>
          <p:cNvPicPr>
            <a:picLocks noChangeAspect="1"/>
          </p:cNvPicPr>
          <p:nvPr/>
        </p:nvPicPr>
        <p:blipFill>
          <a:blip r:embed="rId5"/>
          <a:stretch>
            <a:fillRect/>
          </a:stretch>
        </p:blipFill>
        <p:spPr>
          <a:xfrm>
            <a:off x="7945272" y="1505554"/>
            <a:ext cx="3420000" cy="3036960"/>
          </a:xfrm>
          <a:prstGeom prst="rect">
            <a:avLst/>
          </a:prstGeom>
        </p:spPr>
      </p:pic>
      <p:sp>
        <p:nvSpPr>
          <p:cNvPr id="6" name="CasellaDiTesto 5">
            <a:extLst>
              <a:ext uri="{FF2B5EF4-FFF2-40B4-BE49-F238E27FC236}">
                <a16:creationId xmlns:a16="http://schemas.microsoft.com/office/drawing/2014/main" id="{8B20B487-5DA8-89B8-0785-91C57BDFE203}"/>
              </a:ext>
            </a:extLst>
          </p:cNvPr>
          <p:cNvSpPr txBox="1"/>
          <p:nvPr/>
        </p:nvSpPr>
        <p:spPr>
          <a:xfrm>
            <a:off x="450296" y="1926858"/>
            <a:ext cx="6951990" cy="1815882"/>
          </a:xfrm>
          <a:prstGeom prst="rect">
            <a:avLst/>
          </a:prstGeom>
          <a:noFill/>
        </p:spPr>
        <p:txBody>
          <a:bodyPr wrap="square">
            <a:spAutoFit/>
          </a:bodyPr>
          <a:lstStyle/>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Le emozioni sono sempre presenti, anche se non «espresse» o visibili.</a:t>
            </a:r>
          </a:p>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La capacità di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riconoscere e comprendere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ciò che si prova è essenziale per «gestire» i propri stati emotivi in modo funzionale e adeguato alla situazione e al contesto.</a:t>
            </a:r>
          </a:p>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Oggi però molti bambini e ragazzi hanno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difficoltà</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o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non sanno riconoscere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ciò che sperimentano a livello emotivo e, quindi, reagirvi in modo funzionale. </a:t>
            </a:r>
            <a:endParaRPr lang="it-IT" sz="1600" dirty="0"/>
          </a:p>
        </p:txBody>
      </p:sp>
      <p:sp>
        <p:nvSpPr>
          <p:cNvPr id="2" name="Titolo 1">
            <a:extLst>
              <a:ext uri="{FF2B5EF4-FFF2-40B4-BE49-F238E27FC236}">
                <a16:creationId xmlns:a16="http://schemas.microsoft.com/office/drawing/2014/main" id="{9B5B2DC4-A43A-E1C5-E887-F6B6A8661E3B}"/>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grpSp>
        <p:nvGrpSpPr>
          <p:cNvPr id="7" name="Gruppo 6">
            <a:extLst>
              <a:ext uri="{FF2B5EF4-FFF2-40B4-BE49-F238E27FC236}">
                <a16:creationId xmlns:a16="http://schemas.microsoft.com/office/drawing/2014/main" id="{004A7336-0089-EF63-CB41-DC196D2316D3}"/>
              </a:ext>
            </a:extLst>
          </p:cNvPr>
          <p:cNvGrpSpPr/>
          <p:nvPr/>
        </p:nvGrpSpPr>
        <p:grpSpPr>
          <a:xfrm>
            <a:off x="10172700" y="186008"/>
            <a:ext cx="1908337" cy="1173366"/>
            <a:chOff x="10172700" y="186008"/>
            <a:chExt cx="1908337" cy="1173366"/>
          </a:xfrm>
        </p:grpSpPr>
        <p:pic>
          <p:nvPicPr>
            <p:cNvPr id="8" name="Google Shape;168;g1020d4e4f60_1_302">
              <a:extLst>
                <a:ext uri="{FF2B5EF4-FFF2-40B4-BE49-F238E27FC236}">
                  <a16:creationId xmlns:a16="http://schemas.microsoft.com/office/drawing/2014/main" id="{5C87B200-9CA6-0478-812D-6FDE7E52C556}"/>
                </a:ext>
              </a:extLst>
            </p:cNvPr>
            <p:cNvPicPr preferRelativeResize="0"/>
            <p:nvPr/>
          </p:nvPicPr>
          <p:blipFill>
            <a:blip r:embed="rId6">
              <a:alphaModFix/>
            </a:blip>
            <a:stretch>
              <a:fillRect/>
            </a:stretch>
          </p:blipFill>
          <p:spPr>
            <a:xfrm>
              <a:off x="11253262" y="466824"/>
              <a:ext cx="827775" cy="892550"/>
            </a:xfrm>
            <a:prstGeom prst="rect">
              <a:avLst/>
            </a:prstGeom>
            <a:noFill/>
            <a:ln>
              <a:noFill/>
            </a:ln>
          </p:spPr>
        </p:pic>
        <p:sp>
          <p:nvSpPr>
            <p:cNvPr id="9" name="Segnaposto testo 2">
              <a:extLst>
                <a:ext uri="{FF2B5EF4-FFF2-40B4-BE49-F238E27FC236}">
                  <a16:creationId xmlns:a16="http://schemas.microsoft.com/office/drawing/2014/main" id="{538D87DF-870A-6401-70B6-FA7A993D540F}"/>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pic>
        <p:nvPicPr>
          <p:cNvPr id="10" name="Immagine 9">
            <a:extLst>
              <a:ext uri="{FF2B5EF4-FFF2-40B4-BE49-F238E27FC236}">
                <a16:creationId xmlns:a16="http://schemas.microsoft.com/office/drawing/2014/main" id="{4BA1BAFB-0FDE-A2C2-3735-6E7C420CEE71}"/>
              </a:ext>
            </a:extLst>
          </p:cNvPr>
          <p:cNvPicPr>
            <a:picLocks noChangeAspect="1"/>
          </p:cNvPicPr>
          <p:nvPr/>
        </p:nvPicPr>
        <p:blipFill>
          <a:blip r:embed="rId7"/>
          <a:stretch>
            <a:fillRect/>
          </a:stretch>
        </p:blipFill>
        <p:spPr>
          <a:xfrm>
            <a:off x="3973776" y="3679536"/>
            <a:ext cx="3420000" cy="2916471"/>
          </a:xfrm>
          <a:prstGeom prst="rect">
            <a:avLst/>
          </a:prstGeom>
        </p:spPr>
      </p:pic>
      <p:pic>
        <p:nvPicPr>
          <p:cNvPr id="12" name="Immagine 11">
            <a:extLst>
              <a:ext uri="{FF2B5EF4-FFF2-40B4-BE49-F238E27FC236}">
                <a16:creationId xmlns:a16="http://schemas.microsoft.com/office/drawing/2014/main" id="{B6ACDAAE-B104-3A54-F31A-E5FCB2D584DC}"/>
              </a:ext>
            </a:extLst>
          </p:cNvPr>
          <p:cNvPicPr>
            <a:picLocks noChangeAspect="1"/>
          </p:cNvPicPr>
          <p:nvPr/>
        </p:nvPicPr>
        <p:blipFill>
          <a:blip r:embed="rId8"/>
          <a:stretch>
            <a:fillRect/>
          </a:stretch>
        </p:blipFill>
        <p:spPr>
          <a:xfrm>
            <a:off x="7652123" y="4688694"/>
            <a:ext cx="2877864" cy="1580152"/>
          </a:xfrm>
          <a:prstGeom prst="rect">
            <a:avLst/>
          </a:prstGeom>
        </p:spPr>
      </p:pic>
      <p:sp>
        <p:nvSpPr>
          <p:cNvPr id="5" name="CasellaDiTesto 4">
            <a:extLst>
              <a:ext uri="{FF2B5EF4-FFF2-40B4-BE49-F238E27FC236}">
                <a16:creationId xmlns:a16="http://schemas.microsoft.com/office/drawing/2014/main" id="{3826712F-C753-D70B-B21A-40958DF62FCA}"/>
              </a:ext>
            </a:extLst>
          </p:cNvPr>
          <p:cNvSpPr txBox="1"/>
          <p:nvPr/>
        </p:nvSpPr>
        <p:spPr>
          <a:xfrm>
            <a:off x="6491922" y="6368768"/>
            <a:ext cx="4454983" cy="230832"/>
          </a:xfrm>
          <a:prstGeom prst="rect">
            <a:avLst/>
          </a:prstGeom>
          <a:noFill/>
        </p:spPr>
        <p:txBody>
          <a:bodyPr wrap="square">
            <a:spAutoFit/>
          </a:bodyPr>
          <a:lstStyle/>
          <a:p>
            <a:pPr algn="r"/>
            <a:r>
              <a:rPr lang="it-IT" sz="900" dirty="0">
                <a:solidFill>
                  <a:srgbClr val="376092"/>
                </a:solidFill>
                <a:latin typeface="Open Sans" panose="020B0606030504020204" pitchFamily="34" charset="0"/>
                <a:ea typeface="Open Sans" panose="020B0606030504020204" pitchFamily="34" charset="0"/>
                <a:cs typeface="Open Sans" panose="020B0606030504020204" pitchFamily="34" charset="0"/>
              </a:rPr>
              <a:t>Schulz, © 2023 Peanuts Worldwide LLC; © Massimo Cavezzali</a:t>
            </a:r>
          </a:p>
        </p:txBody>
      </p:sp>
    </p:spTree>
    <p:custDataLst>
      <p:tags r:id="rId1"/>
    </p:custDataLst>
    <p:extLst>
      <p:ext uri="{BB962C8B-B14F-4D97-AF65-F5344CB8AC3E}">
        <p14:creationId xmlns:p14="http://schemas.microsoft.com/office/powerpoint/2010/main" val="738941759"/>
      </p:ext>
    </p:extLst>
  </p:cSld>
  <p:clrMapOvr>
    <a:masterClrMapping/>
  </p:clrMapOvr>
  <mc:AlternateContent xmlns:mc="http://schemas.openxmlformats.org/markup-compatibility/2006" xmlns:p14="http://schemas.microsoft.com/office/powerpoint/2010/main">
    <mc:Choice Requires="p14">
      <p:transition spd="slow" p14:dur="2000" advTm="64"/>
    </mc:Choice>
    <mc:Fallback xmlns="">
      <p:transition spd="slow" advTm="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4">
            <a:alphaModFix/>
          </a:blip>
          <a:stretch>
            <a:fillRect/>
          </a:stretch>
        </p:blipFill>
        <p:spPr>
          <a:xfrm>
            <a:off x="1513113" y="5922615"/>
            <a:ext cx="1135025" cy="561569"/>
          </a:xfrm>
          <a:prstGeom prst="rect">
            <a:avLst/>
          </a:prstGeom>
          <a:noFill/>
          <a:ln>
            <a:noFill/>
          </a:ln>
        </p:spPr>
      </p:pic>
      <p:sp>
        <p:nvSpPr>
          <p:cNvPr id="2" name="Titolo 1">
            <a:extLst>
              <a:ext uri="{FF2B5EF4-FFF2-40B4-BE49-F238E27FC236}">
                <a16:creationId xmlns:a16="http://schemas.microsoft.com/office/drawing/2014/main" id="{E6F9CA65-8628-D659-056C-F0B8D6A517C4}"/>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grpSp>
        <p:nvGrpSpPr>
          <p:cNvPr id="4" name="Gruppo 3">
            <a:extLst>
              <a:ext uri="{FF2B5EF4-FFF2-40B4-BE49-F238E27FC236}">
                <a16:creationId xmlns:a16="http://schemas.microsoft.com/office/drawing/2014/main" id="{ACB2AABA-48F4-EA87-8039-7D5C290440D7}"/>
              </a:ext>
            </a:extLst>
          </p:cNvPr>
          <p:cNvGrpSpPr/>
          <p:nvPr/>
        </p:nvGrpSpPr>
        <p:grpSpPr>
          <a:xfrm>
            <a:off x="10172700" y="186008"/>
            <a:ext cx="1880664" cy="1020391"/>
            <a:chOff x="10172700" y="186008"/>
            <a:chExt cx="1880664" cy="1020391"/>
          </a:xfrm>
        </p:grpSpPr>
        <p:pic>
          <p:nvPicPr>
            <p:cNvPr id="6" name="Google Shape;370;g1049568dc15_0_32">
              <a:extLst>
                <a:ext uri="{FF2B5EF4-FFF2-40B4-BE49-F238E27FC236}">
                  <a16:creationId xmlns:a16="http://schemas.microsoft.com/office/drawing/2014/main" id="{88AE80C6-AA28-F2AE-E673-C7CC673FFDA7}"/>
                </a:ext>
              </a:extLst>
            </p:cNvPr>
            <p:cNvPicPr preferRelativeResize="0"/>
            <p:nvPr/>
          </p:nvPicPr>
          <p:blipFill>
            <a:blip r:embed="rId5">
              <a:alphaModFix/>
            </a:blip>
            <a:stretch>
              <a:fillRect/>
            </a:stretch>
          </p:blipFill>
          <p:spPr>
            <a:xfrm>
              <a:off x="11369364" y="594399"/>
              <a:ext cx="684000" cy="612000"/>
            </a:xfrm>
            <a:prstGeom prst="rect">
              <a:avLst/>
            </a:prstGeom>
            <a:noFill/>
            <a:ln>
              <a:noFill/>
            </a:ln>
          </p:spPr>
        </p:pic>
        <p:sp>
          <p:nvSpPr>
            <p:cNvPr id="8" name="Segnaposto testo 2">
              <a:extLst>
                <a:ext uri="{FF2B5EF4-FFF2-40B4-BE49-F238E27FC236}">
                  <a16:creationId xmlns:a16="http://schemas.microsoft.com/office/drawing/2014/main" id="{35752590-7237-2324-0142-B5A7D42BFA57}"/>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
        <p:nvSpPr>
          <p:cNvPr id="5" name="CasellaDiTesto 14">
            <a:extLst>
              <a:ext uri="{FF2B5EF4-FFF2-40B4-BE49-F238E27FC236}">
                <a16:creationId xmlns:a16="http://schemas.microsoft.com/office/drawing/2014/main" id="{A8E78C89-1358-390E-960B-F2284D490124}"/>
              </a:ext>
            </a:extLst>
          </p:cNvPr>
          <p:cNvSpPr txBox="1">
            <a:spLocks noChangeArrowheads="1"/>
          </p:cNvSpPr>
          <p:nvPr/>
        </p:nvSpPr>
        <p:spPr bwMode="auto">
          <a:xfrm>
            <a:off x="415883" y="1505554"/>
            <a:ext cx="73057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PERCHÉ LAVORARE SULLE EMOZIONI A SCUOLA</a:t>
            </a:r>
          </a:p>
        </p:txBody>
      </p:sp>
      <p:pic>
        <p:nvPicPr>
          <p:cNvPr id="13" name="Immagine 12">
            <a:extLst>
              <a:ext uri="{FF2B5EF4-FFF2-40B4-BE49-F238E27FC236}">
                <a16:creationId xmlns:a16="http://schemas.microsoft.com/office/drawing/2014/main" id="{D1F5CF37-5AD9-AA21-3317-01AEFBC5EA3A}"/>
              </a:ext>
            </a:extLst>
          </p:cNvPr>
          <p:cNvPicPr>
            <a:picLocks noChangeAspect="1"/>
          </p:cNvPicPr>
          <p:nvPr/>
        </p:nvPicPr>
        <p:blipFill>
          <a:blip r:embed="rId6"/>
          <a:stretch>
            <a:fillRect/>
          </a:stretch>
        </p:blipFill>
        <p:spPr>
          <a:xfrm>
            <a:off x="3054889" y="3102631"/>
            <a:ext cx="6705600" cy="1938528"/>
          </a:xfrm>
          <a:prstGeom prst="rect">
            <a:avLst/>
          </a:prstGeom>
        </p:spPr>
      </p:pic>
      <p:pic>
        <p:nvPicPr>
          <p:cNvPr id="15" name="Immagine 14">
            <a:extLst>
              <a:ext uri="{FF2B5EF4-FFF2-40B4-BE49-F238E27FC236}">
                <a16:creationId xmlns:a16="http://schemas.microsoft.com/office/drawing/2014/main" id="{C8320EDD-CFCF-8843-3BCD-723C4FD105A4}"/>
              </a:ext>
            </a:extLst>
          </p:cNvPr>
          <p:cNvPicPr>
            <a:picLocks noChangeAspect="1"/>
          </p:cNvPicPr>
          <p:nvPr/>
        </p:nvPicPr>
        <p:blipFill>
          <a:blip r:embed="rId7"/>
          <a:stretch>
            <a:fillRect/>
          </a:stretch>
        </p:blipFill>
        <p:spPr>
          <a:xfrm>
            <a:off x="3054889" y="3102631"/>
            <a:ext cx="6705600" cy="1938528"/>
          </a:xfrm>
          <a:prstGeom prst="rect">
            <a:avLst/>
          </a:prstGeom>
        </p:spPr>
      </p:pic>
      <p:pic>
        <p:nvPicPr>
          <p:cNvPr id="18" name="Immagine 17">
            <a:extLst>
              <a:ext uri="{FF2B5EF4-FFF2-40B4-BE49-F238E27FC236}">
                <a16:creationId xmlns:a16="http://schemas.microsoft.com/office/drawing/2014/main" id="{1EA8F43C-063C-C5D8-9CCB-6ED3A13DF8AB}"/>
              </a:ext>
            </a:extLst>
          </p:cNvPr>
          <p:cNvPicPr>
            <a:picLocks noChangeAspect="1"/>
          </p:cNvPicPr>
          <p:nvPr/>
        </p:nvPicPr>
        <p:blipFill>
          <a:blip r:embed="rId8"/>
          <a:stretch>
            <a:fillRect/>
          </a:stretch>
        </p:blipFill>
        <p:spPr>
          <a:xfrm>
            <a:off x="3054889" y="3102631"/>
            <a:ext cx="6705600" cy="1938528"/>
          </a:xfrm>
          <a:prstGeom prst="rect">
            <a:avLst/>
          </a:prstGeom>
        </p:spPr>
      </p:pic>
      <p:pic>
        <p:nvPicPr>
          <p:cNvPr id="24" name="Immagine 23">
            <a:extLst>
              <a:ext uri="{FF2B5EF4-FFF2-40B4-BE49-F238E27FC236}">
                <a16:creationId xmlns:a16="http://schemas.microsoft.com/office/drawing/2014/main" id="{92ED4F8E-7326-2D5A-3202-67384D103F7A}"/>
              </a:ext>
            </a:extLst>
          </p:cNvPr>
          <p:cNvPicPr>
            <a:picLocks noChangeAspect="1"/>
          </p:cNvPicPr>
          <p:nvPr/>
        </p:nvPicPr>
        <p:blipFill>
          <a:blip r:embed="rId9"/>
          <a:stretch>
            <a:fillRect/>
          </a:stretch>
        </p:blipFill>
        <p:spPr>
          <a:xfrm>
            <a:off x="3054889" y="3105679"/>
            <a:ext cx="6705600" cy="1932432"/>
          </a:xfrm>
          <a:prstGeom prst="rect">
            <a:avLst/>
          </a:prstGeom>
        </p:spPr>
      </p:pic>
      <p:sp>
        <p:nvSpPr>
          <p:cNvPr id="26" name="CasellaDiTesto 25">
            <a:extLst>
              <a:ext uri="{FF2B5EF4-FFF2-40B4-BE49-F238E27FC236}">
                <a16:creationId xmlns:a16="http://schemas.microsoft.com/office/drawing/2014/main" id="{BF5F9FF1-8FB4-4B0D-9A46-2D96E42F6611}"/>
              </a:ext>
            </a:extLst>
          </p:cNvPr>
          <p:cNvSpPr txBox="1"/>
          <p:nvPr/>
        </p:nvSpPr>
        <p:spPr>
          <a:xfrm>
            <a:off x="2584738" y="2151590"/>
            <a:ext cx="7645902" cy="830997"/>
          </a:xfrm>
          <a:prstGeom prst="rect">
            <a:avLst/>
          </a:prstGeom>
          <a:noFill/>
        </p:spPr>
        <p:txBody>
          <a:bodyPr wrap="square">
            <a:spAutoFit/>
          </a:bodyPr>
          <a:lstStyle/>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Questo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influenza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direttamente e indirettamente i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vissuti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di bambini e bambine a scuola e la loro stessa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percezione della scuola</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oltre ad avere un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effetto</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sul loro senso di loro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autoefficacia</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e di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competenza</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e sull’</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autostima</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t>
            </a:r>
            <a:endParaRPr lang="it-IT" sz="1600" dirty="0"/>
          </a:p>
        </p:txBody>
      </p:sp>
      <p:sp>
        <p:nvSpPr>
          <p:cNvPr id="9" name="CasellaDiTesto 8">
            <a:extLst>
              <a:ext uri="{FF2B5EF4-FFF2-40B4-BE49-F238E27FC236}">
                <a16:creationId xmlns:a16="http://schemas.microsoft.com/office/drawing/2014/main" id="{170F15E1-7963-9BAC-8A9A-8879900E793E}"/>
              </a:ext>
            </a:extLst>
          </p:cNvPr>
          <p:cNvSpPr txBox="1"/>
          <p:nvPr/>
        </p:nvSpPr>
        <p:spPr>
          <a:xfrm>
            <a:off x="6880836" y="5060064"/>
            <a:ext cx="2923197" cy="230832"/>
          </a:xfrm>
          <a:prstGeom prst="rect">
            <a:avLst/>
          </a:prstGeom>
          <a:noFill/>
        </p:spPr>
        <p:txBody>
          <a:bodyPr wrap="square">
            <a:spAutoFit/>
          </a:bodyPr>
          <a:lstStyle/>
          <a:p>
            <a:pPr algn="r"/>
            <a:r>
              <a:rPr lang="it-IT" sz="900" dirty="0">
                <a:solidFill>
                  <a:srgbClr val="376092"/>
                </a:solidFill>
                <a:latin typeface="Open Sans" panose="020B0606030504020204" pitchFamily="34" charset="0"/>
                <a:ea typeface="Open Sans" panose="020B0606030504020204" pitchFamily="34" charset="0"/>
                <a:cs typeface="Open Sans" panose="020B0606030504020204" pitchFamily="34" charset="0"/>
              </a:rPr>
              <a:t>Schulz, © 2023 Peanuts Worldwide LLC</a:t>
            </a:r>
          </a:p>
        </p:txBody>
      </p:sp>
    </p:spTree>
    <p:custDataLst>
      <p:tags r:id="rId1"/>
    </p:custDataLst>
    <p:extLst>
      <p:ext uri="{BB962C8B-B14F-4D97-AF65-F5344CB8AC3E}">
        <p14:creationId xmlns:p14="http://schemas.microsoft.com/office/powerpoint/2010/main" val="3457582431"/>
      </p:ext>
    </p:extLst>
  </p:cSld>
  <p:clrMapOvr>
    <a:masterClrMapping/>
  </p:clrMapOvr>
  <mc:AlternateContent xmlns:mc="http://schemas.openxmlformats.org/markup-compatibility/2006" xmlns:p14="http://schemas.microsoft.com/office/powerpoint/2010/main">
    <mc:Choice Requires="p14">
      <p:transition spd="slow" p14:dur="2000" advTm="1859"/>
    </mc:Choice>
    <mc:Fallback xmlns="">
      <p:transition spd="slow" advTm="1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4">
            <a:alphaModFix/>
          </a:blip>
          <a:stretch>
            <a:fillRect/>
          </a:stretch>
        </p:blipFill>
        <p:spPr>
          <a:xfrm>
            <a:off x="1513113" y="5922615"/>
            <a:ext cx="1135025" cy="561569"/>
          </a:xfrm>
          <a:prstGeom prst="rect">
            <a:avLst/>
          </a:prstGeom>
          <a:noFill/>
          <a:ln>
            <a:noFill/>
          </a:ln>
        </p:spPr>
      </p:pic>
      <p:sp>
        <p:nvSpPr>
          <p:cNvPr id="7" name="CasellaDiTesto 6">
            <a:extLst>
              <a:ext uri="{FF2B5EF4-FFF2-40B4-BE49-F238E27FC236}">
                <a16:creationId xmlns:a16="http://schemas.microsoft.com/office/drawing/2014/main" id="{835A83E5-8339-DD34-5057-F792E4A43EF6}"/>
              </a:ext>
            </a:extLst>
          </p:cNvPr>
          <p:cNvSpPr txBox="1"/>
          <p:nvPr/>
        </p:nvSpPr>
        <p:spPr>
          <a:xfrm>
            <a:off x="4157579" y="1971071"/>
            <a:ext cx="7720411" cy="1323439"/>
          </a:xfrm>
          <a:prstGeom prst="rect">
            <a:avLst/>
          </a:prstGeom>
          <a:noFill/>
        </p:spPr>
        <p:txBody>
          <a:bodyPr wrap="square">
            <a:spAutoFit/>
          </a:bodyPr>
          <a:lstStyle/>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Molti degli allievi e delle allieve sperimentano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emozioni e stati emotivi negativi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legati alla scuola. Paura del giudizio, delle interrogazioni, di prendere un brutto voto, vergogna, imbarazzo, ma anche difficoltà legate a specifici aspetti delle discipline, disturbi dell’apprendimento o dell’attenzione… fino ad arrivare alle situazioni di bullismo, all’ansia sociale o alla fobia scolare.</a:t>
            </a:r>
          </a:p>
        </p:txBody>
      </p:sp>
      <p:pic>
        <p:nvPicPr>
          <p:cNvPr id="9" name="Immagine 8">
            <a:extLst>
              <a:ext uri="{FF2B5EF4-FFF2-40B4-BE49-F238E27FC236}">
                <a16:creationId xmlns:a16="http://schemas.microsoft.com/office/drawing/2014/main" id="{500B3A4B-AE54-184E-8717-5CDDE48B5302}"/>
              </a:ext>
            </a:extLst>
          </p:cNvPr>
          <p:cNvPicPr>
            <a:picLocks noChangeAspect="1"/>
          </p:cNvPicPr>
          <p:nvPr/>
        </p:nvPicPr>
        <p:blipFill rotWithShape="1">
          <a:blip r:embed="rId5"/>
          <a:srcRect t="395" b="3018"/>
          <a:stretch/>
        </p:blipFill>
        <p:spPr>
          <a:xfrm>
            <a:off x="382234" y="1905664"/>
            <a:ext cx="3673670" cy="3075181"/>
          </a:xfrm>
          <a:prstGeom prst="rect">
            <a:avLst/>
          </a:prstGeom>
        </p:spPr>
      </p:pic>
      <p:sp>
        <p:nvSpPr>
          <p:cNvPr id="16" name="CasellaDiTesto 15">
            <a:extLst>
              <a:ext uri="{FF2B5EF4-FFF2-40B4-BE49-F238E27FC236}">
                <a16:creationId xmlns:a16="http://schemas.microsoft.com/office/drawing/2014/main" id="{3BDE9368-F081-A878-9C2A-510B4243843B}"/>
              </a:ext>
            </a:extLst>
          </p:cNvPr>
          <p:cNvSpPr txBox="1"/>
          <p:nvPr/>
        </p:nvSpPr>
        <p:spPr>
          <a:xfrm>
            <a:off x="3865639" y="5511161"/>
            <a:ext cx="8564613" cy="1077218"/>
          </a:xfrm>
          <a:prstGeom prst="rect">
            <a:avLst/>
          </a:prstGeom>
          <a:noFill/>
        </p:spPr>
        <p:txBody>
          <a:bodyPr wrap="square">
            <a:spAutoFit/>
          </a:bodyPr>
          <a:lstStyle/>
          <a:p>
            <a:pPr eaLnBrk="1" hangingPunct="1"/>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Dopo la pandemia, la guerra in Ucraina con la conseguente crisi economica, si sono aggiunte incertezza e ansia, paure generalizzate sul futuro, relazioni interpersonali difficoltose e impoverite…, tutti aspetti che impattano negativamente sugli apprendimenti (</a:t>
            </a:r>
            <a:r>
              <a:rPr lang="en-US"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UNICEF Office of Research – </a:t>
            </a:r>
            <a:r>
              <a:rPr lang="en-US" sz="16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Innocenti</a:t>
            </a:r>
            <a:r>
              <a:rPr lang="en-US"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2021;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AGIA e ISS, 2022).</a:t>
            </a:r>
          </a:p>
        </p:txBody>
      </p:sp>
      <p:sp>
        <p:nvSpPr>
          <p:cNvPr id="2" name="Titolo 1">
            <a:extLst>
              <a:ext uri="{FF2B5EF4-FFF2-40B4-BE49-F238E27FC236}">
                <a16:creationId xmlns:a16="http://schemas.microsoft.com/office/drawing/2014/main" id="{E6F9CA65-8628-D659-056C-F0B8D6A517C4}"/>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grpSp>
        <p:nvGrpSpPr>
          <p:cNvPr id="4" name="Gruppo 3">
            <a:extLst>
              <a:ext uri="{FF2B5EF4-FFF2-40B4-BE49-F238E27FC236}">
                <a16:creationId xmlns:a16="http://schemas.microsoft.com/office/drawing/2014/main" id="{ACB2AABA-48F4-EA87-8039-7D5C290440D7}"/>
              </a:ext>
            </a:extLst>
          </p:cNvPr>
          <p:cNvGrpSpPr/>
          <p:nvPr/>
        </p:nvGrpSpPr>
        <p:grpSpPr>
          <a:xfrm>
            <a:off x="10172700" y="186008"/>
            <a:ext cx="1880664" cy="1020391"/>
            <a:chOff x="10172700" y="186008"/>
            <a:chExt cx="1880664" cy="1020391"/>
          </a:xfrm>
        </p:grpSpPr>
        <p:pic>
          <p:nvPicPr>
            <p:cNvPr id="6" name="Google Shape;370;g1049568dc15_0_32">
              <a:extLst>
                <a:ext uri="{FF2B5EF4-FFF2-40B4-BE49-F238E27FC236}">
                  <a16:creationId xmlns:a16="http://schemas.microsoft.com/office/drawing/2014/main" id="{88AE80C6-AA28-F2AE-E673-C7CC673FFDA7}"/>
                </a:ext>
              </a:extLst>
            </p:cNvPr>
            <p:cNvPicPr preferRelativeResize="0"/>
            <p:nvPr/>
          </p:nvPicPr>
          <p:blipFill>
            <a:blip r:embed="rId6">
              <a:alphaModFix/>
            </a:blip>
            <a:stretch>
              <a:fillRect/>
            </a:stretch>
          </p:blipFill>
          <p:spPr>
            <a:xfrm>
              <a:off x="11369364" y="594399"/>
              <a:ext cx="684000" cy="612000"/>
            </a:xfrm>
            <a:prstGeom prst="rect">
              <a:avLst/>
            </a:prstGeom>
            <a:noFill/>
            <a:ln>
              <a:noFill/>
            </a:ln>
          </p:spPr>
        </p:pic>
        <p:sp>
          <p:nvSpPr>
            <p:cNvPr id="8" name="Segnaposto testo 2">
              <a:extLst>
                <a:ext uri="{FF2B5EF4-FFF2-40B4-BE49-F238E27FC236}">
                  <a16:creationId xmlns:a16="http://schemas.microsoft.com/office/drawing/2014/main" id="{35752590-7237-2324-0142-B5A7D42BFA57}"/>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
        <p:nvSpPr>
          <p:cNvPr id="5" name="CasellaDiTesto 14">
            <a:extLst>
              <a:ext uri="{FF2B5EF4-FFF2-40B4-BE49-F238E27FC236}">
                <a16:creationId xmlns:a16="http://schemas.microsoft.com/office/drawing/2014/main" id="{A8E78C89-1358-390E-960B-F2284D490124}"/>
              </a:ext>
            </a:extLst>
          </p:cNvPr>
          <p:cNvSpPr txBox="1">
            <a:spLocks noChangeArrowheads="1"/>
          </p:cNvSpPr>
          <p:nvPr/>
        </p:nvSpPr>
        <p:spPr bwMode="auto">
          <a:xfrm>
            <a:off x="415883" y="1505554"/>
            <a:ext cx="73057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PERCHÉ LAVORARE SULLE EMOZIONI A SCUOLA</a:t>
            </a:r>
          </a:p>
        </p:txBody>
      </p:sp>
      <p:pic>
        <p:nvPicPr>
          <p:cNvPr id="3" name="Immagine 2">
            <a:extLst>
              <a:ext uri="{FF2B5EF4-FFF2-40B4-BE49-F238E27FC236}">
                <a16:creationId xmlns:a16="http://schemas.microsoft.com/office/drawing/2014/main" id="{05DEDC28-7B66-A8B9-D53A-439905E9BDEA}"/>
              </a:ext>
            </a:extLst>
          </p:cNvPr>
          <p:cNvPicPr>
            <a:picLocks noChangeAspect="1"/>
          </p:cNvPicPr>
          <p:nvPr/>
        </p:nvPicPr>
        <p:blipFill>
          <a:blip r:embed="rId7"/>
          <a:stretch>
            <a:fillRect/>
          </a:stretch>
        </p:blipFill>
        <p:spPr>
          <a:xfrm>
            <a:off x="5186124" y="3387395"/>
            <a:ext cx="6623642" cy="1927583"/>
          </a:xfrm>
          <a:prstGeom prst="rect">
            <a:avLst/>
          </a:prstGeom>
        </p:spPr>
      </p:pic>
      <p:sp>
        <p:nvSpPr>
          <p:cNvPr id="11" name="CasellaDiTesto 10">
            <a:extLst>
              <a:ext uri="{FF2B5EF4-FFF2-40B4-BE49-F238E27FC236}">
                <a16:creationId xmlns:a16="http://schemas.microsoft.com/office/drawing/2014/main" id="{C8CF7E80-6B30-58A7-5D1D-8B38FBA49D5D}"/>
              </a:ext>
            </a:extLst>
          </p:cNvPr>
          <p:cNvSpPr txBox="1"/>
          <p:nvPr/>
        </p:nvSpPr>
        <p:spPr>
          <a:xfrm>
            <a:off x="382234" y="4952337"/>
            <a:ext cx="3886045" cy="230832"/>
          </a:xfrm>
          <a:prstGeom prst="rect">
            <a:avLst/>
          </a:prstGeom>
          <a:noFill/>
        </p:spPr>
        <p:txBody>
          <a:bodyPr wrap="square">
            <a:spAutoFit/>
          </a:bodyPr>
          <a:lstStyle/>
          <a:p>
            <a:pPr fontAlgn="base"/>
            <a:r>
              <a:rPr lang="it-IT" sz="900" dirty="0">
                <a:solidFill>
                  <a:srgbClr val="376092"/>
                </a:solidFill>
                <a:latin typeface="Open Sans" panose="020B0606030504020204" pitchFamily="34" charset="0"/>
                <a:ea typeface="Open Sans" panose="020B0606030504020204" pitchFamily="34" charset="0"/>
                <a:cs typeface="Open Sans" panose="020B0606030504020204" pitchFamily="34" charset="0"/>
              </a:rPr>
              <a:t>Schulz, © 2023 Peanuts Worldwide LLC</a:t>
            </a:r>
          </a:p>
        </p:txBody>
      </p:sp>
      <p:sp>
        <p:nvSpPr>
          <p:cNvPr id="13" name="CasellaDiTesto 12">
            <a:extLst>
              <a:ext uri="{FF2B5EF4-FFF2-40B4-BE49-F238E27FC236}">
                <a16:creationId xmlns:a16="http://schemas.microsoft.com/office/drawing/2014/main" id="{2677DD96-2FB2-C29E-332C-A623D9196FFD}"/>
              </a:ext>
            </a:extLst>
          </p:cNvPr>
          <p:cNvSpPr txBox="1"/>
          <p:nvPr/>
        </p:nvSpPr>
        <p:spPr>
          <a:xfrm>
            <a:off x="5702880" y="5272769"/>
            <a:ext cx="6106886" cy="230832"/>
          </a:xfrm>
          <a:prstGeom prst="rect">
            <a:avLst/>
          </a:prstGeom>
          <a:noFill/>
        </p:spPr>
        <p:txBody>
          <a:bodyPr wrap="square">
            <a:spAutoFit/>
          </a:bodyPr>
          <a:lstStyle/>
          <a:p>
            <a:pPr algn="r" fontAlgn="base"/>
            <a:r>
              <a:rPr lang="es-ES" sz="900" dirty="0">
                <a:solidFill>
                  <a:srgbClr val="376092"/>
                </a:solidFill>
                <a:latin typeface="Open Sans" panose="020B0606030504020204" pitchFamily="34" charset="0"/>
                <a:ea typeface="Open Sans" panose="020B0606030504020204" pitchFamily="34" charset="0"/>
                <a:cs typeface="Open Sans" panose="020B0606030504020204" pitchFamily="34" charset="0"/>
              </a:rPr>
              <a:t>Quino, © 2023, sucesores de Joaquín Salvador Lavado Tejón (Quino)</a:t>
            </a:r>
          </a:p>
        </p:txBody>
      </p:sp>
    </p:spTree>
    <p:custDataLst>
      <p:tags r:id="rId1"/>
    </p:custDataLst>
    <p:extLst>
      <p:ext uri="{BB962C8B-B14F-4D97-AF65-F5344CB8AC3E}">
        <p14:creationId xmlns:p14="http://schemas.microsoft.com/office/powerpoint/2010/main" val="3906004148"/>
      </p:ext>
    </p:extLst>
  </p:cSld>
  <p:clrMapOvr>
    <a:masterClrMapping/>
  </p:clrMapOvr>
  <mc:AlternateContent xmlns:mc="http://schemas.openxmlformats.org/markup-compatibility/2006" xmlns:p14="http://schemas.microsoft.com/office/powerpoint/2010/main">
    <mc:Choice Requires="p14">
      <p:transition spd="slow" p14:dur="2000" advTm="353"/>
    </mc:Choice>
    <mc:Fallback xmlns="">
      <p:transition spd="slow" advTm="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4">
            <a:alphaModFix/>
          </a:blip>
          <a:stretch>
            <a:fillRect/>
          </a:stretch>
        </p:blipFill>
        <p:spPr>
          <a:xfrm>
            <a:off x="1513113" y="5922615"/>
            <a:ext cx="1135025" cy="561569"/>
          </a:xfrm>
          <a:prstGeom prst="rect">
            <a:avLst/>
          </a:prstGeom>
          <a:noFill/>
          <a:ln>
            <a:noFill/>
          </a:ln>
        </p:spPr>
      </p:pic>
      <p:sp>
        <p:nvSpPr>
          <p:cNvPr id="7" name="CasellaDiTesto 6">
            <a:extLst>
              <a:ext uri="{FF2B5EF4-FFF2-40B4-BE49-F238E27FC236}">
                <a16:creationId xmlns:a16="http://schemas.microsoft.com/office/drawing/2014/main" id="{835A83E5-8339-DD34-5057-F792E4A43EF6}"/>
              </a:ext>
            </a:extLst>
          </p:cNvPr>
          <p:cNvSpPr txBox="1"/>
          <p:nvPr/>
        </p:nvSpPr>
        <p:spPr>
          <a:xfrm>
            <a:off x="450297" y="2063549"/>
            <a:ext cx="11427694" cy="2308324"/>
          </a:xfrm>
          <a:prstGeom prst="rect">
            <a:avLst/>
          </a:prstGeom>
          <a:noFill/>
        </p:spPr>
        <p:txBody>
          <a:bodyPr wrap="square">
            <a:spAutoFit/>
          </a:bodyPr>
          <a:lstStyle/>
          <a:p>
            <a:pPr>
              <a:buClr>
                <a:srgbClr val="376092"/>
              </a:buCl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Bambini e bambine che sanno riconoscere le emozioni che provano, e quindi sanno re-agirvi in modo adeguato, sono maggiormente in grado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gestire le difficoltà che incontrano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nello studio, nelle relazioni con i compagni o con gli adulti di riferimento. </a:t>
            </a:r>
          </a:p>
          <a:p>
            <a:pPr>
              <a:buClr>
                <a:srgbClr val="376092"/>
              </a:buClr>
            </a:pPr>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a:buClr>
                <a:srgbClr val="376092"/>
              </a:buCl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Le competenze emotive e relazionali sono aspetti necessari a un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efficace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processo di apprendimento</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p>
          <a:p>
            <a:pPr marL="285750" indent="-285750">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un apprendimento è efficace quando è significativo, quindi quando è anche «emozionale»;</a:t>
            </a:r>
          </a:p>
          <a:p>
            <a:pPr marL="285750" indent="-285750">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per poter apprendere, allievi e allieve, hanno bisogno di ben-essere, di stare bene. </a:t>
            </a:r>
          </a:p>
          <a:p>
            <a:pPr>
              <a:buClr>
                <a:srgbClr val="376092"/>
              </a:buClr>
            </a:pPr>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a:buClr>
                <a:srgbClr val="376092"/>
              </a:buCl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Per sostenere il loro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benessere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è necessario promuovere il loro sviluppo emotivo e l’alfabetizzazione emozionale.</a:t>
            </a:r>
          </a:p>
        </p:txBody>
      </p:sp>
      <p:sp>
        <p:nvSpPr>
          <p:cNvPr id="2" name="Titolo 1">
            <a:extLst>
              <a:ext uri="{FF2B5EF4-FFF2-40B4-BE49-F238E27FC236}">
                <a16:creationId xmlns:a16="http://schemas.microsoft.com/office/drawing/2014/main" id="{E6F9CA65-8628-D659-056C-F0B8D6A517C4}"/>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grpSp>
        <p:nvGrpSpPr>
          <p:cNvPr id="4" name="Gruppo 3">
            <a:extLst>
              <a:ext uri="{FF2B5EF4-FFF2-40B4-BE49-F238E27FC236}">
                <a16:creationId xmlns:a16="http://schemas.microsoft.com/office/drawing/2014/main" id="{ACB2AABA-48F4-EA87-8039-7D5C290440D7}"/>
              </a:ext>
            </a:extLst>
          </p:cNvPr>
          <p:cNvGrpSpPr/>
          <p:nvPr/>
        </p:nvGrpSpPr>
        <p:grpSpPr>
          <a:xfrm>
            <a:off x="10172700" y="186008"/>
            <a:ext cx="1880664" cy="1020391"/>
            <a:chOff x="10172700" y="186008"/>
            <a:chExt cx="1880664" cy="1020391"/>
          </a:xfrm>
        </p:grpSpPr>
        <p:pic>
          <p:nvPicPr>
            <p:cNvPr id="6" name="Google Shape;370;g1049568dc15_0_32">
              <a:extLst>
                <a:ext uri="{FF2B5EF4-FFF2-40B4-BE49-F238E27FC236}">
                  <a16:creationId xmlns:a16="http://schemas.microsoft.com/office/drawing/2014/main" id="{88AE80C6-AA28-F2AE-E673-C7CC673FFDA7}"/>
                </a:ext>
              </a:extLst>
            </p:cNvPr>
            <p:cNvPicPr preferRelativeResize="0"/>
            <p:nvPr/>
          </p:nvPicPr>
          <p:blipFill>
            <a:blip r:embed="rId5">
              <a:alphaModFix/>
            </a:blip>
            <a:stretch>
              <a:fillRect/>
            </a:stretch>
          </p:blipFill>
          <p:spPr>
            <a:xfrm>
              <a:off x="11369364" y="594399"/>
              <a:ext cx="684000" cy="612000"/>
            </a:xfrm>
            <a:prstGeom prst="rect">
              <a:avLst/>
            </a:prstGeom>
            <a:noFill/>
            <a:ln>
              <a:noFill/>
            </a:ln>
          </p:spPr>
        </p:pic>
        <p:sp>
          <p:nvSpPr>
            <p:cNvPr id="8" name="Segnaposto testo 2">
              <a:extLst>
                <a:ext uri="{FF2B5EF4-FFF2-40B4-BE49-F238E27FC236}">
                  <a16:creationId xmlns:a16="http://schemas.microsoft.com/office/drawing/2014/main" id="{35752590-7237-2324-0142-B5A7D42BFA57}"/>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
        <p:nvSpPr>
          <p:cNvPr id="5" name="CasellaDiTesto 14">
            <a:extLst>
              <a:ext uri="{FF2B5EF4-FFF2-40B4-BE49-F238E27FC236}">
                <a16:creationId xmlns:a16="http://schemas.microsoft.com/office/drawing/2014/main" id="{A8E78C89-1358-390E-960B-F2284D490124}"/>
              </a:ext>
            </a:extLst>
          </p:cNvPr>
          <p:cNvSpPr txBox="1">
            <a:spLocks noChangeArrowheads="1"/>
          </p:cNvSpPr>
          <p:nvPr/>
        </p:nvSpPr>
        <p:spPr bwMode="auto">
          <a:xfrm>
            <a:off x="415883" y="1505554"/>
            <a:ext cx="73057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PERCHÉ LAVORARE SULLE EMOZIONI A SCUOLA</a:t>
            </a:r>
          </a:p>
        </p:txBody>
      </p:sp>
      <p:pic>
        <p:nvPicPr>
          <p:cNvPr id="10" name="Immagine 9">
            <a:extLst>
              <a:ext uri="{FF2B5EF4-FFF2-40B4-BE49-F238E27FC236}">
                <a16:creationId xmlns:a16="http://schemas.microsoft.com/office/drawing/2014/main" id="{3F7984DD-19EF-06AB-1420-940DB1C2D600}"/>
              </a:ext>
            </a:extLst>
          </p:cNvPr>
          <p:cNvPicPr>
            <a:picLocks noChangeAspect="1"/>
          </p:cNvPicPr>
          <p:nvPr/>
        </p:nvPicPr>
        <p:blipFill>
          <a:blip r:embed="rId6"/>
          <a:srcRect/>
          <a:stretch/>
        </p:blipFill>
        <p:spPr>
          <a:xfrm>
            <a:off x="5070517" y="4674503"/>
            <a:ext cx="6588000" cy="1904531"/>
          </a:xfrm>
          <a:prstGeom prst="rect">
            <a:avLst/>
          </a:prstGeom>
        </p:spPr>
      </p:pic>
      <p:sp>
        <p:nvSpPr>
          <p:cNvPr id="3" name="CasellaDiTesto 2">
            <a:extLst>
              <a:ext uri="{FF2B5EF4-FFF2-40B4-BE49-F238E27FC236}">
                <a16:creationId xmlns:a16="http://schemas.microsoft.com/office/drawing/2014/main" id="{FEDDDEE2-EF58-C984-48B5-D76876236663}"/>
              </a:ext>
            </a:extLst>
          </p:cNvPr>
          <p:cNvSpPr txBox="1"/>
          <p:nvPr/>
        </p:nvSpPr>
        <p:spPr>
          <a:xfrm>
            <a:off x="7772472" y="6557262"/>
            <a:ext cx="3886045" cy="230832"/>
          </a:xfrm>
          <a:prstGeom prst="rect">
            <a:avLst/>
          </a:prstGeom>
          <a:noFill/>
        </p:spPr>
        <p:txBody>
          <a:bodyPr wrap="square">
            <a:spAutoFit/>
          </a:bodyPr>
          <a:lstStyle/>
          <a:p>
            <a:pPr algn="r" fontAlgn="base"/>
            <a:r>
              <a:rPr lang="it-IT" sz="900" dirty="0">
                <a:solidFill>
                  <a:srgbClr val="376092"/>
                </a:solidFill>
                <a:latin typeface="Open Sans" panose="020B0606030504020204" pitchFamily="34" charset="0"/>
                <a:ea typeface="Open Sans" panose="020B0606030504020204" pitchFamily="34" charset="0"/>
                <a:cs typeface="Open Sans" panose="020B0606030504020204" pitchFamily="34" charset="0"/>
              </a:rPr>
              <a:t>Schulz, © 2023 Peanuts Worldwide LLC</a:t>
            </a:r>
          </a:p>
        </p:txBody>
      </p:sp>
    </p:spTree>
    <p:custDataLst>
      <p:tags r:id="rId1"/>
    </p:custDataLst>
    <p:extLst>
      <p:ext uri="{BB962C8B-B14F-4D97-AF65-F5344CB8AC3E}">
        <p14:creationId xmlns:p14="http://schemas.microsoft.com/office/powerpoint/2010/main" val="2818002953"/>
      </p:ext>
    </p:extLst>
  </p:cSld>
  <p:clrMapOvr>
    <a:masterClrMapping/>
  </p:clrMapOvr>
  <mc:AlternateContent xmlns:mc="http://schemas.openxmlformats.org/markup-compatibility/2006" xmlns:p14="http://schemas.microsoft.com/office/powerpoint/2010/main">
    <mc:Choice Requires="p14">
      <p:transition spd="slow" p14:dur="2000" advTm="1487"/>
    </mc:Choice>
    <mc:Fallback xmlns="">
      <p:transition spd="slow" advTm="14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22" presetClass="entr" presetSubtype="1" fill="hold"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wipe(up)">
                                      <p:cBhvr>
                                        <p:cTn id="16" dur="500"/>
                                        <p:tgtEl>
                                          <p:spTgt spid="7">
                                            <p:txEl>
                                              <p:pRg st="2" end="2"/>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wipe(up)">
                                      <p:cBhvr>
                                        <p:cTn id="19" dur="500"/>
                                        <p:tgtEl>
                                          <p:spTgt spid="7">
                                            <p:txEl>
                                              <p:pRg st="3" end="3"/>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wipe(up)">
                                      <p:cBhvr>
                                        <p:cTn id="22" dur="500"/>
                                        <p:tgtEl>
                                          <p:spTgt spid="7">
                                            <p:txEl>
                                              <p:pRg st="4" end="4"/>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wipe(up)">
                                      <p:cBhvr>
                                        <p:cTn id="25"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4">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15884" y="1505554"/>
            <a:ext cx="1075286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L’ALFABETIZZAZIONE EMOZIONALE</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pPr>
              <a:buClr>
                <a:srgbClr val="376092"/>
              </a:buClr>
            </a:pP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L’alfabetizzazione emozionale promuove il </a:t>
            </a:r>
            <a:r>
              <a:rPr lang="it-IT" sz="1600" b="1"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benessere socio-emotivo</a:t>
            </a: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del bambino o della bambina, tramite l’insegnamento di abilità che aumentano le capacità di affrontare i problemi cognitivi, sociali ed emotivi </a:t>
            </a:r>
            <a:b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b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affinché si riducano al minimo i comportamenti disfunzionali. </a:t>
            </a:r>
          </a:p>
        </p:txBody>
      </p:sp>
      <p:grpSp>
        <p:nvGrpSpPr>
          <p:cNvPr id="7" name="Gruppo 6">
            <a:extLst>
              <a:ext uri="{FF2B5EF4-FFF2-40B4-BE49-F238E27FC236}">
                <a16:creationId xmlns:a16="http://schemas.microsoft.com/office/drawing/2014/main" id="{B0089AF4-1D43-2EE6-E32B-CC401CF5CAE1}"/>
              </a:ext>
            </a:extLst>
          </p:cNvPr>
          <p:cNvGrpSpPr/>
          <p:nvPr/>
        </p:nvGrpSpPr>
        <p:grpSpPr>
          <a:xfrm>
            <a:off x="2265704" y="3235458"/>
            <a:ext cx="6881471" cy="923330"/>
            <a:chOff x="2265704" y="3235458"/>
            <a:chExt cx="6881471" cy="923330"/>
          </a:xfrm>
        </p:grpSpPr>
        <p:sp>
          <p:nvSpPr>
            <p:cNvPr id="2" name="Freccia a destra 1">
              <a:extLst>
                <a:ext uri="{FF2B5EF4-FFF2-40B4-BE49-F238E27FC236}">
                  <a16:creationId xmlns:a16="http://schemas.microsoft.com/office/drawing/2014/main" id="{CC0E1B26-03EE-50C7-14F7-D058C1887417}"/>
                </a:ext>
              </a:extLst>
            </p:cNvPr>
            <p:cNvSpPr/>
            <p:nvPr/>
          </p:nvSpPr>
          <p:spPr>
            <a:xfrm>
              <a:off x="2265704" y="3262543"/>
              <a:ext cx="717362" cy="53938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CasellaDiTesto 5">
              <a:extLst>
                <a:ext uri="{FF2B5EF4-FFF2-40B4-BE49-F238E27FC236}">
                  <a16:creationId xmlns:a16="http://schemas.microsoft.com/office/drawing/2014/main" id="{7F01EC64-354D-8056-065F-2A2114EC9F69}"/>
                </a:ext>
              </a:extLst>
            </p:cNvPr>
            <p:cNvSpPr txBox="1"/>
            <p:nvPr/>
          </p:nvSpPr>
          <p:spPr>
            <a:xfrm>
              <a:off x="3044825" y="3235458"/>
              <a:ext cx="6102350" cy="923330"/>
            </a:xfrm>
            <a:prstGeom prst="rect">
              <a:avLst/>
            </a:prstGeom>
            <a:noFill/>
          </p:spPr>
          <p:txBody>
            <a:bodyPr wrap="square">
              <a:spAutoFit/>
            </a:bodyPr>
            <a:lstStyle/>
            <a:p>
              <a:r>
                <a:rPr lang="it-IT" sz="180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Serve a</a:t>
              </a:r>
              <a:r>
                <a:rPr lang="it-IT" sz="18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8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sviluppare le </a:t>
              </a:r>
              <a:r>
                <a:rPr lang="it-IT" sz="1800" b="1"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abilità di saper riconoscere le proprie e altrui emozioni</a:t>
              </a:r>
              <a:r>
                <a:rPr lang="it-IT" b="1" dirty="0">
                  <a:solidFill>
                    <a:srgbClr val="376092"/>
                  </a:solidFill>
                  <a:latin typeface="Open Sans" panose="020B0606030504020204" pitchFamily="34" charset="0"/>
                  <a:ea typeface="Open Sans" panose="020B0606030504020204" pitchFamily="34" charset="0"/>
                  <a:cs typeface="Open Sans" panose="020B0606030504020204" pitchFamily="34" charset="0"/>
                </a:rPr>
                <a:t> e saperle esprimere </a:t>
              </a:r>
              <a:endParaRPr lang="it-IT" sz="1800" b="1"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r>
                <a:rPr lang="it-IT" sz="1800" b="1"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e di imparare a gestirle con competenza.</a:t>
              </a:r>
              <a:endParaRPr lang="it-IT" sz="1800" dirty="0"/>
            </a:p>
          </p:txBody>
        </p:sp>
      </p:grpSp>
      <p:sp>
        <p:nvSpPr>
          <p:cNvPr id="5" name="Titolo 1">
            <a:extLst>
              <a:ext uri="{FF2B5EF4-FFF2-40B4-BE49-F238E27FC236}">
                <a16:creationId xmlns:a16="http://schemas.microsoft.com/office/drawing/2014/main" id="{ED3AB041-0EAE-4763-DBF8-DBC42FE9D21D}"/>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grpSp>
        <p:nvGrpSpPr>
          <p:cNvPr id="4" name="Gruppo 3">
            <a:extLst>
              <a:ext uri="{FF2B5EF4-FFF2-40B4-BE49-F238E27FC236}">
                <a16:creationId xmlns:a16="http://schemas.microsoft.com/office/drawing/2014/main" id="{8B8C9291-D483-D24E-F0AA-9170ECEBA24C}"/>
              </a:ext>
            </a:extLst>
          </p:cNvPr>
          <p:cNvGrpSpPr/>
          <p:nvPr/>
        </p:nvGrpSpPr>
        <p:grpSpPr>
          <a:xfrm>
            <a:off x="3766016" y="4689836"/>
            <a:ext cx="7076154" cy="835611"/>
            <a:chOff x="3766016" y="4689836"/>
            <a:chExt cx="7076154" cy="835611"/>
          </a:xfrm>
        </p:grpSpPr>
        <p:sp>
          <p:nvSpPr>
            <p:cNvPr id="12" name="CasellaDiTesto 11">
              <a:extLst>
                <a:ext uri="{FF2B5EF4-FFF2-40B4-BE49-F238E27FC236}">
                  <a16:creationId xmlns:a16="http://schemas.microsoft.com/office/drawing/2014/main" id="{D930AADB-8F02-D78A-86FF-3F7515821A9F}"/>
                </a:ext>
              </a:extLst>
            </p:cNvPr>
            <p:cNvSpPr txBox="1"/>
            <p:nvPr/>
          </p:nvSpPr>
          <p:spPr>
            <a:xfrm>
              <a:off x="4585607" y="4694450"/>
              <a:ext cx="6256563" cy="830997"/>
            </a:xfrm>
            <a:prstGeom prst="rect">
              <a:avLst/>
            </a:prstGeom>
            <a:noFill/>
          </p:spPr>
          <p:txBody>
            <a:bodyPr wrap="square">
              <a:spAutoFit/>
            </a:bodyPr>
            <a:lstStyle/>
            <a:p>
              <a:pPr algn="just"/>
              <a:r>
                <a:rPr lang="it-IT" sz="1600" dirty="0">
                  <a:solidFill>
                    <a:srgbClr val="376092"/>
                  </a:solidFill>
                  <a:latin typeface="Open Sans" panose="020B0606030504020204"/>
                  <a:ea typeface="SimSun" charset="0"/>
                  <a:cs typeface="SimSun" charset="0"/>
                </a:rPr>
                <a:t>Per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sviluppare le </a:t>
              </a:r>
              <a:r>
                <a:rPr lang="it-IT" sz="160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abilità di saper riconoscere le proprie e altrui emozioni</a:t>
              </a:r>
              <a:r>
                <a:rPr lang="it-IT" sz="1600" dirty="0">
                  <a:solidFill>
                    <a:srgbClr val="376092"/>
                  </a:solidFill>
                  <a:latin typeface="Open Sans" panose="020B0606030504020204"/>
                  <a:ea typeface="SimSun" charset="0"/>
                  <a:cs typeface="SimSun" charset="0"/>
                </a:rPr>
                <a:t> è necessaria avere </a:t>
              </a:r>
              <a:r>
                <a:rPr lang="it-IT" sz="1600" b="1" dirty="0">
                  <a:solidFill>
                    <a:srgbClr val="376092"/>
                  </a:solidFill>
                  <a:latin typeface="Open Sans" panose="020B0606030504020204"/>
                  <a:ea typeface="SimSun" charset="0"/>
                  <a:cs typeface="SimSun" charset="0"/>
                </a:rPr>
                <a:t>consapevolezza di sé</a:t>
              </a:r>
              <a:r>
                <a:rPr lang="it-IT" sz="1600" dirty="0">
                  <a:solidFill>
                    <a:srgbClr val="376092"/>
                  </a:solidFill>
                  <a:latin typeface="Open Sans" panose="020B0606030504020204"/>
                  <a:ea typeface="SimSun" charset="0"/>
                  <a:cs typeface="SimSun" charset="0"/>
                </a:rPr>
                <a:t>,</a:t>
              </a:r>
              <a:r>
                <a:rPr lang="it-IT" sz="1600" b="1" dirty="0">
                  <a:solidFill>
                    <a:srgbClr val="376092"/>
                  </a:solidFill>
                  <a:latin typeface="Open Sans" panose="020B0606030504020204"/>
                  <a:ea typeface="SimSun" charset="0"/>
                  <a:cs typeface="SimSun" charset="0"/>
                </a:rPr>
                <a:t> </a:t>
              </a:r>
              <a:r>
                <a:rPr lang="it-IT" sz="1600" dirty="0">
                  <a:solidFill>
                    <a:srgbClr val="376092"/>
                  </a:solidFill>
                  <a:latin typeface="Open Sans" panose="020B0606030504020204"/>
                  <a:ea typeface="SimSun" charset="0"/>
                  <a:cs typeface="SimSun" charset="0"/>
                </a:rPr>
                <a:t>di ciò che si sperimenta, delle proprie reazioni comportamentali ed emotive.</a:t>
              </a:r>
            </a:p>
          </p:txBody>
        </p:sp>
        <p:sp>
          <p:nvSpPr>
            <p:cNvPr id="13" name="Freccia a destra 12">
              <a:extLst>
                <a:ext uri="{FF2B5EF4-FFF2-40B4-BE49-F238E27FC236}">
                  <a16:creationId xmlns:a16="http://schemas.microsoft.com/office/drawing/2014/main" id="{17EA1332-81FE-D347-D596-1E2BCE62E3BE}"/>
                </a:ext>
              </a:extLst>
            </p:cNvPr>
            <p:cNvSpPr/>
            <p:nvPr/>
          </p:nvSpPr>
          <p:spPr>
            <a:xfrm>
              <a:off x="3766016" y="4689836"/>
              <a:ext cx="717362" cy="53938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nvGrpSpPr>
          <p:cNvPr id="10" name="Gruppo 9">
            <a:extLst>
              <a:ext uri="{FF2B5EF4-FFF2-40B4-BE49-F238E27FC236}">
                <a16:creationId xmlns:a16="http://schemas.microsoft.com/office/drawing/2014/main" id="{69C2D102-2224-8465-405A-76FFD9E2B109}"/>
              </a:ext>
            </a:extLst>
          </p:cNvPr>
          <p:cNvGrpSpPr/>
          <p:nvPr/>
        </p:nvGrpSpPr>
        <p:grpSpPr>
          <a:xfrm>
            <a:off x="10172700" y="186008"/>
            <a:ext cx="1908337" cy="1173366"/>
            <a:chOff x="10172700" y="186008"/>
            <a:chExt cx="1908337" cy="1173366"/>
          </a:xfrm>
        </p:grpSpPr>
        <p:pic>
          <p:nvPicPr>
            <p:cNvPr id="11" name="Google Shape;168;g1020d4e4f60_1_302">
              <a:extLst>
                <a:ext uri="{FF2B5EF4-FFF2-40B4-BE49-F238E27FC236}">
                  <a16:creationId xmlns:a16="http://schemas.microsoft.com/office/drawing/2014/main" id="{586BFEEE-54C9-F9FE-AA6F-B786BF3251E6}"/>
                </a:ext>
              </a:extLst>
            </p:cNvPr>
            <p:cNvPicPr preferRelativeResize="0"/>
            <p:nvPr/>
          </p:nvPicPr>
          <p:blipFill>
            <a:blip r:embed="rId5">
              <a:alphaModFix/>
            </a:blip>
            <a:stretch>
              <a:fillRect/>
            </a:stretch>
          </p:blipFill>
          <p:spPr>
            <a:xfrm>
              <a:off x="11253262" y="466824"/>
              <a:ext cx="827775" cy="892550"/>
            </a:xfrm>
            <a:prstGeom prst="rect">
              <a:avLst/>
            </a:prstGeom>
            <a:noFill/>
            <a:ln>
              <a:noFill/>
            </a:ln>
          </p:spPr>
        </p:pic>
        <p:sp>
          <p:nvSpPr>
            <p:cNvPr id="14" name="Segnaposto testo 2">
              <a:extLst>
                <a:ext uri="{FF2B5EF4-FFF2-40B4-BE49-F238E27FC236}">
                  <a16:creationId xmlns:a16="http://schemas.microsoft.com/office/drawing/2014/main" id="{788A4FC4-8716-662E-1FA3-77F7B832CB3F}"/>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Tree>
    <p:custDataLst>
      <p:tags r:id="rId1"/>
    </p:custDataLst>
    <p:extLst>
      <p:ext uri="{BB962C8B-B14F-4D97-AF65-F5344CB8AC3E}">
        <p14:creationId xmlns:p14="http://schemas.microsoft.com/office/powerpoint/2010/main" val="2799560484"/>
      </p:ext>
    </p:extLst>
  </p:cSld>
  <p:clrMapOvr>
    <a:masterClrMapping/>
  </p:clrMapOvr>
  <mc:AlternateContent xmlns:mc="http://schemas.openxmlformats.org/markup-compatibility/2006" xmlns:p14="http://schemas.microsoft.com/office/powerpoint/2010/main">
    <mc:Choice Requires="p14">
      <p:transition spd="slow" p14:dur="2000" advTm="1591"/>
    </mc:Choice>
    <mc:Fallback xmlns="">
      <p:transition spd="slow" advTm="15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4">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50296" y="2672568"/>
            <a:ext cx="462735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LIFE SKILLS</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pPr>
              <a:buClr>
                <a:srgbClr val="376092"/>
              </a:buClr>
            </a:pP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Traducibili come «competenze di vita», secondo la definizione dell’OMS, sono:</a:t>
            </a:r>
          </a:p>
          <a:p>
            <a:endParaRPr lang="it-IT" sz="1600" dirty="0">
              <a:latin typeface="Open Sans" panose="020B0606030504020204"/>
            </a:endParaRPr>
          </a:p>
        </p:txBody>
      </p:sp>
      <p:sp>
        <p:nvSpPr>
          <p:cNvPr id="4" name="CasellaDiTesto 3">
            <a:extLst>
              <a:ext uri="{FF2B5EF4-FFF2-40B4-BE49-F238E27FC236}">
                <a16:creationId xmlns:a16="http://schemas.microsoft.com/office/drawing/2014/main" id="{060BFD26-CE33-C012-7C2D-71F60C9B17A3}"/>
              </a:ext>
            </a:extLst>
          </p:cNvPr>
          <p:cNvSpPr txBox="1"/>
          <p:nvPr/>
        </p:nvSpPr>
        <p:spPr>
          <a:xfrm>
            <a:off x="4800486" y="2938566"/>
            <a:ext cx="6866663" cy="2786917"/>
          </a:xfrm>
          <a:prstGeom prst="rect">
            <a:avLst/>
          </a:prstGeom>
          <a:solidFill>
            <a:schemeClr val="bg1"/>
          </a:solidFill>
          <a:effectLst>
            <a:outerShdw blurRad="63500" dist="38100" dir="2700000" sx="101000" sy="101000" algn="tl" rotWithShape="0">
              <a:prstClr val="black">
                <a:alpha val="45000"/>
              </a:prstClr>
            </a:outerShdw>
          </a:effectLst>
        </p:spPr>
        <p:txBody>
          <a:bodyPr wrap="square" anchor="ctr" anchorCtr="0">
            <a:spAutoFit/>
          </a:bodyPr>
          <a:lstStyle/>
          <a:p>
            <a:pPr>
              <a:lnSpc>
                <a:spcPct val="110000"/>
              </a:lnSpc>
              <a:buClr>
                <a:srgbClr val="376092"/>
              </a:buClr>
            </a:pPr>
            <a:r>
              <a:rPr lang="it-IT" sz="1600" b="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le</a:t>
            </a:r>
            <a:r>
              <a:rPr lang="it-IT" sz="1600" b="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competenze che portano a comportamenti positivi e di adattamento che rendono l’individuo capace di far fronte efficacemente alle richieste e alle sfide della vita di tutti i giorni</a:t>
            </a:r>
            <a:r>
              <a:rPr lang="it-IT" sz="1600" b="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t>
            </a:r>
          </a:p>
          <a:p>
            <a:pPr algn="l">
              <a:lnSpc>
                <a:spcPct val="110000"/>
              </a:lnSpc>
            </a:pPr>
            <a:r>
              <a:rPr lang="it-IT" sz="1600" b="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Descritte in questo modo, le competenze che possono rientrare tra le Life Skills sono innumerevoli e la natura e la definizione delle Life Skills si possono differenziare in base alla cultura e al contesto. </a:t>
            </a:r>
          </a:p>
          <a:p>
            <a:pPr algn="l">
              <a:lnSpc>
                <a:spcPct val="110000"/>
              </a:lnSpc>
            </a:pPr>
            <a:r>
              <a:rPr lang="it-IT" sz="1600" b="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In ogni caso, analizzando il campo di studio delle Life Skills emerge l’esistenza di un nucleo fondamentale di abilità che sono alla base delle iniziative di promozione della salute e benessere di bambini e adolescenti» (WHO, 1994).</a:t>
            </a:r>
            <a:endParaRPr lang="it-IT" sz="1600" dirty="0"/>
          </a:p>
        </p:txBody>
      </p:sp>
      <p:sp>
        <p:nvSpPr>
          <p:cNvPr id="2" name="Titolo 1">
            <a:extLst>
              <a:ext uri="{FF2B5EF4-FFF2-40B4-BE49-F238E27FC236}">
                <a16:creationId xmlns:a16="http://schemas.microsoft.com/office/drawing/2014/main" id="{9095DDB3-C3A1-5E5E-0905-08B823CA52F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6" name="CasellaDiTesto 14">
            <a:extLst>
              <a:ext uri="{FF2B5EF4-FFF2-40B4-BE49-F238E27FC236}">
                <a16:creationId xmlns:a16="http://schemas.microsoft.com/office/drawing/2014/main" id="{5DFCB68B-C676-4EAA-FDCD-34C191ECA8F1}"/>
              </a:ext>
            </a:extLst>
          </p:cNvPr>
          <p:cNvSpPr txBox="1">
            <a:spLocks noChangeArrowheads="1"/>
          </p:cNvSpPr>
          <p:nvPr/>
        </p:nvSpPr>
        <p:spPr bwMode="auto">
          <a:xfrm>
            <a:off x="415884" y="1505554"/>
            <a:ext cx="11637480" cy="8925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CONSAPEVOLEZZA DI SÉ</a:t>
            </a: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pPr algn="just"/>
            <a:r>
              <a:rPr lang="it-IT" sz="1600" dirty="0">
                <a:solidFill>
                  <a:srgbClr val="376092"/>
                </a:solidFill>
                <a:latin typeface="Open Sans" panose="020B0606030504020204"/>
                <a:ea typeface="SimSun" charset="0"/>
                <a:cs typeface="SimSun" charset="0"/>
              </a:rPr>
              <a:t>La «Consapevolezza di sé» rientra tra le 10 </a:t>
            </a:r>
            <a:r>
              <a:rPr lang="it-IT" sz="1600" b="1" dirty="0">
                <a:solidFill>
                  <a:srgbClr val="376092"/>
                </a:solidFill>
                <a:latin typeface="Open Sans" panose="020B0606030504020204"/>
                <a:ea typeface="SimSun" charset="0"/>
                <a:cs typeface="SimSun" charset="0"/>
              </a:rPr>
              <a:t>Life Skills </a:t>
            </a:r>
            <a:r>
              <a:rPr lang="it-IT" sz="1600" dirty="0">
                <a:solidFill>
                  <a:srgbClr val="376092"/>
                </a:solidFill>
                <a:latin typeface="Open Sans" panose="020B0606030504020204"/>
                <a:ea typeface="SimSun" charset="0"/>
                <a:cs typeface="SimSun" charset="0"/>
              </a:rPr>
              <a:t>proposte </a:t>
            </a:r>
            <a:r>
              <a:rPr lang="it-IT" sz="16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dell’Organizzazione Mondiale della Sanità (OMS) nel 1994. </a:t>
            </a:r>
            <a:r>
              <a:rPr lang="it-IT" sz="1600" dirty="0">
                <a:solidFill>
                  <a:srgbClr val="376092"/>
                </a:solidFill>
                <a:latin typeface="Open Sans" panose="020B0606030504020204"/>
                <a:ea typeface="SimSun" charset="0"/>
                <a:cs typeface="SimSun" charset="0"/>
              </a:rPr>
              <a:t> </a:t>
            </a:r>
            <a:endParaRPr lang="it-IT" sz="1600" dirty="0">
              <a:latin typeface="Open Sans" panose="020B0606030504020204"/>
            </a:endParaRPr>
          </a:p>
        </p:txBody>
      </p:sp>
      <p:grpSp>
        <p:nvGrpSpPr>
          <p:cNvPr id="5" name="Gruppo 4">
            <a:extLst>
              <a:ext uri="{FF2B5EF4-FFF2-40B4-BE49-F238E27FC236}">
                <a16:creationId xmlns:a16="http://schemas.microsoft.com/office/drawing/2014/main" id="{23AECC21-6001-201C-D900-BEF162FF1444}"/>
              </a:ext>
            </a:extLst>
          </p:cNvPr>
          <p:cNvGrpSpPr/>
          <p:nvPr/>
        </p:nvGrpSpPr>
        <p:grpSpPr>
          <a:xfrm>
            <a:off x="10172700" y="186008"/>
            <a:ext cx="1880664" cy="1020391"/>
            <a:chOff x="10172700" y="186008"/>
            <a:chExt cx="1880664" cy="1020391"/>
          </a:xfrm>
        </p:grpSpPr>
        <p:pic>
          <p:nvPicPr>
            <p:cNvPr id="8" name="Google Shape;370;g1049568dc15_0_32">
              <a:extLst>
                <a:ext uri="{FF2B5EF4-FFF2-40B4-BE49-F238E27FC236}">
                  <a16:creationId xmlns:a16="http://schemas.microsoft.com/office/drawing/2014/main" id="{0939D132-DA46-2B74-61FE-DD8B01CE9DFB}"/>
                </a:ext>
              </a:extLst>
            </p:cNvPr>
            <p:cNvPicPr preferRelativeResize="0"/>
            <p:nvPr/>
          </p:nvPicPr>
          <p:blipFill>
            <a:blip r:embed="rId5">
              <a:alphaModFix/>
            </a:blip>
            <a:stretch>
              <a:fillRect/>
            </a:stretch>
          </p:blipFill>
          <p:spPr>
            <a:xfrm>
              <a:off x="11369364" y="594399"/>
              <a:ext cx="684000" cy="612000"/>
            </a:xfrm>
            <a:prstGeom prst="rect">
              <a:avLst/>
            </a:prstGeom>
            <a:noFill/>
            <a:ln>
              <a:noFill/>
            </a:ln>
          </p:spPr>
        </p:pic>
        <p:sp>
          <p:nvSpPr>
            <p:cNvPr id="9" name="Segnaposto testo 2">
              <a:extLst>
                <a:ext uri="{FF2B5EF4-FFF2-40B4-BE49-F238E27FC236}">
                  <a16:creationId xmlns:a16="http://schemas.microsoft.com/office/drawing/2014/main" id="{EF4DD692-16C7-9EB0-8AA8-F5EAC8DBD09C}"/>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Tree>
    <p:custDataLst>
      <p:tags r:id="rId1"/>
    </p:custDataLst>
    <p:extLst>
      <p:ext uri="{BB962C8B-B14F-4D97-AF65-F5344CB8AC3E}">
        <p14:creationId xmlns:p14="http://schemas.microsoft.com/office/powerpoint/2010/main" val="3322798851"/>
      </p:ext>
    </p:extLst>
  </p:cSld>
  <p:clrMapOvr>
    <a:masterClrMapping/>
  </p:clrMapOvr>
  <mc:AlternateContent xmlns:mc="http://schemas.openxmlformats.org/markup-compatibility/2006" xmlns:p14="http://schemas.microsoft.com/office/powerpoint/2010/main">
    <mc:Choice Requires="p14">
      <p:transition spd="slow" p14:dur="2000" advTm="4280"/>
    </mc:Choice>
    <mc:Fallback xmlns="">
      <p:transition spd="slow" advTm="42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9" name="Google Shape;369;g1049568dc15_0_32"/>
          <p:cNvPicPr preferRelativeResize="0"/>
          <p:nvPr/>
        </p:nvPicPr>
        <p:blipFill>
          <a:blip r:embed="rId4">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15884" y="1505554"/>
            <a:ext cx="2849830"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LIFE SKILLS</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Il nucleo fondamentale delle Life Skills identificato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dell’Organizzazione Mondiale della Sanità (OMS) (WHO; 1994</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è costituito da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10 competenze</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t>
            </a:r>
            <a:endParaRPr lang="it-IT" sz="18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endParaRPr lang="it-IT" sz="1600" dirty="0">
              <a:latin typeface="Open Sans" panose="020B0606030504020204"/>
            </a:endParaRPr>
          </a:p>
        </p:txBody>
      </p:sp>
      <p:graphicFrame>
        <p:nvGraphicFramePr>
          <p:cNvPr id="4" name="Diagramma 3">
            <a:extLst>
              <a:ext uri="{FF2B5EF4-FFF2-40B4-BE49-F238E27FC236}">
                <a16:creationId xmlns:a16="http://schemas.microsoft.com/office/drawing/2014/main" id="{12FA82B1-4742-E80E-7A96-C20929ECAF22}"/>
              </a:ext>
            </a:extLst>
          </p:cNvPr>
          <p:cNvGraphicFramePr/>
          <p:nvPr>
            <p:extLst>
              <p:ext uri="{D42A27DB-BD31-4B8C-83A1-F6EECF244321}">
                <p14:modId xmlns:p14="http://schemas.microsoft.com/office/powerpoint/2010/main" val="4259018528"/>
              </p:ext>
            </p:extLst>
          </p:nvPr>
        </p:nvGraphicFramePr>
        <p:xfrm>
          <a:off x="2031999" y="1049788"/>
          <a:ext cx="9744117" cy="56955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4" name="Gruppo 13">
            <a:extLst>
              <a:ext uri="{FF2B5EF4-FFF2-40B4-BE49-F238E27FC236}">
                <a16:creationId xmlns:a16="http://schemas.microsoft.com/office/drawing/2014/main" id="{6408319B-CC8C-2E91-C8C7-9AB74D828CC5}"/>
              </a:ext>
            </a:extLst>
          </p:cNvPr>
          <p:cNvGrpSpPr/>
          <p:nvPr/>
        </p:nvGrpSpPr>
        <p:grpSpPr>
          <a:xfrm>
            <a:off x="6087318" y="1016360"/>
            <a:ext cx="5909054" cy="2514240"/>
            <a:chOff x="6087318" y="1016360"/>
            <a:chExt cx="5909054" cy="2514240"/>
          </a:xfrm>
        </p:grpSpPr>
        <p:sp>
          <p:nvSpPr>
            <p:cNvPr id="5" name="Rettangolo con angoli arrotondati 4">
              <a:extLst>
                <a:ext uri="{FF2B5EF4-FFF2-40B4-BE49-F238E27FC236}">
                  <a16:creationId xmlns:a16="http://schemas.microsoft.com/office/drawing/2014/main" id="{A29FF499-2A79-E52B-9A28-828B8FD7F6E3}"/>
                </a:ext>
              </a:extLst>
            </p:cNvPr>
            <p:cNvSpPr/>
            <p:nvPr/>
          </p:nvSpPr>
          <p:spPr>
            <a:xfrm>
              <a:off x="6087318" y="1016360"/>
              <a:ext cx="4072683" cy="2514240"/>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a:extLst>
                <a:ext uri="{FF2B5EF4-FFF2-40B4-BE49-F238E27FC236}">
                  <a16:creationId xmlns:a16="http://schemas.microsoft.com/office/drawing/2014/main" id="{5989196F-1A03-09EB-AA0A-DC66BCDAF6F5}"/>
                </a:ext>
              </a:extLst>
            </p:cNvPr>
            <p:cNvSpPr/>
            <p:nvPr/>
          </p:nvSpPr>
          <p:spPr>
            <a:xfrm flipH="1">
              <a:off x="10160001" y="1581659"/>
              <a:ext cx="1836371" cy="1177447"/>
            </a:xfrm>
            <a:prstGeom prst="rightArrow">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rgbClr val="376092"/>
                  </a:solidFill>
                  <a:effectLst/>
                  <a:latin typeface="Open Sans" panose="020B0606030504020204"/>
                  <a:ea typeface="SimSun" panose="02010600030101010101" pitchFamily="2" charset="-122"/>
                  <a:cs typeface="Open Sans" panose="020B0606030504020204" pitchFamily="34" charset="0"/>
                </a:rPr>
                <a:t>COMPETENZE EMOTIV</a:t>
              </a:r>
              <a:r>
                <a:rPr lang="it-IT" sz="1400" b="1" dirty="0">
                  <a:solidFill>
                    <a:srgbClr val="376092"/>
                  </a:solidFill>
                  <a:latin typeface="Open Sans" panose="020B0606030504020204"/>
                  <a:ea typeface="SimSun" panose="02010600030101010101" pitchFamily="2" charset="-122"/>
                  <a:cs typeface="Open Sans" panose="020B0606030504020204" pitchFamily="34" charset="0"/>
                </a:rPr>
                <a:t>E</a:t>
              </a:r>
              <a:endParaRPr lang="it-IT" sz="14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5" name="Gruppo 14">
            <a:extLst>
              <a:ext uri="{FF2B5EF4-FFF2-40B4-BE49-F238E27FC236}">
                <a16:creationId xmlns:a16="http://schemas.microsoft.com/office/drawing/2014/main" id="{3D1E5398-6FFC-E9B7-12B3-A4F442B96B92}"/>
              </a:ext>
            </a:extLst>
          </p:cNvPr>
          <p:cNvGrpSpPr/>
          <p:nvPr/>
        </p:nvGrpSpPr>
        <p:grpSpPr>
          <a:xfrm>
            <a:off x="6275540" y="4158641"/>
            <a:ext cx="5618316" cy="2642514"/>
            <a:chOff x="6275540" y="4158641"/>
            <a:chExt cx="5618316" cy="2642514"/>
          </a:xfrm>
        </p:grpSpPr>
        <p:sp>
          <p:nvSpPr>
            <p:cNvPr id="10" name="Rettangolo con angoli arrotondati 9">
              <a:extLst>
                <a:ext uri="{FF2B5EF4-FFF2-40B4-BE49-F238E27FC236}">
                  <a16:creationId xmlns:a16="http://schemas.microsoft.com/office/drawing/2014/main" id="{9BCE0432-2FF7-91F5-2C4D-EE8ACCBB0D59}"/>
                </a:ext>
              </a:extLst>
            </p:cNvPr>
            <p:cNvSpPr/>
            <p:nvPr/>
          </p:nvSpPr>
          <p:spPr>
            <a:xfrm>
              <a:off x="6275540" y="4158641"/>
              <a:ext cx="3781945" cy="264251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a destra 10">
              <a:extLst>
                <a:ext uri="{FF2B5EF4-FFF2-40B4-BE49-F238E27FC236}">
                  <a16:creationId xmlns:a16="http://schemas.microsoft.com/office/drawing/2014/main" id="{66E7903C-D92D-3302-D5F9-33AC4C6ACCFB}"/>
                </a:ext>
              </a:extLst>
            </p:cNvPr>
            <p:cNvSpPr/>
            <p:nvPr/>
          </p:nvSpPr>
          <p:spPr>
            <a:xfrm flipH="1">
              <a:off x="10057485" y="4777058"/>
              <a:ext cx="1836371" cy="1177447"/>
            </a:xfrm>
            <a:prstGeom prst="rightArrow">
              <a:avLst/>
            </a:prstGeom>
            <a:solidFill>
              <a:srgbClr val="66FF66"/>
            </a:solid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rgbClr val="376092"/>
                  </a:solidFill>
                  <a:effectLst/>
                  <a:latin typeface="Open Sans" panose="020B0606030504020204"/>
                  <a:ea typeface="SimSun" panose="02010600030101010101" pitchFamily="2" charset="-122"/>
                  <a:cs typeface="Open Sans" panose="020B0606030504020204" pitchFamily="34" charset="0"/>
                </a:rPr>
                <a:t>COMPETENZE RELAZIONALI</a:t>
              </a:r>
              <a:endParaRPr lang="it-IT" sz="14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Rettangolo con angoli arrotondati 11">
            <a:extLst>
              <a:ext uri="{FF2B5EF4-FFF2-40B4-BE49-F238E27FC236}">
                <a16:creationId xmlns:a16="http://schemas.microsoft.com/office/drawing/2014/main" id="{20419BD7-D017-3A31-1EBD-53EDD3858100}"/>
              </a:ext>
            </a:extLst>
          </p:cNvPr>
          <p:cNvSpPr/>
          <p:nvPr/>
        </p:nvSpPr>
        <p:spPr>
          <a:xfrm>
            <a:off x="3680825" y="1505554"/>
            <a:ext cx="2325708" cy="483261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destra 12">
            <a:extLst>
              <a:ext uri="{FF2B5EF4-FFF2-40B4-BE49-F238E27FC236}">
                <a16:creationId xmlns:a16="http://schemas.microsoft.com/office/drawing/2014/main" id="{6F9975C6-6485-982D-EE36-8659C89DBB62}"/>
              </a:ext>
            </a:extLst>
          </p:cNvPr>
          <p:cNvSpPr/>
          <p:nvPr/>
        </p:nvSpPr>
        <p:spPr>
          <a:xfrm>
            <a:off x="1731543" y="4502001"/>
            <a:ext cx="1949282" cy="1177447"/>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rgbClr val="376092"/>
                </a:solidFill>
                <a:effectLst/>
                <a:latin typeface="Open Sans" panose="020B0606030504020204"/>
                <a:ea typeface="SimSun" panose="02010600030101010101" pitchFamily="2" charset="-122"/>
                <a:cs typeface="Open Sans" panose="020B0606030504020204" pitchFamily="34" charset="0"/>
              </a:rPr>
              <a:t>COMPETENZE COGNITIVE</a:t>
            </a:r>
            <a:endParaRPr lang="it-IT" sz="14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CasellaDiTesto 14">
            <a:extLst>
              <a:ext uri="{FF2B5EF4-FFF2-40B4-BE49-F238E27FC236}">
                <a16:creationId xmlns:a16="http://schemas.microsoft.com/office/drawing/2014/main" id="{79253CE9-6787-0562-B367-D66A88BB4293}"/>
              </a:ext>
            </a:extLst>
          </p:cNvPr>
          <p:cNvSpPr txBox="1">
            <a:spLocks noChangeArrowheads="1"/>
          </p:cNvSpPr>
          <p:nvPr/>
        </p:nvSpPr>
        <p:spPr bwMode="auto">
          <a:xfrm>
            <a:off x="415884" y="3648341"/>
            <a:ext cx="299593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l"/>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Queste 10 competenze possono essere raggruppate in 3 aree.</a:t>
            </a:r>
            <a:endParaRPr lang="it-IT" sz="18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endParaRPr lang="it-IT" sz="1600" dirty="0">
              <a:latin typeface="Open Sans" panose="020B0606030504020204"/>
            </a:endParaRPr>
          </a:p>
        </p:txBody>
      </p:sp>
      <p:sp>
        <p:nvSpPr>
          <p:cNvPr id="6" name="Titolo 1">
            <a:extLst>
              <a:ext uri="{FF2B5EF4-FFF2-40B4-BE49-F238E27FC236}">
                <a16:creationId xmlns:a16="http://schemas.microsoft.com/office/drawing/2014/main" id="{F606414E-7ACE-6EFC-0146-4D14EB3A5A94}"/>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grpSp>
        <p:nvGrpSpPr>
          <p:cNvPr id="7" name="Gruppo 6">
            <a:extLst>
              <a:ext uri="{FF2B5EF4-FFF2-40B4-BE49-F238E27FC236}">
                <a16:creationId xmlns:a16="http://schemas.microsoft.com/office/drawing/2014/main" id="{EFB929AA-F232-AB3C-D034-8E0AED8FD1D1}"/>
              </a:ext>
            </a:extLst>
          </p:cNvPr>
          <p:cNvGrpSpPr/>
          <p:nvPr/>
        </p:nvGrpSpPr>
        <p:grpSpPr>
          <a:xfrm>
            <a:off x="10172700" y="186008"/>
            <a:ext cx="1908337" cy="1173366"/>
            <a:chOff x="10172700" y="186008"/>
            <a:chExt cx="1908337" cy="1173366"/>
          </a:xfrm>
        </p:grpSpPr>
        <p:pic>
          <p:nvPicPr>
            <p:cNvPr id="9" name="Google Shape;168;g1020d4e4f60_1_302">
              <a:extLst>
                <a:ext uri="{FF2B5EF4-FFF2-40B4-BE49-F238E27FC236}">
                  <a16:creationId xmlns:a16="http://schemas.microsoft.com/office/drawing/2014/main" id="{B0998DD1-595D-C77D-0500-843E1C5EECA4}"/>
                </a:ext>
              </a:extLst>
            </p:cNvPr>
            <p:cNvPicPr preferRelativeResize="0"/>
            <p:nvPr/>
          </p:nvPicPr>
          <p:blipFill>
            <a:blip r:embed="rId10">
              <a:alphaModFix/>
            </a:blip>
            <a:stretch>
              <a:fillRect/>
            </a:stretch>
          </p:blipFill>
          <p:spPr>
            <a:xfrm>
              <a:off x="11253262" y="466824"/>
              <a:ext cx="827775" cy="892550"/>
            </a:xfrm>
            <a:prstGeom prst="rect">
              <a:avLst/>
            </a:prstGeom>
            <a:noFill/>
            <a:ln>
              <a:noFill/>
            </a:ln>
          </p:spPr>
        </p:pic>
        <p:sp>
          <p:nvSpPr>
            <p:cNvPr id="16" name="Segnaposto testo 2">
              <a:extLst>
                <a:ext uri="{FF2B5EF4-FFF2-40B4-BE49-F238E27FC236}">
                  <a16:creationId xmlns:a16="http://schemas.microsoft.com/office/drawing/2014/main" id="{D17A687B-3E3B-CB8A-AEC5-46F0CE89ABCC}"/>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Tree>
    <p:custDataLst>
      <p:tags r:id="rId1"/>
    </p:custDataLst>
    <p:extLst>
      <p:ext uri="{BB962C8B-B14F-4D97-AF65-F5344CB8AC3E}">
        <p14:creationId xmlns:p14="http://schemas.microsoft.com/office/powerpoint/2010/main" val="1264352134"/>
      </p:ext>
    </p:extLst>
  </p:cSld>
  <p:clrMapOvr>
    <a:masterClrMapping/>
  </p:clrMapOvr>
  <mc:AlternateContent xmlns:mc="http://schemas.openxmlformats.org/markup-compatibility/2006" xmlns:p14="http://schemas.microsoft.com/office/powerpoint/2010/main">
    <mc:Choice Requires="p14">
      <p:transition spd="slow" p14:dur="2000" advTm="5270"/>
    </mc:Choice>
    <mc:Fallback xmlns="">
      <p:transition spd="slow" advTm="52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2" grpId="0" animBg="1"/>
      <p:bldP spid="13"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9CAC31-5E12-544E-9675-A55B006FD5FB}"/>
              </a:ext>
            </a:extLst>
          </p:cNvPr>
          <p:cNvSpPr>
            <a:spLocks noGrp="1"/>
          </p:cNvSpPr>
          <p:nvPr>
            <p:ph type="title"/>
          </p:nvPr>
        </p:nvSpPr>
        <p:spPr>
          <a:xfrm>
            <a:off x="450296" y="261993"/>
            <a:ext cx="5493304" cy="582136"/>
          </a:xfrm>
        </p:spPr>
        <p:txBody>
          <a:bodyPr/>
          <a:lstStyle/>
          <a:p>
            <a:r>
              <a:rPr lang="it-IT" sz="3200" dirty="0"/>
              <a:t>SCUOLA.AIRC.IT</a:t>
            </a:r>
            <a:endParaRPr lang="it-IT" dirty="0"/>
          </a:p>
        </p:txBody>
      </p:sp>
      <p:sp>
        <p:nvSpPr>
          <p:cNvPr id="3" name="Segnaposto testo 2">
            <a:extLst>
              <a:ext uri="{FF2B5EF4-FFF2-40B4-BE49-F238E27FC236}">
                <a16:creationId xmlns:a16="http://schemas.microsoft.com/office/drawing/2014/main" id="{210289F2-6C9E-4B47-8704-77E94C91F3C0}"/>
              </a:ext>
            </a:extLst>
          </p:cNvPr>
          <p:cNvSpPr>
            <a:spLocks noGrp="1"/>
          </p:cNvSpPr>
          <p:nvPr>
            <p:ph type="body" sz="half" idx="2"/>
          </p:nvPr>
        </p:nvSpPr>
        <p:spPr>
          <a:xfrm>
            <a:off x="10237428" y="117007"/>
            <a:ext cx="1838855" cy="1376576"/>
          </a:xfrm>
        </p:spPr>
        <p:txBody>
          <a:bodyPr/>
          <a:lstStyle/>
          <a:p>
            <a:pPr>
              <a:lnSpc>
                <a:spcPct val="100000"/>
              </a:lnSpc>
              <a:spcBef>
                <a:spcPts val="0"/>
              </a:spcBef>
            </a:pPr>
            <a:r>
              <a:rPr lang="it-IT" sz="1800" dirty="0"/>
              <a:t>AIRC</a:t>
            </a:r>
            <a:endParaRPr lang="it-IT" sz="2400" dirty="0"/>
          </a:p>
          <a:p>
            <a:pPr>
              <a:lnSpc>
                <a:spcPct val="100000"/>
              </a:lnSpc>
              <a:spcBef>
                <a:spcPts val="0"/>
              </a:spcBef>
            </a:pPr>
            <a:r>
              <a:rPr lang="it-IT" sz="1800" dirty="0"/>
              <a:t>nelle scuole</a:t>
            </a:r>
          </a:p>
        </p:txBody>
      </p:sp>
      <p:pic>
        <p:nvPicPr>
          <p:cNvPr id="44" name="Immagine 60">
            <a:extLst>
              <a:ext uri="{FF2B5EF4-FFF2-40B4-BE49-F238E27FC236}">
                <a16:creationId xmlns:a16="http://schemas.microsoft.com/office/drawing/2014/main" id="{E6BD1767-16BD-4F0B-A561-20325E93642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3933" y="1253614"/>
            <a:ext cx="2189004" cy="279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Ovale 44">
            <a:extLst>
              <a:ext uri="{FF2B5EF4-FFF2-40B4-BE49-F238E27FC236}">
                <a16:creationId xmlns:a16="http://schemas.microsoft.com/office/drawing/2014/main" id="{0181680D-7FBA-43AC-96FF-6BD6F940E13A}"/>
              </a:ext>
            </a:extLst>
          </p:cNvPr>
          <p:cNvSpPr/>
          <p:nvPr/>
        </p:nvSpPr>
        <p:spPr>
          <a:xfrm>
            <a:off x="7859958" y="781774"/>
            <a:ext cx="1869995" cy="1736433"/>
          </a:xfrm>
          <a:prstGeom prst="ellipse">
            <a:avLst/>
          </a:prstGeom>
          <a:solidFill>
            <a:schemeClr val="bg1">
              <a:alpha val="27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dirty="0"/>
          </a:p>
        </p:txBody>
      </p:sp>
      <p:sp>
        <p:nvSpPr>
          <p:cNvPr id="46" name="Ovale 45">
            <a:extLst>
              <a:ext uri="{FF2B5EF4-FFF2-40B4-BE49-F238E27FC236}">
                <a16:creationId xmlns:a16="http://schemas.microsoft.com/office/drawing/2014/main" id="{B09A77AD-FE01-4DC8-B743-59C26008F010}"/>
              </a:ext>
            </a:extLst>
          </p:cNvPr>
          <p:cNvSpPr/>
          <p:nvPr/>
        </p:nvSpPr>
        <p:spPr>
          <a:xfrm>
            <a:off x="900775" y="3366098"/>
            <a:ext cx="1869995" cy="1736433"/>
          </a:xfrm>
          <a:prstGeom prst="ellipse">
            <a:avLst/>
          </a:prstGeom>
          <a:solidFill>
            <a:schemeClr val="bg1">
              <a:alpha val="27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dirty="0"/>
          </a:p>
        </p:txBody>
      </p:sp>
      <p:sp>
        <p:nvSpPr>
          <p:cNvPr id="48" name="Ovale 47">
            <a:extLst>
              <a:ext uri="{FF2B5EF4-FFF2-40B4-BE49-F238E27FC236}">
                <a16:creationId xmlns:a16="http://schemas.microsoft.com/office/drawing/2014/main" id="{4D2F1921-4CA0-44BF-9C08-FFEB8A7BC331}"/>
              </a:ext>
            </a:extLst>
          </p:cNvPr>
          <p:cNvSpPr/>
          <p:nvPr/>
        </p:nvSpPr>
        <p:spPr>
          <a:xfrm>
            <a:off x="2487284" y="809579"/>
            <a:ext cx="1869995" cy="1736433"/>
          </a:xfrm>
          <a:prstGeom prst="ellipse">
            <a:avLst/>
          </a:prstGeom>
          <a:solidFill>
            <a:schemeClr val="bg1">
              <a:alpha val="27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dirty="0"/>
          </a:p>
        </p:txBody>
      </p:sp>
      <p:sp>
        <p:nvSpPr>
          <p:cNvPr id="50" name="Text Box 12">
            <a:extLst>
              <a:ext uri="{FF2B5EF4-FFF2-40B4-BE49-F238E27FC236}">
                <a16:creationId xmlns:a16="http://schemas.microsoft.com/office/drawing/2014/main" id="{B68479B2-62F8-4704-B96B-F450B773D2A0}"/>
              </a:ext>
            </a:extLst>
          </p:cNvPr>
          <p:cNvSpPr txBox="1">
            <a:spLocks noChangeArrowheads="1"/>
          </p:cNvSpPr>
          <p:nvPr/>
        </p:nvSpPr>
        <p:spPr bwMode="auto">
          <a:xfrm>
            <a:off x="7911252" y="1271620"/>
            <a:ext cx="1794669" cy="1100931"/>
          </a:xfrm>
          <a:prstGeom prst="rect">
            <a:avLst/>
          </a:prstGeom>
          <a:noFill/>
          <a:ln>
            <a:noFill/>
          </a:ln>
          <a:effectLst/>
        </p:spPr>
        <p:txBody>
          <a:bodyPr wrap="none" lIns="81631" tIns="40816" rIns="81631" bIns="4081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cs typeface="ＭＳ Ｐゴシック"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9pPr>
          </a:lstStyle>
          <a:p>
            <a:pPr algn="ctr" eaLnBrk="1" fontAlgn="auto" hangingPunct="1">
              <a:spcBef>
                <a:spcPts val="0"/>
              </a:spcBef>
              <a:spcAft>
                <a:spcPts val="0"/>
              </a:spcAft>
              <a:defRPr/>
            </a:pPr>
            <a:r>
              <a:rPr lang="it-IT" sz="1400" b="1" i="1" dirty="0">
                <a:solidFill>
                  <a:schemeClr val="accent1">
                    <a:lumMod val="75000"/>
                  </a:schemeClr>
                </a:solidFill>
                <a:latin typeface="Open Sans" panose="020B0606030504020204"/>
                <a:ea typeface="SimSun" charset="0"/>
                <a:cs typeface="SimSun" charset="0"/>
              </a:rPr>
              <a:t>NEWSLETTER </a:t>
            </a:r>
          </a:p>
          <a:p>
            <a:pPr algn="ctr" eaLnBrk="1" fontAlgn="auto" hangingPunct="1">
              <a:spcBef>
                <a:spcPts val="0"/>
              </a:spcBef>
              <a:spcAft>
                <a:spcPts val="0"/>
              </a:spcAft>
              <a:defRPr/>
            </a:pPr>
            <a:r>
              <a:rPr lang="it-IT" sz="1300" i="1" dirty="0">
                <a:solidFill>
                  <a:schemeClr val="accent1">
                    <a:lumMod val="75000"/>
                  </a:schemeClr>
                </a:solidFill>
                <a:latin typeface="Open Sans" panose="020B0606030504020204"/>
                <a:ea typeface="SimSun" charset="0"/>
                <a:cs typeface="SimSun" charset="0"/>
              </a:rPr>
              <a:t>per essere aggiornati </a:t>
            </a:r>
          </a:p>
          <a:p>
            <a:pPr algn="ctr" eaLnBrk="1" fontAlgn="auto" hangingPunct="1">
              <a:spcBef>
                <a:spcPts val="0"/>
              </a:spcBef>
              <a:spcAft>
                <a:spcPts val="0"/>
              </a:spcAft>
              <a:defRPr/>
            </a:pPr>
            <a:r>
              <a:rPr lang="it-IT" sz="1300" i="1" dirty="0">
                <a:solidFill>
                  <a:schemeClr val="accent1">
                    <a:lumMod val="75000"/>
                  </a:schemeClr>
                </a:solidFill>
                <a:latin typeface="Open Sans" panose="020B0606030504020204"/>
                <a:ea typeface="SimSun" charset="0"/>
                <a:cs typeface="SimSun" charset="0"/>
              </a:rPr>
              <a:t>sulle attività del </a:t>
            </a:r>
          </a:p>
          <a:p>
            <a:pPr algn="ctr" eaLnBrk="1" fontAlgn="auto" hangingPunct="1">
              <a:spcBef>
                <a:spcPts val="0"/>
              </a:spcBef>
              <a:spcAft>
                <a:spcPts val="0"/>
              </a:spcAft>
              <a:defRPr/>
            </a:pPr>
            <a:r>
              <a:rPr lang="it-IT" sz="1300" i="1" dirty="0">
                <a:solidFill>
                  <a:schemeClr val="accent1">
                    <a:lumMod val="75000"/>
                  </a:schemeClr>
                </a:solidFill>
                <a:latin typeface="Open Sans" panose="020B0606030504020204"/>
                <a:ea typeface="SimSun" charset="0"/>
                <a:cs typeface="SimSun" charset="0"/>
              </a:rPr>
              <a:t>progetto </a:t>
            </a:r>
          </a:p>
        </p:txBody>
      </p:sp>
      <p:sp>
        <p:nvSpPr>
          <p:cNvPr id="52" name="Text Box 11">
            <a:extLst>
              <a:ext uri="{FF2B5EF4-FFF2-40B4-BE49-F238E27FC236}">
                <a16:creationId xmlns:a16="http://schemas.microsoft.com/office/drawing/2014/main" id="{844AC798-08E5-4655-9E47-62559A30BA9E}"/>
              </a:ext>
            </a:extLst>
          </p:cNvPr>
          <p:cNvSpPr txBox="1">
            <a:spLocks noChangeArrowheads="1"/>
          </p:cNvSpPr>
          <p:nvPr/>
        </p:nvSpPr>
        <p:spPr bwMode="auto">
          <a:xfrm>
            <a:off x="845851" y="3572908"/>
            <a:ext cx="1894206" cy="1307045"/>
          </a:xfrm>
          <a:prstGeom prst="rect">
            <a:avLst/>
          </a:prstGeom>
          <a:noFill/>
          <a:ln>
            <a:noFill/>
          </a:ln>
          <a:effectLst/>
        </p:spPr>
        <p:txBody>
          <a:bodyPr wrap="none" lIns="81712" tIns="40676" rIns="81712" bIns="4067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9pPr>
          </a:lstStyle>
          <a:p>
            <a:pPr algn="ctr" eaLnBrk="1" fontAlgn="auto" hangingPunct="1">
              <a:spcBef>
                <a:spcPts val="0"/>
              </a:spcBef>
              <a:spcAft>
                <a:spcPts val="0"/>
              </a:spcAft>
              <a:defRPr/>
            </a:pPr>
            <a:r>
              <a:rPr lang="it-IT" altLang="it-IT" sz="1400" b="1" i="1" dirty="0">
                <a:solidFill>
                  <a:schemeClr val="accent1">
                    <a:lumMod val="75000"/>
                  </a:schemeClr>
                </a:solidFill>
                <a:latin typeface="Open Sans" panose="020B0606030504020204"/>
                <a:ea typeface="SimSun" charset="-122"/>
              </a:rPr>
              <a:t>CANCRO </a:t>
            </a:r>
          </a:p>
          <a:p>
            <a:pPr algn="ctr" eaLnBrk="1" fontAlgn="auto" hangingPunct="1">
              <a:spcBef>
                <a:spcPts val="0"/>
              </a:spcBef>
              <a:spcAft>
                <a:spcPts val="0"/>
              </a:spcAft>
              <a:defRPr/>
            </a:pPr>
            <a:r>
              <a:rPr lang="it-IT" altLang="it-IT" sz="1400" b="1" i="1" dirty="0">
                <a:solidFill>
                  <a:schemeClr val="accent1">
                    <a:lumMod val="75000"/>
                  </a:schemeClr>
                </a:solidFill>
                <a:latin typeface="Open Sans" panose="020B0606030504020204"/>
                <a:ea typeface="SimSun" charset="-122"/>
              </a:rPr>
              <a:t>IO TI BOCCIO</a:t>
            </a:r>
          </a:p>
          <a:p>
            <a:pPr algn="ctr" eaLnBrk="1" fontAlgn="auto" hangingPunct="1">
              <a:spcBef>
                <a:spcPts val="0"/>
              </a:spcBef>
              <a:spcAft>
                <a:spcPts val="0"/>
              </a:spcAft>
              <a:defRPr/>
            </a:pPr>
            <a:r>
              <a:rPr lang="it-IT" altLang="it-IT" sz="1200" i="1" dirty="0">
                <a:solidFill>
                  <a:schemeClr val="accent1">
                    <a:lumMod val="75000"/>
                  </a:schemeClr>
                </a:solidFill>
                <a:latin typeface="Open Sans" panose="020B0606030504020204"/>
                <a:ea typeface="SimSun" charset="-122"/>
              </a:rPr>
              <a:t>fai della tua scuola </a:t>
            </a:r>
          </a:p>
          <a:p>
            <a:pPr algn="ctr" eaLnBrk="1" fontAlgn="auto" hangingPunct="1">
              <a:spcBef>
                <a:spcPts val="0"/>
              </a:spcBef>
              <a:spcAft>
                <a:spcPts val="0"/>
              </a:spcAft>
              <a:defRPr/>
            </a:pPr>
            <a:r>
              <a:rPr lang="it-IT" altLang="it-IT" sz="1200" i="1" dirty="0">
                <a:solidFill>
                  <a:schemeClr val="accent1">
                    <a:lumMod val="75000"/>
                  </a:schemeClr>
                </a:solidFill>
                <a:latin typeface="Open Sans" panose="020B0606030504020204"/>
                <a:ea typeface="SimSun" charset="-122"/>
              </a:rPr>
              <a:t>una piazza distribuendo</a:t>
            </a:r>
          </a:p>
          <a:p>
            <a:pPr algn="ctr" eaLnBrk="1" fontAlgn="auto" hangingPunct="1">
              <a:spcBef>
                <a:spcPts val="0"/>
              </a:spcBef>
              <a:spcAft>
                <a:spcPts val="0"/>
              </a:spcAft>
              <a:defRPr/>
            </a:pPr>
            <a:r>
              <a:rPr lang="it-IT" altLang="it-IT" sz="1200" i="1" dirty="0">
                <a:solidFill>
                  <a:schemeClr val="accent1">
                    <a:lumMod val="75000"/>
                  </a:schemeClr>
                </a:solidFill>
                <a:latin typeface="Open Sans" panose="020B0606030504020204"/>
                <a:ea typeface="SimSun" charset="-122"/>
              </a:rPr>
              <a:t>le Arance della Salute,</a:t>
            </a:r>
          </a:p>
          <a:p>
            <a:pPr algn="ctr" eaLnBrk="1" fontAlgn="auto" hangingPunct="1">
              <a:spcBef>
                <a:spcPts val="0"/>
              </a:spcBef>
              <a:spcAft>
                <a:spcPts val="0"/>
              </a:spcAft>
              <a:defRPr/>
            </a:pPr>
            <a:r>
              <a:rPr lang="it-IT" altLang="it-IT" sz="1200" i="1" dirty="0">
                <a:solidFill>
                  <a:schemeClr val="accent1">
                    <a:lumMod val="75000"/>
                  </a:schemeClr>
                </a:solidFill>
                <a:latin typeface="Open Sans" panose="020B0606030504020204"/>
                <a:ea typeface="SimSun" charset="-122"/>
              </a:rPr>
              <a:t>miele e marmellata</a:t>
            </a:r>
            <a:endParaRPr lang="it-IT" altLang="it-IT" sz="1300" i="1" dirty="0">
              <a:solidFill>
                <a:schemeClr val="accent1">
                  <a:lumMod val="75000"/>
                </a:schemeClr>
              </a:solidFill>
              <a:latin typeface="Open Sans" panose="020B0606030504020204"/>
              <a:ea typeface="SimSun" charset="-122"/>
            </a:endParaRPr>
          </a:p>
        </p:txBody>
      </p:sp>
      <p:grpSp>
        <p:nvGrpSpPr>
          <p:cNvPr id="54" name="Gruppo 53">
            <a:extLst>
              <a:ext uri="{FF2B5EF4-FFF2-40B4-BE49-F238E27FC236}">
                <a16:creationId xmlns:a16="http://schemas.microsoft.com/office/drawing/2014/main" id="{0260C057-4951-4827-9703-35D6A9C1CAEB}"/>
              </a:ext>
            </a:extLst>
          </p:cNvPr>
          <p:cNvGrpSpPr/>
          <p:nvPr/>
        </p:nvGrpSpPr>
        <p:grpSpPr>
          <a:xfrm rot="5015266">
            <a:off x="4103535" y="1430883"/>
            <a:ext cx="1049911" cy="823268"/>
            <a:chOff x="2944813" y="2861320"/>
            <a:chExt cx="1049911" cy="823268"/>
          </a:xfrm>
        </p:grpSpPr>
        <p:pic>
          <p:nvPicPr>
            <p:cNvPr id="56" name="Immagine 34">
              <a:extLst>
                <a:ext uri="{FF2B5EF4-FFF2-40B4-BE49-F238E27FC236}">
                  <a16:creationId xmlns:a16="http://schemas.microsoft.com/office/drawing/2014/main" id="{DF69A609-C061-4E3C-BCA2-081A21B26C5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44813" y="3448050"/>
              <a:ext cx="242887"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Immagine 35">
              <a:extLst>
                <a:ext uri="{FF2B5EF4-FFF2-40B4-BE49-F238E27FC236}">
                  <a16:creationId xmlns:a16="http://schemas.microsoft.com/office/drawing/2014/main" id="{4A57B4EB-8EE9-4A6A-AB6F-98E7B13194B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28975" y="3119438"/>
              <a:ext cx="1825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Immagine 36">
              <a:extLst>
                <a:ext uri="{FF2B5EF4-FFF2-40B4-BE49-F238E27FC236}">
                  <a16:creationId xmlns:a16="http://schemas.microsoft.com/office/drawing/2014/main" id="{6BC3B456-119F-4739-9B04-0A6E846DDBE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75050" y="2944037"/>
              <a:ext cx="1365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Immagine 37">
              <a:extLst>
                <a:ext uri="{FF2B5EF4-FFF2-40B4-BE49-F238E27FC236}">
                  <a16:creationId xmlns:a16="http://schemas.microsoft.com/office/drawing/2014/main" id="{A6F49266-8953-4914-B2F2-F2DE33D5904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01061" y="2861320"/>
              <a:ext cx="936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2" name="Immagine 2">
            <a:extLst>
              <a:ext uri="{FF2B5EF4-FFF2-40B4-BE49-F238E27FC236}">
                <a16:creationId xmlns:a16="http://schemas.microsoft.com/office/drawing/2014/main" id="{44439686-F017-4127-9B5D-5706DCD2EA1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181556" y="2628707"/>
            <a:ext cx="3382331" cy="247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 name="Gruppo 70">
            <a:extLst>
              <a:ext uri="{FF2B5EF4-FFF2-40B4-BE49-F238E27FC236}">
                <a16:creationId xmlns:a16="http://schemas.microsoft.com/office/drawing/2014/main" id="{50DC3B41-D649-44FE-8023-BED01D5E70B4}"/>
              </a:ext>
            </a:extLst>
          </p:cNvPr>
          <p:cNvGrpSpPr/>
          <p:nvPr/>
        </p:nvGrpSpPr>
        <p:grpSpPr>
          <a:xfrm rot="913737">
            <a:off x="2707893" y="3197301"/>
            <a:ext cx="1049911" cy="823268"/>
            <a:chOff x="2944813" y="2861320"/>
            <a:chExt cx="1049911" cy="823268"/>
          </a:xfrm>
        </p:grpSpPr>
        <p:pic>
          <p:nvPicPr>
            <p:cNvPr id="72" name="Immagine 34">
              <a:extLst>
                <a:ext uri="{FF2B5EF4-FFF2-40B4-BE49-F238E27FC236}">
                  <a16:creationId xmlns:a16="http://schemas.microsoft.com/office/drawing/2014/main" id="{A994E3E4-1953-4931-BB00-1DC47D19DC8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44813" y="3448050"/>
              <a:ext cx="242887"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Immagine 35">
              <a:extLst>
                <a:ext uri="{FF2B5EF4-FFF2-40B4-BE49-F238E27FC236}">
                  <a16:creationId xmlns:a16="http://schemas.microsoft.com/office/drawing/2014/main" id="{9DB94130-EA39-4877-A6EC-CEDC92C955F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28975" y="3119438"/>
              <a:ext cx="1825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Immagine 36">
              <a:extLst>
                <a:ext uri="{FF2B5EF4-FFF2-40B4-BE49-F238E27FC236}">
                  <a16:creationId xmlns:a16="http://schemas.microsoft.com/office/drawing/2014/main" id="{710F364D-C067-4C8A-902B-FEBEBDD64D1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75050" y="2944037"/>
              <a:ext cx="1365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Immagine 37">
              <a:extLst>
                <a:ext uri="{FF2B5EF4-FFF2-40B4-BE49-F238E27FC236}">
                  <a16:creationId xmlns:a16="http://schemas.microsoft.com/office/drawing/2014/main" id="{4D50BF53-B779-419B-A4B2-BF70BE503A5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01061" y="2861320"/>
              <a:ext cx="936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 name="Text Box 4">
            <a:extLst>
              <a:ext uri="{FF2B5EF4-FFF2-40B4-BE49-F238E27FC236}">
                <a16:creationId xmlns:a16="http://schemas.microsoft.com/office/drawing/2014/main" id="{59E6444B-690A-416D-BDA6-6570A968D75D}"/>
              </a:ext>
            </a:extLst>
          </p:cNvPr>
          <p:cNvSpPr txBox="1">
            <a:spLocks noChangeArrowheads="1"/>
          </p:cNvSpPr>
          <p:nvPr/>
        </p:nvSpPr>
        <p:spPr bwMode="auto">
          <a:xfrm>
            <a:off x="2694360" y="1046242"/>
            <a:ext cx="1501914" cy="1243105"/>
          </a:xfrm>
          <a:prstGeom prst="rect">
            <a:avLst/>
          </a:prstGeom>
          <a:noFill/>
          <a:ln>
            <a:noFill/>
          </a:ln>
          <a:effectLst/>
        </p:spPr>
        <p:txBody>
          <a:bodyPr wrap="none" lIns="81631" tIns="40816" rIns="81631" bIns="4081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9pPr>
          </a:lstStyle>
          <a:p>
            <a:pPr algn="ctr" eaLnBrk="1" fontAlgn="auto" hangingPunct="1">
              <a:spcBef>
                <a:spcPts val="0"/>
              </a:spcBef>
              <a:spcAft>
                <a:spcPts val="0"/>
              </a:spcAft>
              <a:defRPr/>
            </a:pPr>
            <a:r>
              <a:rPr lang="it-IT" altLang="it-IT" sz="1400" b="1" i="1" dirty="0">
                <a:solidFill>
                  <a:schemeClr val="accent1">
                    <a:lumMod val="75000"/>
                  </a:schemeClr>
                </a:solidFill>
                <a:latin typeface="Open Sans" panose="020B0606030504020204"/>
                <a:ea typeface="SimSun" charset="-122"/>
              </a:rPr>
              <a:t>WEBINAR</a:t>
            </a:r>
          </a:p>
          <a:p>
            <a:pPr algn="ctr" eaLnBrk="1" fontAlgn="auto" hangingPunct="1">
              <a:spcBef>
                <a:spcPts val="0"/>
              </a:spcBef>
              <a:spcAft>
                <a:spcPts val="0"/>
              </a:spcAft>
              <a:defRPr/>
            </a:pPr>
            <a:r>
              <a:rPr lang="it-IT" altLang="it-IT" sz="1250" i="1" dirty="0">
                <a:solidFill>
                  <a:schemeClr val="accent1">
                    <a:lumMod val="75000"/>
                  </a:schemeClr>
                </a:solidFill>
                <a:latin typeface="Open Sans" panose="020B0606030504020204"/>
                <a:ea typeface="SimSun" charset="-122"/>
              </a:rPr>
              <a:t>formazione live</a:t>
            </a:r>
          </a:p>
          <a:p>
            <a:pPr algn="ctr" eaLnBrk="1" fontAlgn="auto" hangingPunct="1">
              <a:spcBef>
                <a:spcPts val="0"/>
              </a:spcBef>
              <a:spcAft>
                <a:spcPts val="0"/>
              </a:spcAft>
              <a:defRPr/>
            </a:pPr>
            <a:r>
              <a:rPr lang="it-IT" altLang="it-IT" sz="1250" i="1" dirty="0">
                <a:solidFill>
                  <a:schemeClr val="accent1">
                    <a:lumMod val="75000"/>
                  </a:schemeClr>
                </a:solidFill>
                <a:latin typeface="Open Sans" panose="020B0606030504020204"/>
                <a:ea typeface="SimSun" charset="-122"/>
              </a:rPr>
              <a:t>con ricercatori </a:t>
            </a:r>
          </a:p>
          <a:p>
            <a:pPr algn="ctr" eaLnBrk="1" fontAlgn="auto" hangingPunct="1">
              <a:spcBef>
                <a:spcPts val="0"/>
              </a:spcBef>
              <a:spcAft>
                <a:spcPts val="0"/>
              </a:spcAft>
              <a:defRPr/>
            </a:pPr>
            <a:r>
              <a:rPr lang="it-IT" altLang="it-IT" sz="1250" i="1" dirty="0">
                <a:solidFill>
                  <a:schemeClr val="accent1">
                    <a:lumMod val="75000"/>
                  </a:schemeClr>
                </a:solidFill>
                <a:latin typeface="Open Sans" panose="020B0606030504020204"/>
                <a:ea typeface="SimSun" charset="-122"/>
              </a:rPr>
              <a:t>e divulgatori</a:t>
            </a:r>
          </a:p>
          <a:p>
            <a:pPr algn="ctr" eaLnBrk="1" fontAlgn="auto" hangingPunct="1">
              <a:spcBef>
                <a:spcPts val="0"/>
              </a:spcBef>
              <a:spcAft>
                <a:spcPts val="0"/>
              </a:spcAft>
              <a:defRPr/>
            </a:pPr>
            <a:r>
              <a:rPr lang="it-IT" altLang="it-IT" sz="1250" i="1" dirty="0">
                <a:solidFill>
                  <a:schemeClr val="accent1">
                    <a:lumMod val="75000"/>
                  </a:schemeClr>
                </a:solidFill>
                <a:latin typeface="Open Sans" panose="020B0606030504020204"/>
                <a:ea typeface="SimSun" charset="-122"/>
              </a:rPr>
              <a:t>e schede didattiche di </a:t>
            </a:r>
          </a:p>
          <a:p>
            <a:pPr algn="ctr" eaLnBrk="1" fontAlgn="auto" hangingPunct="1">
              <a:spcBef>
                <a:spcPts val="0"/>
              </a:spcBef>
              <a:spcAft>
                <a:spcPts val="0"/>
              </a:spcAft>
              <a:defRPr/>
            </a:pPr>
            <a:r>
              <a:rPr lang="it-IT" altLang="it-IT" sz="1250" i="1" dirty="0">
                <a:solidFill>
                  <a:schemeClr val="accent1">
                    <a:lumMod val="75000"/>
                  </a:schemeClr>
                </a:solidFill>
                <a:latin typeface="Open Sans" panose="020B0606030504020204"/>
                <a:ea typeface="SimSun" charset="-122"/>
              </a:rPr>
              <a:t>approfondimento</a:t>
            </a:r>
          </a:p>
        </p:txBody>
      </p:sp>
      <p:sp>
        <p:nvSpPr>
          <p:cNvPr id="77" name="Ovale 76">
            <a:extLst>
              <a:ext uri="{FF2B5EF4-FFF2-40B4-BE49-F238E27FC236}">
                <a16:creationId xmlns:a16="http://schemas.microsoft.com/office/drawing/2014/main" id="{0432D360-6DA9-4BDB-AAAD-07CDB1B8FBEA}"/>
              </a:ext>
            </a:extLst>
          </p:cNvPr>
          <p:cNvSpPr/>
          <p:nvPr/>
        </p:nvSpPr>
        <p:spPr>
          <a:xfrm>
            <a:off x="733675" y="1564560"/>
            <a:ext cx="1869995" cy="1736433"/>
          </a:xfrm>
          <a:prstGeom prst="ellipse">
            <a:avLst/>
          </a:prstGeom>
          <a:solidFill>
            <a:schemeClr val="bg1">
              <a:alpha val="27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dirty="0"/>
          </a:p>
        </p:txBody>
      </p:sp>
      <p:sp>
        <p:nvSpPr>
          <p:cNvPr id="78" name="Text Box 4">
            <a:extLst>
              <a:ext uri="{FF2B5EF4-FFF2-40B4-BE49-F238E27FC236}">
                <a16:creationId xmlns:a16="http://schemas.microsoft.com/office/drawing/2014/main" id="{52C8E668-81D4-4A5B-8F2F-FA889772F8BC}"/>
              </a:ext>
            </a:extLst>
          </p:cNvPr>
          <p:cNvSpPr txBox="1">
            <a:spLocks noChangeArrowheads="1"/>
          </p:cNvSpPr>
          <p:nvPr/>
        </p:nvSpPr>
        <p:spPr bwMode="auto">
          <a:xfrm>
            <a:off x="775809" y="1922067"/>
            <a:ext cx="1826444" cy="1406524"/>
          </a:xfrm>
          <a:prstGeom prst="rect">
            <a:avLst/>
          </a:prstGeom>
          <a:noFill/>
          <a:ln>
            <a:noFill/>
          </a:ln>
          <a:effectLst/>
        </p:spPr>
        <p:txBody>
          <a:bodyPr wrap="none" lIns="81631" tIns="40816" rIns="81631" bIns="4081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9pPr>
          </a:lstStyle>
          <a:p>
            <a:pPr algn="ctr" eaLnBrk="1" fontAlgn="auto" hangingPunct="1">
              <a:spcBef>
                <a:spcPts val="0"/>
              </a:spcBef>
              <a:spcAft>
                <a:spcPts val="0"/>
              </a:spcAft>
              <a:defRPr/>
            </a:pPr>
            <a:r>
              <a:rPr lang="it-IT" altLang="it-IT" sz="1400" b="1" i="1" dirty="0">
                <a:solidFill>
                  <a:schemeClr val="accent1">
                    <a:lumMod val="75000"/>
                  </a:schemeClr>
                </a:solidFill>
                <a:latin typeface="Open Sans" panose="020B0606030504020204"/>
                <a:ea typeface="SimSun" charset="-122"/>
              </a:rPr>
              <a:t>KIT DIDATTICI </a:t>
            </a:r>
          </a:p>
          <a:p>
            <a:pPr algn="ctr" eaLnBrk="1" fontAlgn="auto" hangingPunct="1">
              <a:spcBef>
                <a:spcPts val="0"/>
              </a:spcBef>
              <a:spcAft>
                <a:spcPts val="0"/>
              </a:spcAft>
              <a:defRPr/>
            </a:pPr>
            <a:r>
              <a:rPr lang="it-IT" altLang="it-IT" sz="1400" b="1" i="1" dirty="0">
                <a:solidFill>
                  <a:schemeClr val="accent1">
                    <a:lumMod val="75000"/>
                  </a:schemeClr>
                </a:solidFill>
                <a:latin typeface="Open Sans" panose="020B0606030504020204"/>
                <a:ea typeface="SimSun" charset="-122"/>
              </a:rPr>
              <a:t>MULTIMEDIALI </a:t>
            </a:r>
          </a:p>
          <a:p>
            <a:pPr algn="ctr" eaLnBrk="1" fontAlgn="auto" hangingPunct="1">
              <a:spcBef>
                <a:spcPts val="0"/>
              </a:spcBef>
              <a:spcAft>
                <a:spcPts val="0"/>
              </a:spcAft>
              <a:defRPr/>
            </a:pPr>
            <a:r>
              <a:rPr lang="it-IT" altLang="it-IT" sz="1300" i="1" dirty="0">
                <a:solidFill>
                  <a:schemeClr val="accent1">
                    <a:lumMod val="75000"/>
                  </a:schemeClr>
                </a:solidFill>
                <a:latin typeface="Open Sans" panose="020B0606030504020204"/>
                <a:ea typeface="SimSun" charset="-122"/>
              </a:rPr>
              <a:t>schede, presentazioni, </a:t>
            </a:r>
          </a:p>
          <a:p>
            <a:pPr algn="ctr" eaLnBrk="1" fontAlgn="auto" hangingPunct="1">
              <a:spcBef>
                <a:spcPts val="0"/>
              </a:spcBef>
              <a:spcAft>
                <a:spcPts val="0"/>
              </a:spcAft>
              <a:defRPr/>
            </a:pPr>
            <a:r>
              <a:rPr lang="it-IT" altLang="it-IT" sz="1300" i="1" dirty="0">
                <a:solidFill>
                  <a:schemeClr val="accent1">
                    <a:lumMod val="75000"/>
                  </a:schemeClr>
                </a:solidFill>
                <a:latin typeface="Open Sans" panose="020B0606030504020204"/>
                <a:ea typeface="SimSun" charset="-122"/>
              </a:rPr>
              <a:t>giochi, animazioni </a:t>
            </a:r>
          </a:p>
          <a:p>
            <a:pPr algn="ctr" eaLnBrk="1" fontAlgn="auto" hangingPunct="1">
              <a:spcBef>
                <a:spcPts val="0"/>
              </a:spcBef>
              <a:spcAft>
                <a:spcPts val="0"/>
              </a:spcAft>
              <a:defRPr/>
            </a:pPr>
            <a:r>
              <a:rPr lang="it-IT" altLang="it-IT" sz="1300" i="1" dirty="0">
                <a:solidFill>
                  <a:schemeClr val="accent1">
                    <a:lumMod val="75000"/>
                  </a:schemeClr>
                </a:solidFill>
                <a:latin typeface="Open Sans" panose="020B0606030504020204"/>
                <a:ea typeface="SimSun" charset="-122"/>
              </a:rPr>
              <a:t>e video </a:t>
            </a:r>
          </a:p>
        </p:txBody>
      </p:sp>
      <p:sp>
        <p:nvSpPr>
          <p:cNvPr id="79" name="Ovale 78">
            <a:extLst>
              <a:ext uri="{FF2B5EF4-FFF2-40B4-BE49-F238E27FC236}">
                <a16:creationId xmlns:a16="http://schemas.microsoft.com/office/drawing/2014/main" id="{713B1725-1184-44C0-AC8D-062D4C15FBF1}"/>
              </a:ext>
            </a:extLst>
          </p:cNvPr>
          <p:cNvSpPr/>
          <p:nvPr/>
        </p:nvSpPr>
        <p:spPr>
          <a:xfrm>
            <a:off x="2966947" y="4227593"/>
            <a:ext cx="1869995" cy="1736433"/>
          </a:xfrm>
          <a:prstGeom prst="ellipse">
            <a:avLst/>
          </a:prstGeom>
          <a:solidFill>
            <a:schemeClr val="bg1">
              <a:alpha val="27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dirty="0"/>
          </a:p>
        </p:txBody>
      </p:sp>
      <p:sp>
        <p:nvSpPr>
          <p:cNvPr id="80" name="Ovale 79">
            <a:extLst>
              <a:ext uri="{FF2B5EF4-FFF2-40B4-BE49-F238E27FC236}">
                <a16:creationId xmlns:a16="http://schemas.microsoft.com/office/drawing/2014/main" id="{0CD28798-81EA-4A82-95C0-8115BD647AEE}"/>
              </a:ext>
            </a:extLst>
          </p:cNvPr>
          <p:cNvSpPr/>
          <p:nvPr/>
        </p:nvSpPr>
        <p:spPr>
          <a:xfrm>
            <a:off x="9705921" y="1636350"/>
            <a:ext cx="1869995" cy="1736433"/>
          </a:xfrm>
          <a:prstGeom prst="ellipse">
            <a:avLst/>
          </a:prstGeom>
          <a:solidFill>
            <a:schemeClr val="bg1">
              <a:alpha val="27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dirty="0"/>
          </a:p>
        </p:txBody>
      </p:sp>
      <p:sp>
        <p:nvSpPr>
          <p:cNvPr id="81" name="Ovale 80">
            <a:extLst>
              <a:ext uri="{FF2B5EF4-FFF2-40B4-BE49-F238E27FC236}">
                <a16:creationId xmlns:a16="http://schemas.microsoft.com/office/drawing/2014/main" id="{179379DD-A779-41C0-BB54-54D1C2DC9DFF}"/>
              </a:ext>
            </a:extLst>
          </p:cNvPr>
          <p:cNvSpPr/>
          <p:nvPr/>
        </p:nvSpPr>
        <p:spPr>
          <a:xfrm>
            <a:off x="10084043" y="3554383"/>
            <a:ext cx="1970975" cy="1873858"/>
          </a:xfrm>
          <a:prstGeom prst="ellipse">
            <a:avLst/>
          </a:prstGeom>
          <a:solidFill>
            <a:schemeClr val="bg1">
              <a:alpha val="27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dirty="0"/>
          </a:p>
        </p:txBody>
      </p:sp>
      <p:sp>
        <p:nvSpPr>
          <p:cNvPr id="82" name="Ovale 81">
            <a:extLst>
              <a:ext uri="{FF2B5EF4-FFF2-40B4-BE49-F238E27FC236}">
                <a16:creationId xmlns:a16="http://schemas.microsoft.com/office/drawing/2014/main" id="{DDB78E83-F8A9-4C0C-92AE-F0AA45CD6E61}"/>
              </a:ext>
            </a:extLst>
          </p:cNvPr>
          <p:cNvSpPr/>
          <p:nvPr/>
        </p:nvSpPr>
        <p:spPr>
          <a:xfrm>
            <a:off x="5543767" y="5017509"/>
            <a:ext cx="1869995" cy="1736433"/>
          </a:xfrm>
          <a:prstGeom prst="ellipse">
            <a:avLst/>
          </a:prstGeom>
          <a:solidFill>
            <a:schemeClr val="bg1">
              <a:alpha val="27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dirty="0"/>
          </a:p>
        </p:txBody>
      </p:sp>
      <p:grpSp>
        <p:nvGrpSpPr>
          <p:cNvPr id="83" name="Gruppo 82">
            <a:extLst>
              <a:ext uri="{FF2B5EF4-FFF2-40B4-BE49-F238E27FC236}">
                <a16:creationId xmlns:a16="http://schemas.microsoft.com/office/drawing/2014/main" id="{12177089-F2D7-462D-AC26-62CA4FADB523}"/>
              </a:ext>
            </a:extLst>
          </p:cNvPr>
          <p:cNvGrpSpPr/>
          <p:nvPr/>
        </p:nvGrpSpPr>
        <p:grpSpPr>
          <a:xfrm rot="18196848" flipH="1">
            <a:off x="8843729" y="2414821"/>
            <a:ext cx="877873" cy="707738"/>
            <a:chOff x="2944813" y="2861320"/>
            <a:chExt cx="1049911" cy="823268"/>
          </a:xfrm>
        </p:grpSpPr>
        <p:pic>
          <p:nvPicPr>
            <p:cNvPr id="84" name="Immagine 34">
              <a:extLst>
                <a:ext uri="{FF2B5EF4-FFF2-40B4-BE49-F238E27FC236}">
                  <a16:creationId xmlns:a16="http://schemas.microsoft.com/office/drawing/2014/main" id="{3DDCDDAF-7FD6-4E57-9E2E-C161BB06826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44813" y="3448050"/>
              <a:ext cx="242887"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Immagine 35">
              <a:extLst>
                <a:ext uri="{FF2B5EF4-FFF2-40B4-BE49-F238E27FC236}">
                  <a16:creationId xmlns:a16="http://schemas.microsoft.com/office/drawing/2014/main" id="{E6329531-25B6-49C3-B5E2-0440162F64C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28975" y="3119438"/>
              <a:ext cx="1825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Immagine 36">
              <a:extLst>
                <a:ext uri="{FF2B5EF4-FFF2-40B4-BE49-F238E27FC236}">
                  <a16:creationId xmlns:a16="http://schemas.microsoft.com/office/drawing/2014/main" id="{E1BEF434-12A4-42CE-864F-929D94AEF19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75050" y="2944037"/>
              <a:ext cx="1365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Immagine 37">
              <a:extLst>
                <a:ext uri="{FF2B5EF4-FFF2-40B4-BE49-F238E27FC236}">
                  <a16:creationId xmlns:a16="http://schemas.microsoft.com/office/drawing/2014/main" id="{59FFE533-9847-4AAF-8A5E-580FE54CFF5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01061" y="2861320"/>
              <a:ext cx="936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9" name="Text Box 3">
            <a:extLst>
              <a:ext uri="{FF2B5EF4-FFF2-40B4-BE49-F238E27FC236}">
                <a16:creationId xmlns:a16="http://schemas.microsoft.com/office/drawing/2014/main" id="{05271C7F-87BD-4A5D-B27E-6F70CDC268CA}"/>
              </a:ext>
            </a:extLst>
          </p:cNvPr>
          <p:cNvSpPr txBox="1">
            <a:spLocks noChangeArrowheads="1"/>
          </p:cNvSpPr>
          <p:nvPr/>
        </p:nvSpPr>
        <p:spPr bwMode="auto">
          <a:xfrm>
            <a:off x="10179859" y="3749036"/>
            <a:ext cx="1746250" cy="1428798"/>
          </a:xfrm>
          <a:prstGeom prst="rect">
            <a:avLst/>
          </a:prstGeom>
          <a:noFill/>
          <a:ln>
            <a:noFill/>
          </a:ln>
          <a:effectLst/>
        </p:spPr>
        <p:txBody>
          <a:bodyPr wrap="none" lIns="81631" tIns="40816" rIns="81631" bIns="4081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algn="ctr" eaLnBrk="1" fontAlgn="auto" hangingPunct="1">
              <a:spcBef>
                <a:spcPts val="0"/>
              </a:spcBef>
              <a:spcAft>
                <a:spcPts val="0"/>
              </a:spcAft>
              <a:defRPr/>
            </a:pPr>
            <a:r>
              <a:rPr lang="it-IT" altLang="it-IT" sz="1400" b="1" i="1" dirty="0">
                <a:solidFill>
                  <a:schemeClr val="accent1">
                    <a:lumMod val="75000"/>
                  </a:schemeClr>
                </a:solidFill>
                <a:latin typeface="Open Sans" panose="020B0606030504020204"/>
                <a:ea typeface="SimSun" pitchFamily="2" charset="-122"/>
              </a:rPr>
              <a:t>CONTEST</a:t>
            </a:r>
          </a:p>
          <a:p>
            <a:pPr algn="ctr" eaLnBrk="1" fontAlgn="auto" hangingPunct="1">
              <a:spcBef>
                <a:spcPts val="0"/>
              </a:spcBef>
              <a:spcAft>
                <a:spcPts val="0"/>
              </a:spcAft>
              <a:buFont typeface="Times New Roman" pitchFamily="18" charset="0"/>
              <a:buNone/>
              <a:defRPr/>
            </a:pPr>
            <a:r>
              <a:rPr lang="it-IT" altLang="it-IT" sz="1300" i="1" dirty="0">
                <a:solidFill>
                  <a:schemeClr val="accent1">
                    <a:lumMod val="75000"/>
                  </a:schemeClr>
                </a:solidFill>
                <a:latin typeface="Open Sans" panose="020B0606030504020204"/>
                <a:ea typeface="SimSun" pitchFamily="2" charset="-122"/>
              </a:rPr>
              <a:t>concorsi e altre </a:t>
            </a:r>
          </a:p>
          <a:p>
            <a:pPr algn="ctr" eaLnBrk="1" fontAlgn="auto" hangingPunct="1">
              <a:spcBef>
                <a:spcPts val="0"/>
              </a:spcBef>
              <a:spcAft>
                <a:spcPts val="0"/>
              </a:spcAft>
              <a:buFont typeface="Times New Roman" pitchFamily="18" charset="0"/>
              <a:buNone/>
              <a:defRPr/>
            </a:pPr>
            <a:r>
              <a:rPr lang="it-IT" altLang="it-IT" sz="1300" i="1" dirty="0">
                <a:solidFill>
                  <a:schemeClr val="accent1">
                    <a:lumMod val="75000"/>
                  </a:schemeClr>
                </a:solidFill>
                <a:latin typeface="Open Sans" panose="020B0606030504020204"/>
                <a:ea typeface="SimSun" pitchFamily="2" charset="-122"/>
              </a:rPr>
              <a:t>iniziative speciali </a:t>
            </a:r>
          </a:p>
          <a:p>
            <a:pPr algn="ctr" eaLnBrk="1" fontAlgn="auto" hangingPunct="1">
              <a:spcBef>
                <a:spcPts val="0"/>
              </a:spcBef>
              <a:spcAft>
                <a:spcPts val="0"/>
              </a:spcAft>
              <a:buFont typeface="Times New Roman" pitchFamily="18" charset="0"/>
              <a:buNone/>
              <a:defRPr/>
            </a:pPr>
            <a:r>
              <a:rPr lang="it-IT" altLang="it-IT" sz="1300" i="1" dirty="0">
                <a:solidFill>
                  <a:schemeClr val="accent1">
                    <a:lumMod val="75000"/>
                  </a:schemeClr>
                </a:solidFill>
                <a:latin typeface="Open Sans" panose="020B0606030504020204"/>
                <a:ea typeface="SimSun" pitchFamily="2" charset="-122"/>
              </a:rPr>
              <a:t>sui temi del dono, </a:t>
            </a:r>
          </a:p>
          <a:p>
            <a:pPr algn="ctr" eaLnBrk="1" fontAlgn="auto" hangingPunct="1">
              <a:spcBef>
                <a:spcPts val="0"/>
              </a:spcBef>
              <a:spcAft>
                <a:spcPts val="0"/>
              </a:spcAft>
              <a:buFont typeface="Times New Roman" pitchFamily="18" charset="0"/>
              <a:buNone/>
              <a:defRPr/>
            </a:pPr>
            <a:r>
              <a:rPr lang="it-IT" altLang="it-IT" sz="1300" i="1" dirty="0">
                <a:solidFill>
                  <a:schemeClr val="accent1">
                    <a:lumMod val="75000"/>
                  </a:schemeClr>
                </a:solidFill>
                <a:latin typeface="Open Sans" panose="020B0606030504020204"/>
                <a:ea typeface="SimSun" pitchFamily="2" charset="-122"/>
              </a:rPr>
              <a:t>della prevenzione </a:t>
            </a:r>
          </a:p>
          <a:p>
            <a:pPr algn="ctr" eaLnBrk="1" fontAlgn="auto" hangingPunct="1">
              <a:spcBef>
                <a:spcPts val="0"/>
              </a:spcBef>
              <a:spcAft>
                <a:spcPts val="0"/>
              </a:spcAft>
              <a:buFont typeface="Times New Roman" pitchFamily="18" charset="0"/>
              <a:buNone/>
              <a:defRPr/>
            </a:pPr>
            <a:r>
              <a:rPr lang="it-IT" altLang="it-IT" sz="1300" i="1" dirty="0">
                <a:solidFill>
                  <a:schemeClr val="accent1">
                    <a:lumMod val="75000"/>
                  </a:schemeClr>
                </a:solidFill>
                <a:latin typeface="Open Sans" panose="020B0606030504020204"/>
                <a:ea typeface="SimSun" pitchFamily="2" charset="-122"/>
              </a:rPr>
              <a:t>e della cittadinanza </a:t>
            </a:r>
          </a:p>
          <a:p>
            <a:pPr algn="ctr" eaLnBrk="1" fontAlgn="auto" hangingPunct="1">
              <a:spcBef>
                <a:spcPts val="0"/>
              </a:spcBef>
              <a:spcAft>
                <a:spcPts val="0"/>
              </a:spcAft>
              <a:buFont typeface="Times New Roman" pitchFamily="18" charset="0"/>
              <a:buNone/>
              <a:defRPr/>
            </a:pPr>
            <a:r>
              <a:rPr lang="it-IT" altLang="it-IT" sz="1300" i="1" dirty="0">
                <a:solidFill>
                  <a:schemeClr val="accent1">
                    <a:lumMod val="75000"/>
                  </a:schemeClr>
                </a:solidFill>
                <a:latin typeface="Open Sans" panose="020B0606030504020204"/>
                <a:ea typeface="SimSun" pitchFamily="2" charset="-122"/>
              </a:rPr>
              <a:t>attiva</a:t>
            </a:r>
          </a:p>
        </p:txBody>
      </p:sp>
      <p:grpSp>
        <p:nvGrpSpPr>
          <p:cNvPr id="90" name="Gruppo 89">
            <a:extLst>
              <a:ext uri="{FF2B5EF4-FFF2-40B4-BE49-F238E27FC236}">
                <a16:creationId xmlns:a16="http://schemas.microsoft.com/office/drawing/2014/main" id="{11C193DB-C6C8-4801-9AB4-8520D75CAE02}"/>
              </a:ext>
            </a:extLst>
          </p:cNvPr>
          <p:cNvGrpSpPr/>
          <p:nvPr/>
        </p:nvGrpSpPr>
        <p:grpSpPr>
          <a:xfrm rot="21100779" flipH="1">
            <a:off x="9321198" y="3464794"/>
            <a:ext cx="877873" cy="707738"/>
            <a:chOff x="2944813" y="2861320"/>
            <a:chExt cx="1049911" cy="823268"/>
          </a:xfrm>
        </p:grpSpPr>
        <p:pic>
          <p:nvPicPr>
            <p:cNvPr id="91" name="Immagine 34">
              <a:extLst>
                <a:ext uri="{FF2B5EF4-FFF2-40B4-BE49-F238E27FC236}">
                  <a16:creationId xmlns:a16="http://schemas.microsoft.com/office/drawing/2014/main" id="{4B821FEA-1D16-4D8A-B1CF-A71FA8DA23E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44813" y="3448050"/>
              <a:ext cx="242887"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Immagine 35">
              <a:extLst>
                <a:ext uri="{FF2B5EF4-FFF2-40B4-BE49-F238E27FC236}">
                  <a16:creationId xmlns:a16="http://schemas.microsoft.com/office/drawing/2014/main" id="{52B12A49-210D-487A-8188-C1CA9D30A30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28975" y="3119438"/>
              <a:ext cx="1825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Immagine 36">
              <a:extLst>
                <a:ext uri="{FF2B5EF4-FFF2-40B4-BE49-F238E27FC236}">
                  <a16:creationId xmlns:a16="http://schemas.microsoft.com/office/drawing/2014/main" id="{49237BF6-2045-435E-B156-415F6DAB285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75050" y="2944037"/>
              <a:ext cx="1365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Immagine 37">
              <a:extLst>
                <a:ext uri="{FF2B5EF4-FFF2-40B4-BE49-F238E27FC236}">
                  <a16:creationId xmlns:a16="http://schemas.microsoft.com/office/drawing/2014/main" id="{B561CC83-CB8A-4171-B439-C155D84C7EE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01061" y="2861320"/>
              <a:ext cx="936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 name="Gruppo 94">
            <a:extLst>
              <a:ext uri="{FF2B5EF4-FFF2-40B4-BE49-F238E27FC236}">
                <a16:creationId xmlns:a16="http://schemas.microsoft.com/office/drawing/2014/main" id="{065A3FBC-53E7-4016-9C4E-323A922956E9}"/>
              </a:ext>
            </a:extLst>
          </p:cNvPr>
          <p:cNvGrpSpPr/>
          <p:nvPr/>
        </p:nvGrpSpPr>
        <p:grpSpPr>
          <a:xfrm rot="21058064">
            <a:off x="3969447" y="3665252"/>
            <a:ext cx="823644" cy="682755"/>
            <a:chOff x="2944813" y="2861320"/>
            <a:chExt cx="1049911" cy="823268"/>
          </a:xfrm>
        </p:grpSpPr>
        <p:pic>
          <p:nvPicPr>
            <p:cNvPr id="96" name="Immagine 34">
              <a:extLst>
                <a:ext uri="{FF2B5EF4-FFF2-40B4-BE49-F238E27FC236}">
                  <a16:creationId xmlns:a16="http://schemas.microsoft.com/office/drawing/2014/main" id="{7BEBDE50-C20C-4D69-B77F-C700EDA84FB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44813" y="3448050"/>
              <a:ext cx="242887"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Immagine 35">
              <a:extLst>
                <a:ext uri="{FF2B5EF4-FFF2-40B4-BE49-F238E27FC236}">
                  <a16:creationId xmlns:a16="http://schemas.microsoft.com/office/drawing/2014/main" id="{F7B125B0-8026-4A50-B4DA-7C4D00BD2ED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28975" y="3119438"/>
              <a:ext cx="1825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Immagine 36">
              <a:extLst>
                <a:ext uri="{FF2B5EF4-FFF2-40B4-BE49-F238E27FC236}">
                  <a16:creationId xmlns:a16="http://schemas.microsoft.com/office/drawing/2014/main" id="{647F4366-A376-408E-9E3B-D33EF834E87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75050" y="2944037"/>
              <a:ext cx="1365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Immagine 37">
              <a:extLst>
                <a:ext uri="{FF2B5EF4-FFF2-40B4-BE49-F238E27FC236}">
                  <a16:creationId xmlns:a16="http://schemas.microsoft.com/office/drawing/2014/main" id="{AAD0A679-C8D6-44C6-BA27-D04457B13B8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01061" y="2861320"/>
              <a:ext cx="936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 name="Text Box 5">
            <a:extLst>
              <a:ext uri="{FF2B5EF4-FFF2-40B4-BE49-F238E27FC236}">
                <a16:creationId xmlns:a16="http://schemas.microsoft.com/office/drawing/2014/main" id="{AB65783A-88E0-4403-B117-8F8250C942CD}"/>
              </a:ext>
            </a:extLst>
          </p:cNvPr>
          <p:cNvSpPr txBox="1">
            <a:spLocks noChangeArrowheads="1"/>
          </p:cNvSpPr>
          <p:nvPr/>
        </p:nvSpPr>
        <p:spPr bwMode="auto">
          <a:xfrm>
            <a:off x="3330051" y="4516360"/>
            <a:ext cx="1281113" cy="1293226"/>
          </a:xfrm>
          <a:prstGeom prst="rect">
            <a:avLst/>
          </a:prstGeom>
          <a:noFill/>
          <a:ln>
            <a:noFill/>
          </a:ln>
          <a:effectLst/>
        </p:spPr>
        <p:style>
          <a:lnRef idx="2">
            <a:schemeClr val="accent2"/>
          </a:lnRef>
          <a:fillRef idx="1">
            <a:schemeClr val="lt1"/>
          </a:fillRef>
          <a:effectRef idx="0">
            <a:schemeClr val="accent2"/>
          </a:effectRef>
          <a:fontRef idx="minor">
            <a:schemeClr val="dk1"/>
          </a:fontRef>
        </p:style>
        <p:txBody>
          <a:bodyPr wrap="none" lIns="81631" tIns="40816" rIns="81631" bIns="4081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cs typeface="ＭＳ Ｐゴシック"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defRPr>
            </a:lvl9pPr>
          </a:lstStyle>
          <a:p>
            <a:pPr algn="ctr" eaLnBrk="1" fontAlgn="auto" hangingPunct="1">
              <a:spcBef>
                <a:spcPts val="0"/>
              </a:spcBef>
              <a:spcAft>
                <a:spcPts val="0"/>
              </a:spcAft>
              <a:defRPr/>
            </a:pPr>
            <a:r>
              <a:rPr lang="it-IT" sz="1400" b="1" i="1" dirty="0">
                <a:solidFill>
                  <a:schemeClr val="accent1">
                    <a:lumMod val="75000"/>
                  </a:schemeClr>
                </a:solidFill>
                <a:latin typeface="Open Sans" panose="020B0606030504020204"/>
                <a:ea typeface="SimSun" charset="0"/>
                <a:cs typeface="SimSun" charset="0"/>
              </a:rPr>
              <a:t>L’ISOLA</a:t>
            </a:r>
          </a:p>
          <a:p>
            <a:pPr algn="ctr" eaLnBrk="1" fontAlgn="auto" hangingPunct="1">
              <a:spcBef>
                <a:spcPts val="0"/>
              </a:spcBef>
              <a:spcAft>
                <a:spcPts val="0"/>
              </a:spcAft>
              <a:defRPr/>
            </a:pPr>
            <a:r>
              <a:rPr lang="it-IT" sz="1400" b="1" i="1" dirty="0">
                <a:solidFill>
                  <a:schemeClr val="accent1">
                    <a:lumMod val="75000"/>
                  </a:schemeClr>
                </a:solidFill>
                <a:latin typeface="Open Sans" panose="020B0606030504020204"/>
                <a:ea typeface="SimSun" charset="0"/>
                <a:cs typeface="SimSun" charset="0"/>
              </a:rPr>
              <a:t>DEI FUMOSI </a:t>
            </a:r>
          </a:p>
          <a:p>
            <a:pPr algn="ctr" eaLnBrk="1" fontAlgn="auto" hangingPunct="1">
              <a:spcBef>
                <a:spcPts val="0"/>
              </a:spcBef>
              <a:spcAft>
                <a:spcPts val="0"/>
              </a:spcAft>
              <a:defRPr/>
            </a:pPr>
            <a:r>
              <a:rPr lang="it-IT" sz="1300" i="1" dirty="0">
                <a:solidFill>
                  <a:schemeClr val="accent1">
                    <a:lumMod val="75000"/>
                  </a:schemeClr>
                </a:solidFill>
                <a:latin typeface="Open Sans" panose="020B0606030504020204"/>
                <a:ea typeface="SimSun" charset="0"/>
                <a:cs typeface="SimSun" charset="0"/>
              </a:rPr>
              <a:t>videogioco educational</a:t>
            </a:r>
          </a:p>
          <a:p>
            <a:pPr algn="ctr" eaLnBrk="1" fontAlgn="auto" hangingPunct="1">
              <a:spcBef>
                <a:spcPts val="0"/>
              </a:spcBef>
              <a:spcAft>
                <a:spcPts val="0"/>
              </a:spcAft>
              <a:defRPr/>
            </a:pPr>
            <a:r>
              <a:rPr lang="it-IT" sz="1300" i="1" dirty="0">
                <a:solidFill>
                  <a:schemeClr val="accent1">
                    <a:lumMod val="75000"/>
                  </a:schemeClr>
                </a:solidFill>
                <a:latin typeface="Open Sans" panose="020B0606030504020204"/>
                <a:ea typeface="SimSun" charset="0"/>
                <a:cs typeface="SimSun" charset="0"/>
              </a:rPr>
              <a:t>per dire di no </a:t>
            </a:r>
          </a:p>
          <a:p>
            <a:pPr algn="ctr" eaLnBrk="1" fontAlgn="auto" hangingPunct="1">
              <a:spcBef>
                <a:spcPts val="0"/>
              </a:spcBef>
              <a:spcAft>
                <a:spcPts val="0"/>
              </a:spcAft>
              <a:defRPr/>
            </a:pPr>
            <a:r>
              <a:rPr lang="it-IT" sz="1300" i="1" dirty="0">
                <a:solidFill>
                  <a:schemeClr val="accent1">
                    <a:lumMod val="75000"/>
                  </a:schemeClr>
                </a:solidFill>
                <a:latin typeface="Open Sans" panose="020B0606030504020204"/>
                <a:ea typeface="SimSun" charset="0"/>
                <a:cs typeface="SimSun" charset="0"/>
              </a:rPr>
              <a:t>alla sigaretta</a:t>
            </a:r>
          </a:p>
        </p:txBody>
      </p:sp>
      <p:sp>
        <p:nvSpPr>
          <p:cNvPr id="101" name="Text Box 4">
            <a:extLst>
              <a:ext uri="{FF2B5EF4-FFF2-40B4-BE49-F238E27FC236}">
                <a16:creationId xmlns:a16="http://schemas.microsoft.com/office/drawing/2014/main" id="{068EEE75-EA1C-41F9-AD99-DCBE7216CF87}"/>
              </a:ext>
            </a:extLst>
          </p:cNvPr>
          <p:cNvSpPr txBox="1">
            <a:spLocks noChangeArrowheads="1"/>
          </p:cNvSpPr>
          <p:nvPr/>
        </p:nvSpPr>
        <p:spPr bwMode="auto">
          <a:xfrm>
            <a:off x="5300572" y="5404477"/>
            <a:ext cx="2390776" cy="1406525"/>
          </a:xfrm>
          <a:prstGeom prst="rect">
            <a:avLst/>
          </a:prstGeom>
          <a:noFill/>
          <a:ln>
            <a:noFill/>
          </a:ln>
          <a:effectLst/>
        </p:spPr>
        <p:txBody>
          <a:bodyPr wrap="none" lIns="81631" tIns="40816" rIns="81631" bIns="4081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9pPr>
          </a:lstStyle>
          <a:p>
            <a:pPr algn="ctr" eaLnBrk="1" fontAlgn="auto" hangingPunct="1">
              <a:spcBef>
                <a:spcPts val="0"/>
              </a:spcBef>
              <a:spcAft>
                <a:spcPts val="0"/>
              </a:spcAft>
              <a:defRPr/>
            </a:pPr>
            <a:r>
              <a:rPr lang="it-IT" altLang="it-IT" sz="1400" b="1" i="1" dirty="0">
                <a:solidFill>
                  <a:schemeClr val="accent1">
                    <a:lumMod val="75000"/>
                  </a:schemeClr>
                </a:solidFill>
                <a:latin typeface="Open Sans" panose="020B0606030504020204"/>
                <a:ea typeface="SimSun" charset="-122"/>
              </a:rPr>
              <a:t>WORKSHOP</a:t>
            </a:r>
          </a:p>
          <a:p>
            <a:pPr algn="ctr" eaLnBrk="1" fontAlgn="auto" hangingPunct="1">
              <a:spcBef>
                <a:spcPts val="0"/>
              </a:spcBef>
              <a:spcAft>
                <a:spcPts val="0"/>
              </a:spcAft>
              <a:defRPr/>
            </a:pPr>
            <a:r>
              <a:rPr lang="it-IT" altLang="it-IT" sz="1300" i="1" dirty="0">
                <a:solidFill>
                  <a:schemeClr val="accent1">
                    <a:lumMod val="75000"/>
                  </a:schemeClr>
                </a:solidFill>
                <a:latin typeface="Open Sans" panose="020B0606030504020204"/>
                <a:ea typeface="SimSun" charset="-122"/>
              </a:rPr>
              <a:t>incontri formativi </a:t>
            </a:r>
          </a:p>
          <a:p>
            <a:pPr algn="ctr" eaLnBrk="1" fontAlgn="auto" hangingPunct="1">
              <a:spcBef>
                <a:spcPts val="0"/>
              </a:spcBef>
              <a:spcAft>
                <a:spcPts val="0"/>
              </a:spcAft>
              <a:defRPr/>
            </a:pPr>
            <a:r>
              <a:rPr lang="it-IT" altLang="it-IT" sz="1300" i="1" dirty="0">
                <a:solidFill>
                  <a:schemeClr val="accent1">
                    <a:lumMod val="75000"/>
                  </a:schemeClr>
                </a:solidFill>
                <a:latin typeface="Open Sans" panose="020B0606030504020204"/>
                <a:ea typeface="SimSun" charset="-122"/>
              </a:rPr>
              <a:t>e informativi</a:t>
            </a:r>
          </a:p>
          <a:p>
            <a:pPr algn="ctr" eaLnBrk="1" fontAlgn="auto" hangingPunct="1">
              <a:spcBef>
                <a:spcPts val="0"/>
              </a:spcBef>
              <a:spcAft>
                <a:spcPts val="0"/>
              </a:spcAft>
              <a:defRPr/>
            </a:pPr>
            <a:r>
              <a:rPr lang="it-IT" altLang="it-IT" sz="1300" i="1" dirty="0">
                <a:solidFill>
                  <a:schemeClr val="accent1">
                    <a:lumMod val="75000"/>
                  </a:schemeClr>
                </a:solidFill>
                <a:latin typeface="Open Sans" panose="020B0606030504020204"/>
                <a:ea typeface="SimSun" charset="-122"/>
              </a:rPr>
              <a:t>per docenti e dirigenti </a:t>
            </a:r>
          </a:p>
        </p:txBody>
      </p:sp>
      <p:grpSp>
        <p:nvGrpSpPr>
          <p:cNvPr id="107" name="Gruppo 106">
            <a:extLst>
              <a:ext uri="{FF2B5EF4-FFF2-40B4-BE49-F238E27FC236}">
                <a16:creationId xmlns:a16="http://schemas.microsoft.com/office/drawing/2014/main" id="{BB32A1BD-AD80-4EA6-8549-3D765AFD90F0}"/>
              </a:ext>
            </a:extLst>
          </p:cNvPr>
          <p:cNvGrpSpPr/>
          <p:nvPr/>
        </p:nvGrpSpPr>
        <p:grpSpPr>
          <a:xfrm rot="17225763" flipH="1">
            <a:off x="7018501" y="1295669"/>
            <a:ext cx="876827" cy="743168"/>
            <a:chOff x="2944813" y="2861320"/>
            <a:chExt cx="1049911" cy="823268"/>
          </a:xfrm>
        </p:grpSpPr>
        <p:pic>
          <p:nvPicPr>
            <p:cNvPr id="108" name="Immagine 34">
              <a:extLst>
                <a:ext uri="{FF2B5EF4-FFF2-40B4-BE49-F238E27FC236}">
                  <a16:creationId xmlns:a16="http://schemas.microsoft.com/office/drawing/2014/main" id="{C87372C1-D15D-4757-BA42-DA719257F97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44813" y="3448050"/>
              <a:ext cx="242887"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Immagine 35">
              <a:extLst>
                <a:ext uri="{FF2B5EF4-FFF2-40B4-BE49-F238E27FC236}">
                  <a16:creationId xmlns:a16="http://schemas.microsoft.com/office/drawing/2014/main" id="{7B740783-752E-44B1-9D97-10809AE7DA8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28975" y="3119438"/>
              <a:ext cx="1825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Immagine 36">
              <a:extLst>
                <a:ext uri="{FF2B5EF4-FFF2-40B4-BE49-F238E27FC236}">
                  <a16:creationId xmlns:a16="http://schemas.microsoft.com/office/drawing/2014/main" id="{96AD345D-89E7-45D8-8613-386377AA849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75050" y="2944037"/>
              <a:ext cx="1365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Immagine 37">
              <a:extLst>
                <a:ext uri="{FF2B5EF4-FFF2-40B4-BE49-F238E27FC236}">
                  <a16:creationId xmlns:a16="http://schemas.microsoft.com/office/drawing/2014/main" id="{3D265193-C4A4-4AE5-A8D3-C9C83A0FC5F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01061" y="2861320"/>
              <a:ext cx="936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uppo 5">
            <a:extLst>
              <a:ext uri="{FF2B5EF4-FFF2-40B4-BE49-F238E27FC236}">
                <a16:creationId xmlns:a16="http://schemas.microsoft.com/office/drawing/2014/main" id="{282D274E-EE08-394D-82BD-748080B3FBB5}"/>
              </a:ext>
            </a:extLst>
          </p:cNvPr>
          <p:cNvGrpSpPr/>
          <p:nvPr/>
        </p:nvGrpSpPr>
        <p:grpSpPr>
          <a:xfrm>
            <a:off x="2928844" y="6052091"/>
            <a:ext cx="2405476" cy="410347"/>
            <a:chOff x="2690703" y="6052091"/>
            <a:chExt cx="2405476" cy="410347"/>
          </a:xfrm>
        </p:grpSpPr>
        <p:sp>
          <p:nvSpPr>
            <p:cNvPr id="5" name="Rettangolo 4">
              <a:extLst>
                <a:ext uri="{FF2B5EF4-FFF2-40B4-BE49-F238E27FC236}">
                  <a16:creationId xmlns:a16="http://schemas.microsoft.com/office/drawing/2014/main" id="{B298DEEE-8717-A240-BA2D-0591C1143ED7}"/>
                </a:ext>
              </a:extLst>
            </p:cNvPr>
            <p:cNvSpPr/>
            <p:nvPr/>
          </p:nvSpPr>
          <p:spPr>
            <a:xfrm>
              <a:off x="2724049" y="6052091"/>
              <a:ext cx="2372130" cy="410347"/>
            </a:xfrm>
            <a:prstGeom prst="rect">
              <a:avLst/>
            </a:prstGeom>
            <a:solidFill>
              <a:srgbClr val="47A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8D747956-5F3E-40FE-B68B-FDBB2B410EF1}"/>
                </a:ext>
              </a:extLst>
            </p:cNvPr>
            <p:cNvSpPr txBox="1"/>
            <p:nvPr/>
          </p:nvSpPr>
          <p:spPr>
            <a:xfrm>
              <a:off x="2690703" y="6055032"/>
              <a:ext cx="2372130" cy="369332"/>
            </a:xfrm>
            <a:prstGeom prst="rect">
              <a:avLst/>
            </a:prstGeom>
            <a:noFill/>
          </p:spPr>
          <p:txBody>
            <a:bodyPr wrap="square" rtlCol="0">
              <a:spAutoFit/>
            </a:bodyPr>
            <a:lstStyle/>
            <a:p>
              <a:pPr algn="ctr"/>
              <a:r>
                <a:rPr lang="it-IT" b="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scuola.airc.it</a:t>
              </a:r>
              <a:endParaRPr lang="it-IT"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4" name="Gruppo 113">
            <a:extLst>
              <a:ext uri="{FF2B5EF4-FFF2-40B4-BE49-F238E27FC236}">
                <a16:creationId xmlns:a16="http://schemas.microsoft.com/office/drawing/2014/main" id="{9AE23DD7-5772-4FDB-822F-B216A1132AE1}"/>
              </a:ext>
            </a:extLst>
          </p:cNvPr>
          <p:cNvGrpSpPr/>
          <p:nvPr/>
        </p:nvGrpSpPr>
        <p:grpSpPr>
          <a:xfrm rot="1145423" flipH="1">
            <a:off x="8229585" y="4213734"/>
            <a:ext cx="877873" cy="707738"/>
            <a:chOff x="2944813" y="2861320"/>
            <a:chExt cx="1049911" cy="823268"/>
          </a:xfrm>
        </p:grpSpPr>
        <p:pic>
          <p:nvPicPr>
            <p:cNvPr id="115" name="Immagine 34">
              <a:extLst>
                <a:ext uri="{FF2B5EF4-FFF2-40B4-BE49-F238E27FC236}">
                  <a16:creationId xmlns:a16="http://schemas.microsoft.com/office/drawing/2014/main" id="{68771D46-D32B-4F70-816F-EF447DAD6BD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44813" y="3448050"/>
              <a:ext cx="242887"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Immagine 35">
              <a:extLst>
                <a:ext uri="{FF2B5EF4-FFF2-40B4-BE49-F238E27FC236}">
                  <a16:creationId xmlns:a16="http://schemas.microsoft.com/office/drawing/2014/main" id="{51775EAA-673A-4314-8BB9-710CEE18A69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28975" y="3119438"/>
              <a:ext cx="1825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Immagine 36">
              <a:extLst>
                <a:ext uri="{FF2B5EF4-FFF2-40B4-BE49-F238E27FC236}">
                  <a16:creationId xmlns:a16="http://schemas.microsoft.com/office/drawing/2014/main" id="{43888C49-9EB9-4D79-AB5F-01E2DE169D8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75050" y="2944037"/>
              <a:ext cx="1365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Immagine 37">
              <a:extLst>
                <a:ext uri="{FF2B5EF4-FFF2-40B4-BE49-F238E27FC236}">
                  <a16:creationId xmlns:a16="http://schemas.microsoft.com/office/drawing/2014/main" id="{FF57B01A-0E9D-46A2-B471-8B8B500EF52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01061" y="2861320"/>
              <a:ext cx="936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5" name="Ovale 104">
            <a:extLst>
              <a:ext uri="{FF2B5EF4-FFF2-40B4-BE49-F238E27FC236}">
                <a16:creationId xmlns:a16="http://schemas.microsoft.com/office/drawing/2014/main" id="{1D514D55-C645-B446-95CF-0DB670A9B30B}"/>
              </a:ext>
            </a:extLst>
          </p:cNvPr>
          <p:cNvSpPr/>
          <p:nvPr/>
        </p:nvSpPr>
        <p:spPr>
          <a:xfrm>
            <a:off x="8133841" y="4996627"/>
            <a:ext cx="1993804" cy="1808438"/>
          </a:xfrm>
          <a:prstGeom prst="ellipse">
            <a:avLst/>
          </a:prstGeom>
          <a:solidFill>
            <a:schemeClr val="bg1">
              <a:alpha val="27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dirty="0"/>
          </a:p>
        </p:txBody>
      </p:sp>
      <p:grpSp>
        <p:nvGrpSpPr>
          <p:cNvPr id="112" name="Gruppo 111">
            <a:extLst>
              <a:ext uri="{FF2B5EF4-FFF2-40B4-BE49-F238E27FC236}">
                <a16:creationId xmlns:a16="http://schemas.microsoft.com/office/drawing/2014/main" id="{B6384D30-5492-124E-811C-92636CA9857A}"/>
              </a:ext>
            </a:extLst>
          </p:cNvPr>
          <p:cNvGrpSpPr/>
          <p:nvPr/>
        </p:nvGrpSpPr>
        <p:grpSpPr>
          <a:xfrm rot="19427317">
            <a:off x="5030601" y="4481596"/>
            <a:ext cx="823644" cy="682755"/>
            <a:chOff x="2944813" y="2861320"/>
            <a:chExt cx="1049911" cy="823268"/>
          </a:xfrm>
        </p:grpSpPr>
        <p:pic>
          <p:nvPicPr>
            <p:cNvPr id="113" name="Immagine 34">
              <a:extLst>
                <a:ext uri="{FF2B5EF4-FFF2-40B4-BE49-F238E27FC236}">
                  <a16:creationId xmlns:a16="http://schemas.microsoft.com/office/drawing/2014/main" id="{FF9E35D7-8937-1541-8004-434983757B3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44813" y="3448050"/>
              <a:ext cx="242887"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Immagine 35">
              <a:extLst>
                <a:ext uri="{FF2B5EF4-FFF2-40B4-BE49-F238E27FC236}">
                  <a16:creationId xmlns:a16="http://schemas.microsoft.com/office/drawing/2014/main" id="{300B335D-9604-844F-BB4B-9D9E21CEF94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28975" y="3119438"/>
              <a:ext cx="1825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Immagine 36">
              <a:extLst>
                <a:ext uri="{FF2B5EF4-FFF2-40B4-BE49-F238E27FC236}">
                  <a16:creationId xmlns:a16="http://schemas.microsoft.com/office/drawing/2014/main" id="{0CE540CC-0A45-7646-B60C-B53B7D9747C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75050" y="2944037"/>
              <a:ext cx="1365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Immagine 37">
              <a:extLst>
                <a:ext uri="{FF2B5EF4-FFF2-40B4-BE49-F238E27FC236}">
                  <a16:creationId xmlns:a16="http://schemas.microsoft.com/office/drawing/2014/main" id="{995DFF0D-D166-F24A-8FD3-6C402D5AB21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01061" y="2861320"/>
              <a:ext cx="936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4" name="Text Box 6">
            <a:extLst>
              <a:ext uri="{FF2B5EF4-FFF2-40B4-BE49-F238E27FC236}">
                <a16:creationId xmlns:a16="http://schemas.microsoft.com/office/drawing/2014/main" id="{9574902A-0072-6947-A219-069A3CF2E92E}"/>
              </a:ext>
            </a:extLst>
          </p:cNvPr>
          <p:cNvSpPr txBox="1">
            <a:spLocks noChangeArrowheads="1"/>
          </p:cNvSpPr>
          <p:nvPr/>
        </p:nvSpPr>
        <p:spPr bwMode="auto">
          <a:xfrm>
            <a:off x="8251911" y="5172714"/>
            <a:ext cx="1720498" cy="1479550"/>
          </a:xfrm>
          <a:prstGeom prst="rect">
            <a:avLst/>
          </a:prstGeom>
          <a:noFill/>
          <a:ln>
            <a:noFill/>
          </a:ln>
          <a:effectLst/>
        </p:spPr>
        <p:txBody>
          <a:bodyPr wrap="none" lIns="81631" tIns="40816" rIns="81631" bIns="4081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128"/>
              </a:defRPr>
            </a:lvl9pPr>
          </a:lstStyle>
          <a:p>
            <a:pPr algn="ctr" eaLnBrk="1" fontAlgn="auto" hangingPunct="1">
              <a:spcBef>
                <a:spcPts val="0"/>
              </a:spcBef>
              <a:spcAft>
                <a:spcPts val="0"/>
              </a:spcAft>
              <a:defRPr/>
            </a:pPr>
            <a:r>
              <a:rPr lang="it-IT" altLang="it-IT" sz="1400" b="1" i="1" dirty="0">
                <a:solidFill>
                  <a:schemeClr val="accent1">
                    <a:lumMod val="75000"/>
                  </a:schemeClr>
                </a:solidFill>
                <a:latin typeface="Open Sans" panose="020B0606030504020204"/>
                <a:ea typeface="SimSun" charset="-122"/>
              </a:rPr>
              <a:t>INCONTRI</a:t>
            </a:r>
          </a:p>
          <a:p>
            <a:pPr algn="ctr" eaLnBrk="1" fontAlgn="auto" hangingPunct="1">
              <a:spcBef>
                <a:spcPts val="0"/>
              </a:spcBef>
              <a:spcAft>
                <a:spcPts val="0"/>
              </a:spcAft>
              <a:defRPr/>
            </a:pPr>
            <a:r>
              <a:rPr lang="it-IT" altLang="it-IT" sz="1400" b="1" i="1" dirty="0">
                <a:solidFill>
                  <a:schemeClr val="accent1">
                    <a:lumMod val="75000"/>
                  </a:schemeClr>
                </a:solidFill>
                <a:latin typeface="Open Sans" panose="020B0606030504020204"/>
                <a:ea typeface="SimSun" charset="-122"/>
              </a:rPr>
              <a:t>CON LA RICERCA</a:t>
            </a:r>
            <a:endParaRPr lang="it-IT" altLang="it-IT" sz="1400" i="1" dirty="0">
              <a:solidFill>
                <a:schemeClr val="accent1">
                  <a:lumMod val="75000"/>
                </a:schemeClr>
              </a:solidFill>
              <a:latin typeface="Open Sans" panose="020B0606030504020204"/>
              <a:ea typeface="SimSun" charset="-122"/>
            </a:endParaRPr>
          </a:p>
          <a:p>
            <a:pPr algn="ctr" eaLnBrk="1" fontAlgn="auto" hangingPunct="1">
              <a:spcBef>
                <a:spcPts val="0"/>
              </a:spcBef>
              <a:spcAft>
                <a:spcPts val="0"/>
              </a:spcAft>
              <a:defRPr/>
            </a:pPr>
            <a:r>
              <a:rPr lang="it-IT" sz="1300" i="1" dirty="0">
                <a:solidFill>
                  <a:srgbClr val="376092"/>
                </a:solidFill>
                <a:latin typeface="Open Sans" panose="020B0606030504020204"/>
                <a:ea typeface="Arial Narrow" charset="0"/>
                <a:cs typeface="Arial Narrow" charset="0"/>
              </a:rPr>
              <a:t>ospitare a scuola e online</a:t>
            </a:r>
          </a:p>
          <a:p>
            <a:pPr algn="ctr" eaLnBrk="1" fontAlgn="auto" hangingPunct="1">
              <a:spcBef>
                <a:spcPts val="0"/>
              </a:spcBef>
              <a:spcAft>
                <a:spcPts val="0"/>
              </a:spcAft>
              <a:defRPr/>
            </a:pPr>
            <a:r>
              <a:rPr lang="it-IT" sz="1300" i="1" dirty="0">
                <a:solidFill>
                  <a:srgbClr val="376092"/>
                </a:solidFill>
                <a:latin typeface="Open Sans" panose="020B0606030504020204"/>
                <a:ea typeface="Arial Narrow" charset="0"/>
                <a:cs typeface="Arial Narrow" charset="0"/>
              </a:rPr>
              <a:t>un ricercatore</a:t>
            </a:r>
          </a:p>
          <a:p>
            <a:pPr algn="ctr" eaLnBrk="1" fontAlgn="auto" hangingPunct="1">
              <a:spcBef>
                <a:spcPts val="0"/>
              </a:spcBef>
              <a:spcAft>
                <a:spcPts val="0"/>
              </a:spcAft>
              <a:defRPr/>
            </a:pPr>
            <a:r>
              <a:rPr lang="it-IT" sz="1300" i="1" dirty="0">
                <a:solidFill>
                  <a:srgbClr val="376092"/>
                </a:solidFill>
                <a:latin typeface="Open Sans" panose="020B0606030504020204"/>
                <a:ea typeface="Arial Narrow" charset="0"/>
                <a:cs typeface="Arial Narrow" charset="0"/>
              </a:rPr>
              <a:t> per parlare di scienza </a:t>
            </a:r>
          </a:p>
          <a:p>
            <a:pPr algn="ctr" eaLnBrk="1" fontAlgn="auto" hangingPunct="1">
              <a:spcBef>
                <a:spcPts val="0"/>
              </a:spcBef>
              <a:spcAft>
                <a:spcPts val="0"/>
              </a:spcAft>
              <a:defRPr/>
            </a:pPr>
            <a:r>
              <a:rPr lang="it-IT" sz="1300" i="1" dirty="0">
                <a:solidFill>
                  <a:srgbClr val="376092"/>
                </a:solidFill>
                <a:latin typeface="Open Sans" panose="020B0606030504020204"/>
                <a:ea typeface="Arial Narrow" charset="0"/>
                <a:cs typeface="Arial Narrow" charset="0"/>
              </a:rPr>
              <a:t>e prevenzione</a:t>
            </a:r>
          </a:p>
        </p:txBody>
      </p:sp>
      <p:grpSp>
        <p:nvGrpSpPr>
          <p:cNvPr id="88" name="Gruppo 87">
            <a:extLst>
              <a:ext uri="{FF2B5EF4-FFF2-40B4-BE49-F238E27FC236}">
                <a16:creationId xmlns:a16="http://schemas.microsoft.com/office/drawing/2014/main" id="{8296BB9F-B1F0-D04A-9258-DF358598D22A}"/>
              </a:ext>
            </a:extLst>
          </p:cNvPr>
          <p:cNvGrpSpPr/>
          <p:nvPr/>
        </p:nvGrpSpPr>
        <p:grpSpPr>
          <a:xfrm rot="2182352">
            <a:off x="2596346" y="2328853"/>
            <a:ext cx="1103901" cy="891781"/>
            <a:chOff x="2944813" y="2861320"/>
            <a:chExt cx="1049911" cy="823268"/>
          </a:xfrm>
        </p:grpSpPr>
        <p:pic>
          <p:nvPicPr>
            <p:cNvPr id="125" name="Immagine 34">
              <a:extLst>
                <a:ext uri="{FF2B5EF4-FFF2-40B4-BE49-F238E27FC236}">
                  <a16:creationId xmlns:a16="http://schemas.microsoft.com/office/drawing/2014/main" id="{6769BC3F-3774-F446-92EC-9CBE5E41CA2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44813" y="3448050"/>
              <a:ext cx="242887"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Immagine 35">
              <a:extLst>
                <a:ext uri="{FF2B5EF4-FFF2-40B4-BE49-F238E27FC236}">
                  <a16:creationId xmlns:a16="http://schemas.microsoft.com/office/drawing/2014/main" id="{E629EA88-4563-1E4B-A730-F9160F8C0EC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28975" y="3119438"/>
              <a:ext cx="18256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Immagine 36">
              <a:extLst>
                <a:ext uri="{FF2B5EF4-FFF2-40B4-BE49-F238E27FC236}">
                  <a16:creationId xmlns:a16="http://schemas.microsoft.com/office/drawing/2014/main" id="{7F33158E-2C5F-9740-9A98-E2C613B3286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75050" y="2944037"/>
              <a:ext cx="1365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Immagine 37">
              <a:extLst>
                <a:ext uri="{FF2B5EF4-FFF2-40B4-BE49-F238E27FC236}">
                  <a16:creationId xmlns:a16="http://schemas.microsoft.com/office/drawing/2014/main" id="{B608D404-3F27-9145-9E2D-0DC3EE59082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01061" y="2861320"/>
              <a:ext cx="936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9" name="object 24">
            <a:extLst>
              <a:ext uri="{FF2B5EF4-FFF2-40B4-BE49-F238E27FC236}">
                <a16:creationId xmlns:a16="http://schemas.microsoft.com/office/drawing/2014/main" id="{ED961273-CFD3-874B-AD6A-CE628EB59DCA}"/>
              </a:ext>
            </a:extLst>
          </p:cNvPr>
          <p:cNvSpPr txBox="1"/>
          <p:nvPr/>
        </p:nvSpPr>
        <p:spPr>
          <a:xfrm>
            <a:off x="9652118" y="1811230"/>
            <a:ext cx="1969877" cy="1226618"/>
          </a:xfrm>
          <a:prstGeom prst="rect">
            <a:avLst/>
          </a:prstGeom>
        </p:spPr>
        <p:txBody>
          <a:bodyPr vert="horz" wrap="square" lIns="0" tIns="13335" rIns="0" bIns="0" rtlCol="0">
            <a:spAutoFit/>
          </a:bodyPr>
          <a:lstStyle/>
          <a:p>
            <a:pPr marL="1905" marR="0" lvl="0" indent="0" algn="ctr" defTabSz="914400" rtl="0" eaLnBrk="1" fontAlgn="auto" latinLnBrk="0" hangingPunct="1">
              <a:lnSpc>
                <a:spcPct val="100000"/>
              </a:lnSpc>
              <a:spcBef>
                <a:spcPts val="105"/>
              </a:spcBef>
              <a:spcAft>
                <a:spcPts val="0"/>
              </a:spcAft>
              <a:buClrTx/>
              <a:buSzTx/>
              <a:buFontTx/>
              <a:buNone/>
              <a:tabLst/>
              <a:defRPr/>
            </a:pPr>
            <a:r>
              <a:rPr kumimoji="0" lang="it-IT" sz="1300" b="1" i="1" u="none" strike="noStrike" kern="1200" cap="none" spc="0" normalizeH="0" baseline="0" noProof="0" dirty="0">
                <a:ln>
                  <a:noFill/>
                </a:ln>
                <a:solidFill>
                  <a:srgbClr val="2F5597"/>
                </a:solidFill>
                <a:effectLst/>
                <a:uLnTx/>
                <a:uFillTx/>
                <a:latin typeface="Open Sans"/>
                <a:ea typeface="+mn-ea"/>
                <a:cs typeface="Open Sans"/>
              </a:rPr>
              <a:t>CANALE </a:t>
            </a:r>
          </a:p>
          <a:p>
            <a:pPr marL="1905" marR="0" lvl="0" indent="0" algn="ctr" defTabSz="914400" rtl="0" eaLnBrk="1" fontAlgn="auto" latinLnBrk="0" hangingPunct="1">
              <a:lnSpc>
                <a:spcPct val="100000"/>
              </a:lnSpc>
              <a:spcBef>
                <a:spcPts val="105"/>
              </a:spcBef>
              <a:spcAft>
                <a:spcPts val="0"/>
              </a:spcAft>
              <a:buClrTx/>
              <a:buSzTx/>
              <a:buFontTx/>
              <a:buNone/>
              <a:tabLst/>
              <a:defRPr/>
            </a:pPr>
            <a:r>
              <a:rPr kumimoji="0" lang="it-IT" sz="1300" b="1" i="1" u="none" strike="noStrike" kern="1200" cap="none" spc="0" normalizeH="0" baseline="0" noProof="0" dirty="0">
                <a:ln>
                  <a:noFill/>
                </a:ln>
                <a:solidFill>
                  <a:srgbClr val="2F5597"/>
                </a:solidFill>
                <a:effectLst/>
                <a:uLnTx/>
                <a:uFillTx/>
                <a:latin typeface="Open Sans"/>
                <a:ea typeface="+mn-ea"/>
                <a:cs typeface="Open Sans"/>
              </a:rPr>
              <a:t>YOUTUBE</a:t>
            </a:r>
            <a:endParaRPr kumimoji="0" sz="1300" b="0" i="0" u="none" strike="noStrike" kern="1200" cap="none" spc="0" normalizeH="0" baseline="0" noProof="0" dirty="0">
              <a:ln>
                <a:noFill/>
              </a:ln>
              <a:solidFill>
                <a:prstClr val="black"/>
              </a:solidFill>
              <a:effectLst/>
              <a:uLnTx/>
              <a:uFillTx/>
              <a:latin typeface="Open Sans"/>
              <a:ea typeface="+mn-ea"/>
              <a:cs typeface="Open Sans"/>
            </a:endParaRPr>
          </a:p>
          <a:p>
            <a:pPr marL="186055" marR="177165" lvl="0" indent="0" algn="ctr" defTabSz="914400" rtl="0" eaLnBrk="1" fontAlgn="auto" latinLnBrk="0" hangingPunct="1">
              <a:lnSpc>
                <a:spcPct val="100000"/>
              </a:lnSpc>
              <a:spcBef>
                <a:spcPts val="0"/>
              </a:spcBef>
              <a:spcAft>
                <a:spcPts val="0"/>
              </a:spcAft>
              <a:buClrTx/>
              <a:buSzTx/>
              <a:buFontTx/>
              <a:buNone/>
              <a:tabLst/>
              <a:defRPr/>
            </a:pPr>
            <a:r>
              <a:rPr kumimoji="0" lang="it-IT" sz="1300" b="1" i="1" u="none" strike="noStrike" kern="1200" cap="none" spc="-5" normalizeH="0" baseline="0" noProof="0" dirty="0">
                <a:ln>
                  <a:noFill/>
                </a:ln>
                <a:solidFill>
                  <a:srgbClr val="2F5597"/>
                </a:solidFill>
                <a:effectLst/>
                <a:uLnTx/>
                <a:uFillTx/>
                <a:latin typeface="Open Sans"/>
                <a:ea typeface="+mn-ea"/>
                <a:cs typeface="Open Sans"/>
              </a:rPr>
              <a:t>AIRC </a:t>
            </a:r>
            <a:r>
              <a:rPr kumimoji="0" lang="it-IT" sz="1300" b="1" i="1" u="none" strike="noStrike" kern="1200" cap="none" spc="-5" normalizeH="0" baseline="0" noProof="0" dirty="0" err="1">
                <a:ln>
                  <a:noFill/>
                </a:ln>
                <a:solidFill>
                  <a:srgbClr val="2F5597"/>
                </a:solidFill>
                <a:effectLst/>
                <a:uLnTx/>
                <a:uFillTx/>
                <a:latin typeface="Open Sans"/>
                <a:ea typeface="+mn-ea"/>
                <a:cs typeface="Open Sans"/>
              </a:rPr>
              <a:t>Education</a:t>
            </a:r>
            <a:endParaRPr kumimoji="0" lang="it-IT" sz="1300" b="1" i="1" u="none" strike="noStrike" kern="1200" cap="none" spc="-5" normalizeH="0" baseline="0" noProof="0" dirty="0">
              <a:ln>
                <a:noFill/>
              </a:ln>
              <a:solidFill>
                <a:srgbClr val="2F5597"/>
              </a:solidFill>
              <a:effectLst/>
              <a:uLnTx/>
              <a:uFillTx/>
              <a:latin typeface="Open Sans"/>
              <a:ea typeface="+mn-ea"/>
              <a:cs typeface="Open Sans"/>
            </a:endParaRPr>
          </a:p>
          <a:p>
            <a:pPr marL="186055" marR="177165" lvl="0" indent="0" algn="ctr" defTabSz="914400" rtl="0" eaLnBrk="1" fontAlgn="auto" latinLnBrk="0" hangingPunct="1">
              <a:lnSpc>
                <a:spcPct val="100000"/>
              </a:lnSpc>
              <a:spcBef>
                <a:spcPts val="0"/>
              </a:spcBef>
              <a:spcAft>
                <a:spcPts val="0"/>
              </a:spcAft>
              <a:buClrTx/>
              <a:buSzTx/>
              <a:buFontTx/>
              <a:buNone/>
              <a:tabLst/>
              <a:defRPr/>
            </a:pPr>
            <a:r>
              <a:rPr lang="it-IT" sz="1300" i="1" dirty="0">
                <a:solidFill>
                  <a:schemeClr val="accent1">
                    <a:lumMod val="75000"/>
                  </a:schemeClr>
                </a:solidFill>
                <a:latin typeface="Open Sans" panose="020B0606030504020204"/>
                <a:ea typeface="SimSun" pitchFamily="2" charset="-122"/>
              </a:rPr>
              <a:t>ricco di contenuti su </a:t>
            </a:r>
          </a:p>
          <a:p>
            <a:pPr marL="186055" marR="177165" lvl="0" indent="0" algn="ctr" defTabSz="914400" rtl="0" eaLnBrk="1" fontAlgn="auto" latinLnBrk="0" hangingPunct="1">
              <a:lnSpc>
                <a:spcPct val="100000"/>
              </a:lnSpc>
              <a:spcBef>
                <a:spcPts val="0"/>
              </a:spcBef>
              <a:spcAft>
                <a:spcPts val="0"/>
              </a:spcAft>
              <a:buClrTx/>
              <a:buSzTx/>
              <a:buFontTx/>
              <a:buNone/>
              <a:tabLst/>
              <a:defRPr/>
            </a:pPr>
            <a:r>
              <a:rPr lang="it-IT" sz="1300" i="1" dirty="0">
                <a:solidFill>
                  <a:schemeClr val="accent1">
                    <a:lumMod val="75000"/>
                  </a:schemeClr>
                </a:solidFill>
                <a:latin typeface="Open Sans" panose="020B0606030504020204"/>
                <a:ea typeface="SimSun" pitchFamily="2" charset="-122"/>
              </a:rPr>
              <a:t>ricerca, salute e prevenzione</a:t>
            </a:r>
          </a:p>
        </p:txBody>
      </p:sp>
      <p:pic>
        <p:nvPicPr>
          <p:cNvPr id="4" name="Google Shape;147;g1020d4e4f60_1_311">
            <a:extLst>
              <a:ext uri="{FF2B5EF4-FFF2-40B4-BE49-F238E27FC236}">
                <a16:creationId xmlns:a16="http://schemas.microsoft.com/office/drawing/2014/main" id="{E7A4A7A2-C221-EF0B-07F1-B8420C99F816}"/>
              </a:ext>
            </a:extLst>
          </p:cNvPr>
          <p:cNvPicPr preferRelativeResize="0"/>
          <p:nvPr/>
        </p:nvPicPr>
        <p:blipFill>
          <a:blip r:embed="rId10">
            <a:alphaModFix/>
          </a:blip>
          <a:stretch>
            <a:fillRect/>
          </a:stretch>
        </p:blipFill>
        <p:spPr>
          <a:xfrm>
            <a:off x="1513113" y="5922615"/>
            <a:ext cx="1135025" cy="561569"/>
          </a:xfrm>
          <a:prstGeom prst="rect">
            <a:avLst/>
          </a:prstGeom>
          <a:noFill/>
          <a:ln>
            <a:noFill/>
          </a:ln>
        </p:spPr>
      </p:pic>
    </p:spTree>
    <p:extLst>
      <p:ext uri="{BB962C8B-B14F-4D97-AF65-F5344CB8AC3E}">
        <p14:creationId xmlns:p14="http://schemas.microsoft.com/office/powerpoint/2010/main" val="2872572657"/>
      </p:ext>
    </p:extLst>
  </p:cSld>
  <p:clrMapOvr>
    <a:masterClrMapping/>
  </p:clrMapOvr>
  <mc:AlternateContent xmlns:mc="http://schemas.openxmlformats.org/markup-compatibility/2006" xmlns:p14="http://schemas.microsoft.com/office/powerpoint/2010/main">
    <mc:Choice Requires="p14">
      <p:transition spd="slow" p14:dur="2000" advTm="3054"/>
    </mc:Choice>
    <mc:Fallback xmlns="">
      <p:transition spd="slow" advTm="305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12FA82B1-4742-E80E-7A96-C20929ECAF22}"/>
              </a:ext>
            </a:extLst>
          </p:cNvPr>
          <p:cNvGraphicFramePr/>
          <p:nvPr>
            <p:extLst>
              <p:ext uri="{D42A27DB-BD31-4B8C-83A1-F6EECF244321}">
                <p14:modId xmlns:p14="http://schemas.microsoft.com/office/powerpoint/2010/main" val="1669811600"/>
              </p:ext>
            </p:extLst>
          </p:nvPr>
        </p:nvGraphicFramePr>
        <p:xfrm>
          <a:off x="2031999" y="1049788"/>
          <a:ext cx="9744117" cy="56955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69" name="Google Shape;369;g1049568dc15_0_32"/>
          <p:cNvPicPr preferRelativeResize="0"/>
          <p:nvPr/>
        </p:nvPicPr>
        <p:blipFill>
          <a:blip r:embed="rId9">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15884" y="1505554"/>
            <a:ext cx="334870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CONSAPEVOLEZZA DI SÉ</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Le Life Skills sono interrelate e collegate tra loro e si influenzano vicendevolmente.</a:t>
            </a:r>
          </a:p>
        </p:txBody>
      </p:sp>
      <p:grpSp>
        <p:nvGrpSpPr>
          <p:cNvPr id="14" name="Gruppo 13">
            <a:extLst>
              <a:ext uri="{FF2B5EF4-FFF2-40B4-BE49-F238E27FC236}">
                <a16:creationId xmlns:a16="http://schemas.microsoft.com/office/drawing/2014/main" id="{6408319B-CC8C-2E91-C8C7-9AB74D828CC5}"/>
              </a:ext>
            </a:extLst>
          </p:cNvPr>
          <p:cNvGrpSpPr/>
          <p:nvPr/>
        </p:nvGrpSpPr>
        <p:grpSpPr>
          <a:xfrm>
            <a:off x="6087318" y="1016360"/>
            <a:ext cx="5909054" cy="2514240"/>
            <a:chOff x="6087318" y="1016360"/>
            <a:chExt cx="5909054" cy="2514240"/>
          </a:xfrm>
        </p:grpSpPr>
        <p:sp>
          <p:nvSpPr>
            <p:cNvPr id="5" name="Rettangolo con angoli arrotondati 4">
              <a:extLst>
                <a:ext uri="{FF2B5EF4-FFF2-40B4-BE49-F238E27FC236}">
                  <a16:creationId xmlns:a16="http://schemas.microsoft.com/office/drawing/2014/main" id="{A29FF499-2A79-E52B-9A28-828B8FD7F6E3}"/>
                </a:ext>
              </a:extLst>
            </p:cNvPr>
            <p:cNvSpPr/>
            <p:nvPr/>
          </p:nvSpPr>
          <p:spPr>
            <a:xfrm>
              <a:off x="6087318" y="1016360"/>
              <a:ext cx="4072683" cy="2514240"/>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a:extLst>
                <a:ext uri="{FF2B5EF4-FFF2-40B4-BE49-F238E27FC236}">
                  <a16:creationId xmlns:a16="http://schemas.microsoft.com/office/drawing/2014/main" id="{5989196F-1A03-09EB-AA0A-DC66BCDAF6F5}"/>
                </a:ext>
              </a:extLst>
            </p:cNvPr>
            <p:cNvSpPr/>
            <p:nvPr/>
          </p:nvSpPr>
          <p:spPr>
            <a:xfrm flipH="1">
              <a:off x="10160001" y="1581659"/>
              <a:ext cx="1836371" cy="1177447"/>
            </a:xfrm>
            <a:prstGeom prst="rightArrow">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rgbClr val="376092"/>
                  </a:solidFill>
                  <a:effectLst/>
                  <a:latin typeface="Open Sans" panose="020B0606030504020204"/>
                  <a:ea typeface="SimSun" panose="02010600030101010101" pitchFamily="2" charset="-122"/>
                  <a:cs typeface="Open Sans" panose="020B0606030504020204" pitchFamily="34" charset="0"/>
                </a:rPr>
                <a:t>COMPETENZE EMOTIV</a:t>
              </a:r>
              <a:r>
                <a:rPr lang="it-IT" sz="1400" b="1" dirty="0">
                  <a:solidFill>
                    <a:srgbClr val="376092"/>
                  </a:solidFill>
                  <a:latin typeface="Open Sans" panose="020B0606030504020204"/>
                  <a:ea typeface="SimSun" panose="02010600030101010101" pitchFamily="2" charset="-122"/>
                  <a:cs typeface="Open Sans" panose="020B0606030504020204" pitchFamily="34" charset="0"/>
                </a:rPr>
                <a:t>E</a:t>
              </a:r>
              <a:endParaRPr lang="it-IT" sz="14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CasellaDiTesto 17">
            <a:extLst>
              <a:ext uri="{FF2B5EF4-FFF2-40B4-BE49-F238E27FC236}">
                <a16:creationId xmlns:a16="http://schemas.microsoft.com/office/drawing/2014/main" id="{DF09143D-8DEF-E740-E3D5-5143EFED208E}"/>
              </a:ext>
            </a:extLst>
          </p:cNvPr>
          <p:cNvSpPr txBox="1"/>
          <p:nvPr/>
        </p:nvSpPr>
        <p:spPr>
          <a:xfrm>
            <a:off x="450296" y="2936400"/>
            <a:ext cx="3314296" cy="1569660"/>
          </a:xfrm>
          <a:prstGeom prst="rect">
            <a:avLst/>
          </a:prstGeom>
          <a:noFill/>
        </p:spPr>
        <p:txBody>
          <a:bodyPr wrap="square">
            <a:spAutoFit/>
          </a:bodyPr>
          <a:lstStyle/>
          <a:p>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La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consapevolezza di sé </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rientra tra le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competenze emotive</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b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b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ed è la prima tra tutte le Life Skills, a indicare il suo ruolo </a:t>
            </a:r>
            <a:b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b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di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prerequisito</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allo sviluppo </a:t>
            </a:r>
            <a:b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b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delle altre competenze.</a:t>
            </a:r>
          </a:p>
        </p:txBody>
      </p:sp>
      <p:grpSp>
        <p:nvGrpSpPr>
          <p:cNvPr id="7" name="Gruppo 6">
            <a:extLst>
              <a:ext uri="{FF2B5EF4-FFF2-40B4-BE49-F238E27FC236}">
                <a16:creationId xmlns:a16="http://schemas.microsoft.com/office/drawing/2014/main" id="{097BE0B8-9CA0-A467-F141-4DE921B79AF6}"/>
              </a:ext>
            </a:extLst>
          </p:cNvPr>
          <p:cNvGrpSpPr/>
          <p:nvPr/>
        </p:nvGrpSpPr>
        <p:grpSpPr>
          <a:xfrm>
            <a:off x="6195545" y="1049788"/>
            <a:ext cx="1533503" cy="697027"/>
            <a:chOff x="4168796" y="1971"/>
            <a:chExt cx="1533503" cy="697027"/>
          </a:xfrm>
        </p:grpSpPr>
        <p:sp>
          <p:nvSpPr>
            <p:cNvPr id="9" name="Rettangolo con angoli arrotondati 8">
              <a:extLst>
                <a:ext uri="{FF2B5EF4-FFF2-40B4-BE49-F238E27FC236}">
                  <a16:creationId xmlns:a16="http://schemas.microsoft.com/office/drawing/2014/main" id="{BB02CB71-1970-5D86-3C52-A96F95058C88}"/>
                </a:ext>
              </a:extLst>
            </p:cNvPr>
            <p:cNvSpPr/>
            <p:nvPr/>
          </p:nvSpPr>
          <p:spPr>
            <a:xfrm>
              <a:off x="4168796" y="1971"/>
              <a:ext cx="1533503" cy="697027"/>
            </a:xfrm>
            <a:prstGeom prst="roundRect">
              <a:avLst/>
            </a:prstGeom>
            <a:solidFill>
              <a:srgbClr val="FFFF99"/>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endParaRPr lang="it-IT"/>
            </a:p>
          </p:txBody>
        </p:sp>
        <p:sp>
          <p:nvSpPr>
            <p:cNvPr id="16" name="CasellaDiTesto 15">
              <a:extLst>
                <a:ext uri="{FF2B5EF4-FFF2-40B4-BE49-F238E27FC236}">
                  <a16:creationId xmlns:a16="http://schemas.microsoft.com/office/drawing/2014/main" id="{62D09315-4F1F-148B-55EA-B987DCBFDF18}"/>
                </a:ext>
              </a:extLst>
            </p:cNvPr>
            <p:cNvSpPr txBox="1"/>
            <p:nvPr/>
          </p:nvSpPr>
          <p:spPr>
            <a:xfrm>
              <a:off x="4202822" y="35997"/>
              <a:ext cx="1465451" cy="6289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algn="ctr" defTabSz="577850">
                <a:lnSpc>
                  <a:spcPct val="90000"/>
                </a:lnSpc>
                <a:spcBef>
                  <a:spcPct val="0"/>
                </a:spcBef>
                <a:spcAft>
                  <a:spcPct val="35000"/>
                </a:spcAft>
              </a:pPr>
              <a:r>
                <a:rPr lang="it-IT" sz="1300" b="1" kern="1200" dirty="0">
                  <a:solidFill>
                    <a:srgbClr val="376092"/>
                  </a:solidFill>
                </a:rPr>
                <a:t>CONSAPEVOLEZZA </a:t>
              </a:r>
              <a:br>
                <a:rPr lang="it-IT" sz="1300" b="1" kern="1200" dirty="0">
                  <a:solidFill>
                    <a:srgbClr val="376092"/>
                  </a:solidFill>
                </a:rPr>
              </a:br>
              <a:r>
                <a:rPr lang="it-IT" sz="1300" b="1" kern="1200" dirty="0">
                  <a:solidFill>
                    <a:srgbClr val="376092"/>
                  </a:solidFill>
                </a:rPr>
                <a:t>DI S</a:t>
              </a:r>
              <a:r>
                <a:rPr lang="it-IT" sz="1300" b="1" dirty="0">
                  <a:solidFill>
                    <a:srgbClr val="376092"/>
                  </a:solidFill>
                </a:rPr>
                <a:t>É</a:t>
              </a:r>
              <a:endParaRPr lang="it-IT" sz="1400" dirty="0"/>
            </a:p>
          </p:txBody>
        </p:sp>
      </p:grpSp>
      <p:sp>
        <p:nvSpPr>
          <p:cNvPr id="28" name="Titolo 1">
            <a:extLst>
              <a:ext uri="{FF2B5EF4-FFF2-40B4-BE49-F238E27FC236}">
                <a16:creationId xmlns:a16="http://schemas.microsoft.com/office/drawing/2014/main" id="{32E97935-43BA-0D5F-6596-E1D7AF20CEAC}"/>
              </a:ext>
            </a:extLst>
          </p:cNvPr>
          <p:cNvSpPr txBox="1">
            <a:spLocks/>
          </p:cNvSpPr>
          <p:nvPr/>
        </p:nvSpPr>
        <p:spPr>
          <a:xfrm>
            <a:off x="450296" y="261993"/>
            <a:ext cx="6631440" cy="582136"/>
          </a:xfrm>
          <a:prstGeom prst="rect">
            <a:avLst/>
          </a:prstGeom>
          <a:noFill/>
          <a:ln>
            <a:noFill/>
          </a:ln>
        </p:spPr>
        <p:txBody>
          <a:bodyPr spcFirstLastPara="1" wrap="square" lIns="91425" tIns="45700" rIns="91425" bIns="45700" anchor="t" anchorCtr="0">
            <a:noAutofit/>
          </a:bodyPr>
          <a:lstStyle>
            <a:lvl1pPr marR="0" lvl="0" algn="l" defTabSz="914400" rtl="0" eaLnBrk="1" latinLnBrk="0" hangingPunct="1">
              <a:lnSpc>
                <a:spcPct val="90000"/>
              </a:lnSpc>
              <a:spcBef>
                <a:spcPts val="0"/>
              </a:spcBef>
              <a:spcAft>
                <a:spcPts val="0"/>
              </a:spcAft>
              <a:buClr>
                <a:srgbClr val="408AB6"/>
              </a:buClr>
              <a:buSzPts val="2800"/>
              <a:buFont typeface="Open Sans"/>
              <a:buNone/>
              <a:defRPr sz="2800" b="1" i="0" u="none" strike="noStrike" kern="1200" cap="none">
                <a:solidFill>
                  <a:srgbClr val="408AB6"/>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it-IT" sz="3200" dirty="0"/>
              <a:t>EDUCARE </a:t>
            </a:r>
            <a:r>
              <a:rPr lang="it-IT" sz="3200" dirty="0">
                <a:solidFill>
                  <a:srgbClr val="46AADD"/>
                </a:solidFill>
                <a:ea typeface="DIN Alternate" charset="0"/>
                <a:cs typeface="DIN Alternate" charset="0"/>
              </a:rPr>
              <a:t>ALLE EMOZIONI</a:t>
            </a:r>
            <a:endParaRPr lang="it-IT" dirty="0"/>
          </a:p>
        </p:txBody>
      </p:sp>
      <p:grpSp>
        <p:nvGrpSpPr>
          <p:cNvPr id="2" name="Gruppo 1">
            <a:extLst>
              <a:ext uri="{FF2B5EF4-FFF2-40B4-BE49-F238E27FC236}">
                <a16:creationId xmlns:a16="http://schemas.microsoft.com/office/drawing/2014/main" id="{8C3F7C82-62AF-B435-A412-0BB099FBA784}"/>
              </a:ext>
            </a:extLst>
          </p:cNvPr>
          <p:cNvGrpSpPr/>
          <p:nvPr/>
        </p:nvGrpSpPr>
        <p:grpSpPr>
          <a:xfrm>
            <a:off x="10172700" y="186008"/>
            <a:ext cx="1880664" cy="1020391"/>
            <a:chOff x="10172700" y="186008"/>
            <a:chExt cx="1880664" cy="1020391"/>
          </a:xfrm>
        </p:grpSpPr>
        <p:pic>
          <p:nvPicPr>
            <p:cNvPr id="6" name="Google Shape;370;g1049568dc15_0_32">
              <a:extLst>
                <a:ext uri="{FF2B5EF4-FFF2-40B4-BE49-F238E27FC236}">
                  <a16:creationId xmlns:a16="http://schemas.microsoft.com/office/drawing/2014/main" id="{4858688D-45D8-85F8-4834-2A70C2279758}"/>
                </a:ext>
              </a:extLst>
            </p:cNvPr>
            <p:cNvPicPr preferRelativeResize="0"/>
            <p:nvPr/>
          </p:nvPicPr>
          <p:blipFill>
            <a:blip r:embed="rId10">
              <a:alphaModFix/>
            </a:blip>
            <a:stretch>
              <a:fillRect/>
            </a:stretch>
          </p:blipFill>
          <p:spPr>
            <a:xfrm>
              <a:off x="11369364" y="594399"/>
              <a:ext cx="684000" cy="612000"/>
            </a:xfrm>
            <a:prstGeom prst="rect">
              <a:avLst/>
            </a:prstGeom>
            <a:noFill/>
            <a:ln>
              <a:noFill/>
            </a:ln>
          </p:spPr>
        </p:pic>
        <p:sp>
          <p:nvSpPr>
            <p:cNvPr id="10" name="Segnaposto testo 2">
              <a:extLst>
                <a:ext uri="{FF2B5EF4-FFF2-40B4-BE49-F238E27FC236}">
                  <a16:creationId xmlns:a16="http://schemas.microsoft.com/office/drawing/2014/main" id="{3991DECB-55F3-F039-8346-B7029406E0FC}"/>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Tree>
    <p:custDataLst>
      <p:tags r:id="rId1"/>
    </p:custDataLst>
    <p:extLst>
      <p:ext uri="{BB962C8B-B14F-4D97-AF65-F5344CB8AC3E}">
        <p14:creationId xmlns:p14="http://schemas.microsoft.com/office/powerpoint/2010/main" val="835024972"/>
      </p:ext>
    </p:extLst>
  </p:cSld>
  <p:clrMapOvr>
    <a:masterClrMapping/>
  </p:clrMapOvr>
  <mc:AlternateContent xmlns:mc="http://schemas.openxmlformats.org/markup-compatibility/2006" xmlns:p14="http://schemas.microsoft.com/office/powerpoint/2010/main">
    <mc:Choice Requires="p14">
      <p:transition spd="slow" p14:dur="2000" advTm="2159"/>
    </mc:Choice>
    <mc:Fallback xmlns="">
      <p:transition spd="slow" advTm="2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1000"/>
                                        <p:tgtEl>
                                          <p:spTgt spid="14"/>
                                        </p:tgtEl>
                                      </p:cBhvr>
                                    </p:animEffect>
                                  </p:childTnLst>
                                </p:cTn>
                              </p:par>
                              <p:par>
                                <p:cTn id="20" presetID="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p:stCondLst>
                              <p:cond delay="1500"/>
                            </p:stCondLst>
                            <p:childTnLst>
                              <p:par>
                                <p:cTn id="23" presetID="6" presetClass="emph" presetSubtype="0" fill="hold" nodeType="afterEffect">
                                  <p:stCondLst>
                                    <p:cond delay="0"/>
                                  </p:stCondLst>
                                  <p:childTnLst>
                                    <p:animScale>
                                      <p:cBhvr>
                                        <p:cTn id="24"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15882" y="1505554"/>
            <a:ext cx="544063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CONSAPEVOLEZZA DI SÉ e </a:t>
            </a:r>
            <a:b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br>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COMPETENZE EMOTIVE E RELAZIONALI</a:t>
            </a:r>
            <a:endParaRPr lang="it-IT" b="1"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endParaRPr lang="it-IT" sz="1600" dirty="0">
              <a:latin typeface="Open Sans" panose="020B0606030504020204"/>
            </a:endParaRPr>
          </a:p>
        </p:txBody>
      </p:sp>
      <p:graphicFrame>
        <p:nvGraphicFramePr>
          <p:cNvPr id="4" name="Diagramma 3">
            <a:extLst>
              <a:ext uri="{FF2B5EF4-FFF2-40B4-BE49-F238E27FC236}">
                <a16:creationId xmlns:a16="http://schemas.microsoft.com/office/drawing/2014/main" id="{12FA82B1-4742-E80E-7A96-C20929ECAF22}"/>
              </a:ext>
            </a:extLst>
          </p:cNvPr>
          <p:cNvGraphicFramePr/>
          <p:nvPr>
            <p:extLst>
              <p:ext uri="{D42A27DB-BD31-4B8C-83A1-F6EECF244321}">
                <p14:modId xmlns:p14="http://schemas.microsoft.com/office/powerpoint/2010/main" val="4098265058"/>
              </p:ext>
            </p:extLst>
          </p:nvPr>
        </p:nvGraphicFramePr>
        <p:xfrm>
          <a:off x="4326673" y="2558861"/>
          <a:ext cx="6549822" cy="40325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olo 1">
            <a:extLst>
              <a:ext uri="{FF2B5EF4-FFF2-40B4-BE49-F238E27FC236}">
                <a16:creationId xmlns:a16="http://schemas.microsoft.com/office/drawing/2014/main" id="{F606414E-7ACE-6EFC-0146-4D14EB3A5A94}"/>
              </a:ext>
            </a:extLst>
          </p:cNvPr>
          <p:cNvSpPr>
            <a:spLocks noGrp="1"/>
          </p:cNvSpPr>
          <p:nvPr>
            <p:ph type="title"/>
          </p:nvPr>
        </p:nvSpPr>
        <p:spPr>
          <a:xfrm>
            <a:off x="450296" y="261993"/>
            <a:ext cx="8579404" cy="582136"/>
          </a:xfrm>
        </p:spPr>
        <p:txBody>
          <a:bodyPr/>
          <a:lstStyle/>
          <a:p>
            <a:r>
              <a:rPr lang="it-IT" dirty="0"/>
              <a:t>EDUCARE </a:t>
            </a:r>
            <a:r>
              <a:rPr lang="it-IT" dirty="0">
                <a:solidFill>
                  <a:srgbClr val="46AADD"/>
                </a:solidFill>
                <a:ea typeface="DIN Alternate" charset="0"/>
                <a:cs typeface="DIN Alternate" charset="0"/>
              </a:rPr>
              <a:t>ALLE EMOZIONI</a:t>
            </a:r>
            <a:br>
              <a:rPr lang="it-IT" dirty="0"/>
            </a:br>
            <a:endParaRPr lang="it-IT" dirty="0">
              <a:latin typeface="Open Sans" panose="020B0606030504020204"/>
            </a:endParaRPr>
          </a:p>
        </p:txBody>
      </p:sp>
      <p:grpSp>
        <p:nvGrpSpPr>
          <p:cNvPr id="20" name="Gruppo 19">
            <a:extLst>
              <a:ext uri="{FF2B5EF4-FFF2-40B4-BE49-F238E27FC236}">
                <a16:creationId xmlns:a16="http://schemas.microsoft.com/office/drawing/2014/main" id="{289668D6-D2D5-3ABE-D92E-220433BC9A7D}"/>
              </a:ext>
            </a:extLst>
          </p:cNvPr>
          <p:cNvGrpSpPr/>
          <p:nvPr/>
        </p:nvGrpSpPr>
        <p:grpSpPr>
          <a:xfrm>
            <a:off x="3548964" y="3517012"/>
            <a:ext cx="1868949" cy="3173623"/>
            <a:chOff x="2266297" y="2269332"/>
            <a:chExt cx="2195225" cy="3616638"/>
          </a:xfrm>
        </p:grpSpPr>
        <p:sp>
          <p:nvSpPr>
            <p:cNvPr id="11" name="Freccia a destra 10">
              <a:extLst>
                <a:ext uri="{FF2B5EF4-FFF2-40B4-BE49-F238E27FC236}">
                  <a16:creationId xmlns:a16="http://schemas.microsoft.com/office/drawing/2014/main" id="{66E7903C-D92D-3302-D5F9-33AC4C6ACCFB}"/>
                </a:ext>
              </a:extLst>
            </p:cNvPr>
            <p:cNvSpPr/>
            <p:nvPr/>
          </p:nvSpPr>
          <p:spPr>
            <a:xfrm>
              <a:off x="2266297" y="4538673"/>
              <a:ext cx="1836000" cy="1177447"/>
            </a:xfrm>
            <a:prstGeom prst="rightArrow">
              <a:avLst/>
            </a:prstGeom>
            <a:solidFill>
              <a:srgbClr val="66FF66"/>
            </a:solid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rgbClr val="376092"/>
                  </a:solidFill>
                  <a:effectLst/>
                  <a:latin typeface="Open Sans" panose="020B0606030504020204"/>
                  <a:ea typeface="SimSun" panose="02010600030101010101" pitchFamily="2" charset="-122"/>
                  <a:cs typeface="Open Sans" panose="020B0606030504020204" pitchFamily="34" charset="0"/>
                </a:rPr>
                <a:t>COMPETENZE RELAZIONALI</a:t>
              </a:r>
              <a:endParaRPr lang="it-IT" sz="12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Parentesi graffa aperta 16">
              <a:extLst>
                <a:ext uri="{FF2B5EF4-FFF2-40B4-BE49-F238E27FC236}">
                  <a16:creationId xmlns:a16="http://schemas.microsoft.com/office/drawing/2014/main" id="{6F3A9802-076B-067E-7233-037F436748ED}"/>
                </a:ext>
              </a:extLst>
            </p:cNvPr>
            <p:cNvSpPr/>
            <p:nvPr/>
          </p:nvSpPr>
          <p:spPr>
            <a:xfrm>
              <a:off x="3939007" y="2269332"/>
              <a:ext cx="522515" cy="3616638"/>
            </a:xfrm>
            <a:prstGeom prst="leftBrace">
              <a:avLst/>
            </a:prstGeom>
            <a:ln w="38100">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grpSp>
        <p:nvGrpSpPr>
          <p:cNvPr id="19" name="Gruppo 18">
            <a:extLst>
              <a:ext uri="{FF2B5EF4-FFF2-40B4-BE49-F238E27FC236}">
                <a16:creationId xmlns:a16="http://schemas.microsoft.com/office/drawing/2014/main" id="{68AFFB52-55E0-0947-82DE-61FE209BEC23}"/>
              </a:ext>
            </a:extLst>
          </p:cNvPr>
          <p:cNvGrpSpPr/>
          <p:nvPr/>
        </p:nvGrpSpPr>
        <p:grpSpPr>
          <a:xfrm>
            <a:off x="10232684" y="2438957"/>
            <a:ext cx="1847169" cy="3173623"/>
            <a:chOff x="9855780" y="1224377"/>
            <a:chExt cx="2169643" cy="3616638"/>
          </a:xfrm>
        </p:grpSpPr>
        <p:sp>
          <p:nvSpPr>
            <p:cNvPr id="8" name="Freccia a destra 7">
              <a:extLst>
                <a:ext uri="{FF2B5EF4-FFF2-40B4-BE49-F238E27FC236}">
                  <a16:creationId xmlns:a16="http://schemas.microsoft.com/office/drawing/2014/main" id="{5989196F-1A03-09EB-AA0A-DC66BCDAF6F5}"/>
                </a:ext>
              </a:extLst>
            </p:cNvPr>
            <p:cNvSpPr/>
            <p:nvPr/>
          </p:nvSpPr>
          <p:spPr>
            <a:xfrm flipH="1">
              <a:off x="10189424" y="1475060"/>
              <a:ext cx="1835999" cy="1177200"/>
            </a:xfrm>
            <a:prstGeom prst="rightArrow">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rgbClr val="376092"/>
                  </a:solidFill>
                  <a:effectLst/>
                  <a:latin typeface="Open Sans" panose="020B0606030504020204"/>
                  <a:ea typeface="SimSun" panose="02010600030101010101" pitchFamily="2" charset="-122"/>
                  <a:cs typeface="Open Sans" panose="020B0606030504020204" pitchFamily="34" charset="0"/>
                </a:rPr>
                <a:t>COMPETENZE EMOTIV</a:t>
              </a:r>
              <a:r>
                <a:rPr lang="it-IT" sz="1200" b="1" dirty="0">
                  <a:solidFill>
                    <a:srgbClr val="376092"/>
                  </a:solidFill>
                  <a:latin typeface="Open Sans" panose="020B0606030504020204"/>
                  <a:ea typeface="SimSun" panose="02010600030101010101" pitchFamily="2" charset="-122"/>
                  <a:cs typeface="Open Sans" panose="020B0606030504020204" pitchFamily="34" charset="0"/>
                </a:rPr>
                <a:t>E</a:t>
              </a:r>
              <a:endParaRPr lang="it-IT" sz="12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Parentesi graffa aperta 17">
              <a:extLst>
                <a:ext uri="{FF2B5EF4-FFF2-40B4-BE49-F238E27FC236}">
                  <a16:creationId xmlns:a16="http://schemas.microsoft.com/office/drawing/2014/main" id="{1B1AB483-8391-91FB-FD7B-8376EE9285C6}"/>
                </a:ext>
              </a:extLst>
            </p:cNvPr>
            <p:cNvSpPr/>
            <p:nvPr/>
          </p:nvSpPr>
          <p:spPr>
            <a:xfrm flipH="1">
              <a:off x="9855780" y="1224377"/>
              <a:ext cx="522515" cy="3616638"/>
            </a:xfrm>
            <a:prstGeom prst="leftBrace">
              <a:avLst>
                <a:gd name="adj1" fmla="val 8333"/>
                <a:gd name="adj2" fmla="val 50903"/>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grpSp>
        <p:nvGrpSpPr>
          <p:cNvPr id="9" name="Gruppo 8">
            <a:extLst>
              <a:ext uri="{FF2B5EF4-FFF2-40B4-BE49-F238E27FC236}">
                <a16:creationId xmlns:a16="http://schemas.microsoft.com/office/drawing/2014/main" id="{56163749-4A99-26C3-B01C-5D7B56C7C59C}"/>
              </a:ext>
            </a:extLst>
          </p:cNvPr>
          <p:cNvGrpSpPr/>
          <p:nvPr/>
        </p:nvGrpSpPr>
        <p:grpSpPr>
          <a:xfrm>
            <a:off x="10172700" y="186008"/>
            <a:ext cx="1908337" cy="1173366"/>
            <a:chOff x="10172700" y="186008"/>
            <a:chExt cx="1908337" cy="1173366"/>
          </a:xfrm>
        </p:grpSpPr>
        <p:pic>
          <p:nvPicPr>
            <p:cNvPr id="10" name="Google Shape;168;g1020d4e4f60_1_302">
              <a:extLst>
                <a:ext uri="{FF2B5EF4-FFF2-40B4-BE49-F238E27FC236}">
                  <a16:creationId xmlns:a16="http://schemas.microsoft.com/office/drawing/2014/main" id="{1A11E85A-D797-8D0B-1528-73D6F0618034}"/>
                </a:ext>
              </a:extLst>
            </p:cNvPr>
            <p:cNvPicPr preferRelativeResize="0"/>
            <p:nvPr/>
          </p:nvPicPr>
          <p:blipFill>
            <a:blip r:embed="rId9">
              <a:alphaModFix/>
            </a:blip>
            <a:stretch>
              <a:fillRect/>
            </a:stretch>
          </p:blipFill>
          <p:spPr>
            <a:xfrm>
              <a:off x="11253262" y="466824"/>
              <a:ext cx="827775" cy="892550"/>
            </a:xfrm>
            <a:prstGeom prst="rect">
              <a:avLst/>
            </a:prstGeom>
            <a:noFill/>
            <a:ln>
              <a:noFill/>
            </a:ln>
          </p:spPr>
        </p:pic>
        <p:sp>
          <p:nvSpPr>
            <p:cNvPr id="12" name="Segnaposto testo 2">
              <a:extLst>
                <a:ext uri="{FF2B5EF4-FFF2-40B4-BE49-F238E27FC236}">
                  <a16:creationId xmlns:a16="http://schemas.microsoft.com/office/drawing/2014/main" id="{6DFA08DF-691A-E57C-C5FC-56E10C582C90}"/>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
        <p:nvSpPr>
          <p:cNvPr id="5" name="CasellaDiTesto 4">
            <a:extLst>
              <a:ext uri="{FF2B5EF4-FFF2-40B4-BE49-F238E27FC236}">
                <a16:creationId xmlns:a16="http://schemas.microsoft.com/office/drawing/2014/main" id="{EC4E239C-F13A-AD9C-0464-DC3867F3A746}"/>
              </a:ext>
            </a:extLst>
          </p:cNvPr>
          <p:cNvSpPr txBox="1"/>
          <p:nvPr/>
        </p:nvSpPr>
        <p:spPr>
          <a:xfrm>
            <a:off x="415882" y="2558861"/>
            <a:ext cx="4358220" cy="2062103"/>
          </a:xfrm>
          <a:prstGeom prst="rect">
            <a:avLst/>
          </a:prstGeom>
          <a:noFill/>
        </p:spPr>
        <p:txBody>
          <a:bodyPr wrap="square">
            <a:spAutoFit/>
          </a:bodyPr>
          <a:lstStyle/>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Lo sviluppo di una competenza influisce sullo sviluppo delle altre in modo ricorsivo e circolare:  più migliora e si incrementa una, più migliorano e si incrementano le altre. </a:t>
            </a:r>
          </a:p>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Nello specifico delle competenze emotive e relazionali, la consapevolezza di sé è un aspetto essenziale, necessaria per ogni altra competenza. </a:t>
            </a:r>
          </a:p>
        </p:txBody>
      </p:sp>
    </p:spTree>
    <p:extLst>
      <p:ext uri="{BB962C8B-B14F-4D97-AF65-F5344CB8AC3E}">
        <p14:creationId xmlns:p14="http://schemas.microsoft.com/office/powerpoint/2010/main" val="1477614243"/>
      </p:ext>
    </p:extLst>
  </p:cSld>
  <p:clrMapOvr>
    <a:masterClrMapping/>
  </p:clrMapOvr>
  <mc:AlternateContent xmlns:mc="http://schemas.openxmlformats.org/markup-compatibility/2006" xmlns:p14="http://schemas.microsoft.com/office/powerpoint/2010/main">
    <mc:Choice Requires="p14">
      <p:transition spd="slow" p14:dur="2000" advTm="3151"/>
    </mc:Choice>
    <mc:Fallback xmlns="">
      <p:transition spd="slow" advTm="3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2" presetClass="entr" presetSubtype="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right)">
                                      <p:cBhvr>
                                        <p:cTn id="11" dur="500"/>
                                        <p:tgtEl>
                                          <p:spTgt spid="19"/>
                                        </p:tgtEl>
                                      </p:cBhvr>
                                    </p:animEffect>
                                  </p:childTnLst>
                                </p:cTn>
                              </p:par>
                              <p:par>
                                <p:cTn id="12" presetID="22" presetClass="entr" presetSubtype="8"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grpSp>
        <p:nvGrpSpPr>
          <p:cNvPr id="29" name="Gruppo 28">
            <a:extLst>
              <a:ext uri="{FF2B5EF4-FFF2-40B4-BE49-F238E27FC236}">
                <a16:creationId xmlns:a16="http://schemas.microsoft.com/office/drawing/2014/main" id="{3563D922-A37E-7981-41D1-EFEDA4ABA240}"/>
              </a:ext>
            </a:extLst>
          </p:cNvPr>
          <p:cNvGrpSpPr/>
          <p:nvPr/>
        </p:nvGrpSpPr>
        <p:grpSpPr>
          <a:xfrm>
            <a:off x="1791185" y="2079208"/>
            <a:ext cx="10521232" cy="1375192"/>
            <a:chOff x="1791185" y="2079208"/>
            <a:chExt cx="10521232" cy="1375192"/>
          </a:xfrm>
        </p:grpSpPr>
        <p:sp>
          <p:nvSpPr>
            <p:cNvPr id="6" name="Rettangolo con angoli arrotondati 5">
              <a:extLst>
                <a:ext uri="{FF2B5EF4-FFF2-40B4-BE49-F238E27FC236}">
                  <a16:creationId xmlns:a16="http://schemas.microsoft.com/office/drawing/2014/main" id="{CA593646-6D5D-9410-6035-7D7DE520846E}"/>
                </a:ext>
              </a:extLst>
            </p:cNvPr>
            <p:cNvSpPr/>
            <p:nvPr/>
          </p:nvSpPr>
          <p:spPr>
            <a:xfrm>
              <a:off x="1791185" y="2423385"/>
              <a:ext cx="1800000" cy="697027"/>
            </a:xfrm>
            <a:prstGeom prst="roundRect">
              <a:avLst/>
            </a:prstGeom>
            <a:solidFill>
              <a:srgbClr val="FFFF99"/>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endParaRPr lang="it-IT" sz="1300"/>
            </a:p>
          </p:txBody>
        </p:sp>
        <p:sp>
          <p:nvSpPr>
            <p:cNvPr id="20" name="Rettangolo con due angoli in diagonale arrotondati 19">
              <a:extLst>
                <a:ext uri="{FF2B5EF4-FFF2-40B4-BE49-F238E27FC236}">
                  <a16:creationId xmlns:a16="http://schemas.microsoft.com/office/drawing/2014/main" id="{D84B86AA-D8F6-7A47-2D02-B5E29E906886}"/>
                </a:ext>
              </a:extLst>
            </p:cNvPr>
            <p:cNvSpPr/>
            <p:nvPr/>
          </p:nvSpPr>
          <p:spPr>
            <a:xfrm>
              <a:off x="1791185" y="2079208"/>
              <a:ext cx="10521232" cy="1375192"/>
            </a:xfrm>
            <a:prstGeom prst="round2DiagRect">
              <a:avLst/>
            </a:prstGeom>
            <a:solidFill>
              <a:srgbClr val="FFFF99">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CasellaDiTesto 6">
              <a:extLst>
                <a:ext uri="{FF2B5EF4-FFF2-40B4-BE49-F238E27FC236}">
                  <a16:creationId xmlns:a16="http://schemas.microsoft.com/office/drawing/2014/main" id="{4D3E4C72-9AA3-9C88-F923-5AE717369C48}"/>
                </a:ext>
              </a:extLst>
            </p:cNvPr>
            <p:cNvSpPr txBox="1"/>
            <p:nvPr/>
          </p:nvSpPr>
          <p:spPr>
            <a:xfrm>
              <a:off x="1822169" y="2457411"/>
              <a:ext cx="1769015" cy="6289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600" b="1" kern="1200" dirty="0">
                  <a:solidFill>
                    <a:srgbClr val="376092"/>
                  </a:solidFill>
                </a:rPr>
                <a:t>CONSAPEVOLEZZA </a:t>
              </a:r>
              <a:br>
                <a:rPr lang="it-IT" sz="1600" b="1" kern="1200" dirty="0">
                  <a:solidFill>
                    <a:srgbClr val="376092"/>
                  </a:solidFill>
                </a:rPr>
              </a:br>
              <a:r>
                <a:rPr lang="it-IT" sz="1600" b="1" kern="1200" dirty="0">
                  <a:solidFill>
                    <a:srgbClr val="376092"/>
                  </a:solidFill>
                </a:rPr>
                <a:t>DI SÉ</a:t>
              </a:r>
            </a:p>
          </p:txBody>
        </p:sp>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3949700" y="2110179"/>
              <a:ext cx="800309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marL="216000" indent="-216000">
                <a:buSzPts val="1000"/>
                <a:buFont typeface="Wingdings" panose="05000000000000000000" pitchFamily="2" charset="2"/>
                <a:buChar char="§"/>
                <a:tabLst>
                  <a:tab pos="457200" algn="l"/>
                </a:tabLst>
              </a:pP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Corporea</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riconoscere i segnali del corpo.</a:t>
              </a:r>
            </a:p>
            <a:p>
              <a:pPr marL="216000" indent="-216000">
                <a:buSzPts val="1000"/>
                <a:buFont typeface="Wingdings" panose="05000000000000000000" pitchFamily="2" charset="2"/>
                <a:buChar char="§"/>
                <a:tabLst>
                  <a:tab pos="457200" algn="l"/>
                </a:tabLst>
              </a:pP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Emotiva</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dare un nome alle emozioni e riconoscerle; riconoscere il proprio modo di reagire di fronte alle situazioni.</a:t>
              </a:r>
            </a:p>
            <a:p>
              <a:pPr marL="216000" indent="-216000">
                <a:buSzPts val="1000"/>
                <a:buFont typeface="Wingdings" panose="05000000000000000000" pitchFamily="2" charset="2"/>
                <a:buChar char="§"/>
                <a:tabLst>
                  <a:tab pos="457200" algn="l"/>
                </a:tabLst>
              </a:pP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Cognitiva</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ciò che sappiamo di noi: riconoscere i propri punti di forza, </a:t>
              </a:r>
              <a:b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b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aree deboli (o migliorabili), desideri, bisogni, obiettivi, preferenze e gusti.</a:t>
              </a:r>
            </a:p>
          </p:txBody>
        </p:sp>
      </p:grpSp>
      <p:pic>
        <p:nvPicPr>
          <p:cNvPr id="369" name="Google Shape;369;g1049568dc15_0_32"/>
          <p:cNvPicPr preferRelativeResize="0"/>
          <p:nvPr/>
        </p:nvPicPr>
        <p:blipFill>
          <a:blip r:embed="rId4">
            <a:alphaModFix/>
          </a:blip>
          <a:stretch>
            <a:fillRect/>
          </a:stretch>
        </p:blipFill>
        <p:spPr>
          <a:xfrm>
            <a:off x="1513113" y="5922615"/>
            <a:ext cx="1135025" cy="561569"/>
          </a:xfrm>
          <a:prstGeom prst="rect">
            <a:avLst/>
          </a:prstGeom>
          <a:noFill/>
          <a:ln>
            <a:noFill/>
          </a:ln>
        </p:spPr>
      </p:pic>
      <p:sp>
        <p:nvSpPr>
          <p:cNvPr id="2" name="Rettangolo con angoli arrotondati 1">
            <a:extLst>
              <a:ext uri="{FF2B5EF4-FFF2-40B4-BE49-F238E27FC236}">
                <a16:creationId xmlns:a16="http://schemas.microsoft.com/office/drawing/2014/main" id="{F3369BFF-48A0-D419-F884-EC04075CE17D}"/>
              </a:ext>
            </a:extLst>
          </p:cNvPr>
          <p:cNvSpPr/>
          <p:nvPr/>
        </p:nvSpPr>
        <p:spPr>
          <a:xfrm flipH="1">
            <a:off x="453748" y="1306237"/>
            <a:ext cx="3060000" cy="648000"/>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0" b="1" dirty="0">
                <a:solidFill>
                  <a:srgbClr val="376092"/>
                </a:solidFill>
                <a:effectLst/>
                <a:latin typeface="Open Sans" panose="020B0606030504020204"/>
                <a:ea typeface="SimSun" panose="02010600030101010101" pitchFamily="2" charset="-122"/>
                <a:cs typeface="Open Sans" panose="020B0606030504020204" pitchFamily="34" charset="0"/>
              </a:rPr>
              <a:t>COMPETENZE EMOTIV</a:t>
            </a:r>
            <a:r>
              <a:rPr lang="it-IT" sz="1800" b="1" dirty="0">
                <a:solidFill>
                  <a:srgbClr val="376092"/>
                </a:solidFill>
                <a:latin typeface="Open Sans" panose="020B0606030504020204"/>
                <a:ea typeface="SimSun" panose="02010600030101010101" pitchFamily="2" charset="-122"/>
                <a:cs typeface="Open Sans" panose="020B0606030504020204" pitchFamily="34" charset="0"/>
              </a:rPr>
              <a:t>E</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25" name="Gruppo 24">
            <a:extLst>
              <a:ext uri="{FF2B5EF4-FFF2-40B4-BE49-F238E27FC236}">
                <a16:creationId xmlns:a16="http://schemas.microsoft.com/office/drawing/2014/main" id="{19EB16B8-B7B8-B357-CB64-F58248989CEC}"/>
              </a:ext>
            </a:extLst>
          </p:cNvPr>
          <p:cNvGrpSpPr/>
          <p:nvPr/>
        </p:nvGrpSpPr>
        <p:grpSpPr>
          <a:xfrm>
            <a:off x="1791185" y="4633108"/>
            <a:ext cx="10076848" cy="918655"/>
            <a:chOff x="1791185" y="4633108"/>
            <a:chExt cx="10076848" cy="918655"/>
          </a:xfrm>
        </p:grpSpPr>
        <p:sp>
          <p:nvSpPr>
            <p:cNvPr id="22" name="Rettangolo con due angoli in diagonale arrotondati 21">
              <a:extLst>
                <a:ext uri="{FF2B5EF4-FFF2-40B4-BE49-F238E27FC236}">
                  <a16:creationId xmlns:a16="http://schemas.microsoft.com/office/drawing/2014/main" id="{C6BE115D-2441-D59A-2BBB-514F2EA4BF01}"/>
                </a:ext>
              </a:extLst>
            </p:cNvPr>
            <p:cNvSpPr/>
            <p:nvPr/>
          </p:nvSpPr>
          <p:spPr>
            <a:xfrm>
              <a:off x="1804848" y="4633108"/>
              <a:ext cx="10063185" cy="918655"/>
            </a:xfrm>
            <a:prstGeom prst="round2DiagRect">
              <a:avLst/>
            </a:prstGeom>
            <a:solidFill>
              <a:srgbClr val="FF9900">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11" name="Gruppo 10">
              <a:extLst>
                <a:ext uri="{FF2B5EF4-FFF2-40B4-BE49-F238E27FC236}">
                  <a16:creationId xmlns:a16="http://schemas.microsoft.com/office/drawing/2014/main" id="{55C8E10F-0C55-3BA0-7DE4-949A8E5CABE8}"/>
                </a:ext>
              </a:extLst>
            </p:cNvPr>
            <p:cNvGrpSpPr/>
            <p:nvPr/>
          </p:nvGrpSpPr>
          <p:grpSpPr>
            <a:xfrm>
              <a:off x="1791185" y="4761896"/>
              <a:ext cx="1800000" cy="697027"/>
              <a:chOff x="6550081" y="1727539"/>
              <a:chExt cx="1787250" cy="697027"/>
            </a:xfrm>
          </p:grpSpPr>
          <p:sp>
            <p:nvSpPr>
              <p:cNvPr id="12" name="Rettangolo con angoli arrotondati 11">
                <a:extLst>
                  <a:ext uri="{FF2B5EF4-FFF2-40B4-BE49-F238E27FC236}">
                    <a16:creationId xmlns:a16="http://schemas.microsoft.com/office/drawing/2014/main" id="{BFD06C74-E25A-88FD-BB94-DF2FD24BC588}"/>
                  </a:ext>
                </a:extLst>
              </p:cNvPr>
              <p:cNvSpPr/>
              <p:nvPr/>
            </p:nvSpPr>
            <p:spPr>
              <a:xfrm>
                <a:off x="6550081" y="1727539"/>
                <a:ext cx="1787250" cy="697027"/>
              </a:xfrm>
              <a:prstGeom prst="roundRect">
                <a:avLst/>
              </a:prstGeom>
              <a:solidFill>
                <a:srgbClr val="FF9900"/>
              </a:solidFill>
            </p:spPr>
            <p:style>
              <a:lnRef idx="2">
                <a:schemeClr val="lt1">
                  <a:hueOff val="0"/>
                  <a:satOff val="0"/>
                  <a:lumOff val="0"/>
                  <a:alphaOff val="0"/>
                </a:schemeClr>
              </a:lnRef>
              <a:fillRef idx="1">
                <a:scrgbClr r="0" g="0" b="0"/>
              </a:fillRef>
              <a:effectRef idx="0">
                <a:schemeClr val="accent4">
                  <a:hueOff val="2177976"/>
                  <a:satOff val="-9062"/>
                  <a:lumOff val="2135"/>
                  <a:alphaOff val="0"/>
                </a:schemeClr>
              </a:effectRef>
              <a:fontRef idx="minor">
                <a:schemeClr val="lt1"/>
              </a:fontRef>
            </p:style>
            <p:txBody>
              <a:bodyPr/>
              <a:lstStyle/>
              <a:p>
                <a:endParaRPr lang="it-IT" sz="1300"/>
              </a:p>
            </p:txBody>
          </p:sp>
          <p:sp>
            <p:nvSpPr>
              <p:cNvPr id="13" name="CasellaDiTesto 12">
                <a:extLst>
                  <a:ext uri="{FF2B5EF4-FFF2-40B4-BE49-F238E27FC236}">
                    <a16:creationId xmlns:a16="http://schemas.microsoft.com/office/drawing/2014/main" id="{F3501B5D-5FAC-07CE-B778-278E64D12E82}"/>
                  </a:ext>
                </a:extLst>
              </p:cNvPr>
              <p:cNvSpPr txBox="1"/>
              <p:nvPr/>
            </p:nvSpPr>
            <p:spPr>
              <a:xfrm>
                <a:off x="6584107" y="1761565"/>
                <a:ext cx="1753224" cy="6289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600" b="1" kern="1200" dirty="0">
                    <a:solidFill>
                      <a:srgbClr val="376092"/>
                    </a:solidFill>
                  </a:rPr>
                  <a:t>GESTIONE DELLO STRESS</a:t>
                </a:r>
              </a:p>
            </p:txBody>
          </p:sp>
        </p:grpSp>
        <p:sp>
          <p:nvSpPr>
            <p:cNvPr id="15" name="CasellaDiTesto 14">
              <a:extLst>
                <a:ext uri="{FF2B5EF4-FFF2-40B4-BE49-F238E27FC236}">
                  <a16:creationId xmlns:a16="http://schemas.microsoft.com/office/drawing/2014/main" id="{56264EC3-C39A-93C7-9A7E-A5DCA8B465A1}"/>
                </a:ext>
              </a:extLst>
            </p:cNvPr>
            <p:cNvSpPr txBox="1">
              <a:spLocks noChangeArrowheads="1"/>
            </p:cNvSpPr>
            <p:nvPr/>
          </p:nvSpPr>
          <p:spPr bwMode="auto">
            <a:xfrm>
              <a:off x="3937000" y="4694911"/>
              <a:ext cx="79024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lvl="0" algn="l">
                <a:buSzPts val="1000"/>
                <a:tabLst>
                  <a:tab pos="228600"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riuscire a trovare o ritrovare uno stato di benessere psico-fisico-emotivo</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intervenendo sull’ambiente o su se stessi e modificando il corpo, le emozioni, </a:t>
              </a:r>
              <a:b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b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i pensieri, le nostre azioni o reazioni abituali.</a:t>
              </a:r>
            </a:p>
          </p:txBody>
        </p:sp>
      </p:grpSp>
      <p:sp>
        <p:nvSpPr>
          <p:cNvPr id="16" name="Titolo 1">
            <a:extLst>
              <a:ext uri="{FF2B5EF4-FFF2-40B4-BE49-F238E27FC236}">
                <a16:creationId xmlns:a16="http://schemas.microsoft.com/office/drawing/2014/main" id="{7E2886EA-4E7D-A495-5E93-FD82BED71E11}"/>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sz="3200" dirty="0"/>
          </a:p>
        </p:txBody>
      </p:sp>
      <p:grpSp>
        <p:nvGrpSpPr>
          <p:cNvPr id="24" name="Gruppo 23">
            <a:extLst>
              <a:ext uri="{FF2B5EF4-FFF2-40B4-BE49-F238E27FC236}">
                <a16:creationId xmlns:a16="http://schemas.microsoft.com/office/drawing/2014/main" id="{513A49FC-77CD-CDA4-9A57-C334AC43C8F8}"/>
              </a:ext>
            </a:extLst>
          </p:cNvPr>
          <p:cNvGrpSpPr/>
          <p:nvPr/>
        </p:nvGrpSpPr>
        <p:grpSpPr>
          <a:xfrm>
            <a:off x="1791185" y="3683754"/>
            <a:ext cx="10162576" cy="720000"/>
            <a:chOff x="1791185" y="3580422"/>
            <a:chExt cx="10162576" cy="720000"/>
          </a:xfrm>
        </p:grpSpPr>
        <p:sp>
          <p:nvSpPr>
            <p:cNvPr id="21" name="Rettangolo con due angoli in diagonale arrotondati 20">
              <a:extLst>
                <a:ext uri="{FF2B5EF4-FFF2-40B4-BE49-F238E27FC236}">
                  <a16:creationId xmlns:a16="http://schemas.microsoft.com/office/drawing/2014/main" id="{ABBBE3A8-831A-F8EF-DC8E-B08E848ED137}"/>
                </a:ext>
              </a:extLst>
            </p:cNvPr>
            <p:cNvSpPr/>
            <p:nvPr/>
          </p:nvSpPr>
          <p:spPr>
            <a:xfrm>
              <a:off x="1795324" y="3580422"/>
              <a:ext cx="10063185" cy="720000"/>
            </a:xfrm>
            <a:prstGeom prst="round2Diag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8" name="Gruppo 7">
              <a:extLst>
                <a:ext uri="{FF2B5EF4-FFF2-40B4-BE49-F238E27FC236}">
                  <a16:creationId xmlns:a16="http://schemas.microsoft.com/office/drawing/2014/main" id="{FD4D7674-43BA-C9EC-4CC1-E7504CFF59EE}"/>
                </a:ext>
              </a:extLst>
            </p:cNvPr>
            <p:cNvGrpSpPr/>
            <p:nvPr/>
          </p:nvGrpSpPr>
          <p:grpSpPr>
            <a:xfrm>
              <a:off x="1791185" y="3592641"/>
              <a:ext cx="1800000" cy="697027"/>
              <a:chOff x="6157172" y="455767"/>
              <a:chExt cx="1787250" cy="697027"/>
            </a:xfrm>
          </p:grpSpPr>
          <p:sp>
            <p:nvSpPr>
              <p:cNvPr id="9" name="Rettangolo con angoli arrotondati 8">
                <a:extLst>
                  <a:ext uri="{FF2B5EF4-FFF2-40B4-BE49-F238E27FC236}">
                    <a16:creationId xmlns:a16="http://schemas.microsoft.com/office/drawing/2014/main" id="{DB847BAF-43CF-9FD5-FB1F-8BE538678275}"/>
                  </a:ext>
                </a:extLst>
              </p:cNvPr>
              <p:cNvSpPr/>
              <p:nvPr/>
            </p:nvSpPr>
            <p:spPr>
              <a:xfrm>
                <a:off x="6157172" y="455767"/>
                <a:ext cx="1787250" cy="697027"/>
              </a:xfrm>
              <a:prstGeom prst="roundRect">
                <a:avLst/>
              </a:prstGeom>
              <a:solidFill>
                <a:srgbClr val="FFFF00"/>
              </a:solidFill>
            </p:spPr>
            <p:style>
              <a:lnRef idx="2">
                <a:schemeClr val="lt1">
                  <a:hueOff val="0"/>
                  <a:satOff val="0"/>
                  <a:lumOff val="0"/>
                  <a:alphaOff val="0"/>
                </a:schemeClr>
              </a:lnRef>
              <a:fillRef idx="1">
                <a:scrgbClr r="0" g="0" b="0"/>
              </a:fillRef>
              <a:effectRef idx="0">
                <a:schemeClr val="accent4">
                  <a:hueOff val="1088988"/>
                  <a:satOff val="-4531"/>
                  <a:lumOff val="1068"/>
                  <a:alphaOff val="0"/>
                </a:schemeClr>
              </a:effectRef>
              <a:fontRef idx="minor">
                <a:schemeClr val="lt1"/>
              </a:fontRef>
            </p:style>
            <p:txBody>
              <a:bodyPr/>
              <a:lstStyle/>
              <a:p>
                <a:endParaRPr lang="it-IT" sz="1300"/>
              </a:p>
            </p:txBody>
          </p:sp>
          <p:sp>
            <p:nvSpPr>
              <p:cNvPr id="10" name="CasellaDiTesto 9">
                <a:extLst>
                  <a:ext uri="{FF2B5EF4-FFF2-40B4-BE49-F238E27FC236}">
                    <a16:creationId xmlns:a16="http://schemas.microsoft.com/office/drawing/2014/main" id="{DAADC0EF-700D-CF27-7900-F02635F7A953}"/>
                  </a:ext>
                </a:extLst>
              </p:cNvPr>
              <p:cNvSpPr txBox="1"/>
              <p:nvPr/>
            </p:nvSpPr>
            <p:spPr>
              <a:xfrm>
                <a:off x="6191199" y="489793"/>
                <a:ext cx="1676753" cy="6289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600" b="1" kern="1200" dirty="0">
                    <a:solidFill>
                      <a:srgbClr val="376092"/>
                    </a:solidFill>
                  </a:rPr>
                  <a:t>GESTIONE DELLE EMOZIONI</a:t>
                </a:r>
              </a:p>
            </p:txBody>
          </p:sp>
        </p:grpSp>
        <p:sp>
          <p:nvSpPr>
            <p:cNvPr id="14" name="CasellaDiTesto 14">
              <a:extLst>
                <a:ext uri="{FF2B5EF4-FFF2-40B4-BE49-F238E27FC236}">
                  <a16:creationId xmlns:a16="http://schemas.microsoft.com/office/drawing/2014/main" id="{CD77324C-F246-9285-8675-14484E03FC6A}"/>
                </a:ext>
              </a:extLst>
            </p:cNvPr>
            <p:cNvSpPr txBox="1">
              <a:spLocks noChangeArrowheads="1"/>
            </p:cNvSpPr>
            <p:nvPr/>
          </p:nvSpPr>
          <p:spPr bwMode="auto">
            <a:xfrm>
              <a:off x="3949700" y="3652686"/>
              <a:ext cx="80040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lvl="0" algn="l">
                <a:buSzPts val="1000"/>
                <a:tabLst>
                  <a:tab pos="228600"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(non è controllo): utilizzare le emozioni quali strumenti per agire, senza farsene travolgere o trasportare; è anche la capacità di provare emozioni positive.</a:t>
              </a:r>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 name="Gruppo 3">
            <a:extLst>
              <a:ext uri="{FF2B5EF4-FFF2-40B4-BE49-F238E27FC236}">
                <a16:creationId xmlns:a16="http://schemas.microsoft.com/office/drawing/2014/main" id="{2BB646DD-6E68-9BD3-11A1-BD11BF6AA650}"/>
              </a:ext>
            </a:extLst>
          </p:cNvPr>
          <p:cNvGrpSpPr/>
          <p:nvPr/>
        </p:nvGrpSpPr>
        <p:grpSpPr>
          <a:xfrm>
            <a:off x="10172700" y="186008"/>
            <a:ext cx="1880664" cy="1020391"/>
            <a:chOff x="10172700" y="186008"/>
            <a:chExt cx="1880664" cy="1020391"/>
          </a:xfrm>
        </p:grpSpPr>
        <p:pic>
          <p:nvPicPr>
            <p:cNvPr id="5" name="Google Shape;370;g1049568dc15_0_32">
              <a:extLst>
                <a:ext uri="{FF2B5EF4-FFF2-40B4-BE49-F238E27FC236}">
                  <a16:creationId xmlns:a16="http://schemas.microsoft.com/office/drawing/2014/main" id="{94010B05-C3CE-5CE1-D336-4D22E03DEFCE}"/>
                </a:ext>
              </a:extLst>
            </p:cNvPr>
            <p:cNvPicPr preferRelativeResize="0"/>
            <p:nvPr/>
          </p:nvPicPr>
          <p:blipFill>
            <a:blip r:embed="rId5">
              <a:alphaModFix/>
            </a:blip>
            <a:stretch>
              <a:fillRect/>
            </a:stretch>
          </p:blipFill>
          <p:spPr>
            <a:xfrm>
              <a:off x="11369364" y="594399"/>
              <a:ext cx="684000" cy="612000"/>
            </a:xfrm>
            <a:prstGeom prst="rect">
              <a:avLst/>
            </a:prstGeom>
            <a:noFill/>
            <a:ln>
              <a:noFill/>
            </a:ln>
          </p:spPr>
        </p:pic>
        <p:sp>
          <p:nvSpPr>
            <p:cNvPr id="17" name="Segnaposto testo 2">
              <a:extLst>
                <a:ext uri="{FF2B5EF4-FFF2-40B4-BE49-F238E27FC236}">
                  <a16:creationId xmlns:a16="http://schemas.microsoft.com/office/drawing/2014/main" id="{FE4700BE-7E9F-43C6-0338-12B936C1EE6D}"/>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grpSp>
        <p:nvGrpSpPr>
          <p:cNvPr id="30" name="Gruppo 29">
            <a:extLst>
              <a:ext uri="{FF2B5EF4-FFF2-40B4-BE49-F238E27FC236}">
                <a16:creationId xmlns:a16="http://schemas.microsoft.com/office/drawing/2014/main" id="{8AEABDDC-D405-7086-BD53-BF6E9736A606}"/>
              </a:ext>
            </a:extLst>
          </p:cNvPr>
          <p:cNvGrpSpPr/>
          <p:nvPr/>
        </p:nvGrpSpPr>
        <p:grpSpPr>
          <a:xfrm flipH="1">
            <a:off x="5115276" y="2898606"/>
            <a:ext cx="6683297" cy="878332"/>
            <a:chOff x="-2614383" y="3337831"/>
            <a:chExt cx="6564085" cy="878332"/>
          </a:xfrm>
        </p:grpSpPr>
        <p:sp>
          <p:nvSpPr>
            <p:cNvPr id="27" name="Callout: linea piegata 26">
              <a:extLst>
                <a:ext uri="{FF2B5EF4-FFF2-40B4-BE49-F238E27FC236}">
                  <a16:creationId xmlns:a16="http://schemas.microsoft.com/office/drawing/2014/main" id="{72ECCBD2-EFF2-2B6E-B8FA-D630047E4698}"/>
                </a:ext>
              </a:extLst>
            </p:cNvPr>
            <p:cNvSpPr/>
            <p:nvPr/>
          </p:nvSpPr>
          <p:spPr>
            <a:xfrm flipH="1">
              <a:off x="-2614382" y="3337831"/>
              <a:ext cx="6564080" cy="878332"/>
            </a:xfrm>
            <a:prstGeom prst="borderCallout2">
              <a:avLst>
                <a:gd name="adj1" fmla="val 72073"/>
                <a:gd name="adj2" fmla="val -409"/>
                <a:gd name="adj3" fmla="val 88577"/>
                <a:gd name="adj4" fmla="val -17168"/>
                <a:gd name="adj5" fmla="val 130274"/>
                <a:gd name="adj6" fmla="val -23140"/>
              </a:avLst>
            </a:prstGeom>
            <a:solidFill>
              <a:schemeClr val="accent5">
                <a:lumMod val="20000"/>
                <a:lumOff val="80000"/>
              </a:schemeClr>
            </a:solidFill>
            <a:ln w="190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CasellaDiTesto 14">
              <a:extLst>
                <a:ext uri="{FF2B5EF4-FFF2-40B4-BE49-F238E27FC236}">
                  <a16:creationId xmlns:a16="http://schemas.microsoft.com/office/drawing/2014/main" id="{83EDFBAF-62ED-0A7B-A2EE-E579D0C67E71}"/>
                </a:ext>
              </a:extLst>
            </p:cNvPr>
            <p:cNvSpPr txBox="1">
              <a:spLocks noChangeArrowheads="1"/>
            </p:cNvSpPr>
            <p:nvPr/>
          </p:nvSpPr>
          <p:spPr bwMode="auto">
            <a:xfrm>
              <a:off x="-2614383" y="3361498"/>
              <a:ext cx="6564085" cy="830997"/>
            </a:xfrm>
            <a:prstGeom prst="rect">
              <a:avLst/>
            </a:prstGeom>
            <a:noFill/>
            <a:ln w="9525">
              <a:noFill/>
              <a:miter lim="800000"/>
              <a:headEnd/>
              <a:tailEnd/>
            </a:ln>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buSzPts val="1000"/>
                <a:tabLst>
                  <a:tab pos="457200"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Senza o con poca consapevolezza di sé, senza sapere e/o riconoscere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cosa stiamo provando e perché stiamo reagendo in quel modo, </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diventa difficile poter usare le emozioni in modo funzionale </a:t>
              </a:r>
            </a:p>
          </p:txBody>
        </p:sp>
      </p:grpSp>
      <p:grpSp>
        <p:nvGrpSpPr>
          <p:cNvPr id="355" name="Gruppo 354">
            <a:extLst>
              <a:ext uri="{FF2B5EF4-FFF2-40B4-BE49-F238E27FC236}">
                <a16:creationId xmlns:a16="http://schemas.microsoft.com/office/drawing/2014/main" id="{50756B02-7128-3BA6-B678-729CFEA6069E}"/>
              </a:ext>
            </a:extLst>
          </p:cNvPr>
          <p:cNvGrpSpPr/>
          <p:nvPr/>
        </p:nvGrpSpPr>
        <p:grpSpPr>
          <a:xfrm flipH="1">
            <a:off x="3794513" y="5667934"/>
            <a:ext cx="8004060" cy="881397"/>
            <a:chOff x="-3543448" y="3337830"/>
            <a:chExt cx="7861289" cy="881397"/>
          </a:xfrm>
        </p:grpSpPr>
        <p:sp>
          <p:nvSpPr>
            <p:cNvPr id="356" name="Callout: linea piegata 355">
              <a:extLst>
                <a:ext uri="{FF2B5EF4-FFF2-40B4-BE49-F238E27FC236}">
                  <a16:creationId xmlns:a16="http://schemas.microsoft.com/office/drawing/2014/main" id="{4450713B-62EA-EE3E-7259-AEA7779A2FB2}"/>
                </a:ext>
              </a:extLst>
            </p:cNvPr>
            <p:cNvSpPr/>
            <p:nvPr/>
          </p:nvSpPr>
          <p:spPr>
            <a:xfrm flipH="1">
              <a:off x="-3543448" y="3337830"/>
              <a:ext cx="7861289" cy="881397"/>
            </a:xfrm>
            <a:prstGeom prst="borderCallout2">
              <a:avLst>
                <a:gd name="adj1" fmla="val 30141"/>
                <a:gd name="adj2" fmla="val 146"/>
                <a:gd name="adj3" fmla="val 9889"/>
                <a:gd name="adj4" fmla="val -4545"/>
                <a:gd name="adj5" fmla="val -47394"/>
                <a:gd name="adj6" fmla="val -5279"/>
              </a:avLst>
            </a:prstGeom>
            <a:solidFill>
              <a:schemeClr val="accent5">
                <a:lumMod val="20000"/>
                <a:lumOff val="80000"/>
              </a:schemeClr>
            </a:solidFill>
            <a:ln w="190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7" name="CasellaDiTesto 14">
              <a:extLst>
                <a:ext uri="{FF2B5EF4-FFF2-40B4-BE49-F238E27FC236}">
                  <a16:creationId xmlns:a16="http://schemas.microsoft.com/office/drawing/2014/main" id="{268CB1CD-51AE-B891-07AC-230A5C277834}"/>
                </a:ext>
              </a:extLst>
            </p:cNvPr>
            <p:cNvSpPr txBox="1">
              <a:spLocks noChangeArrowheads="1"/>
            </p:cNvSpPr>
            <p:nvPr/>
          </p:nvSpPr>
          <p:spPr bwMode="auto">
            <a:xfrm>
              <a:off x="-3543448" y="3388230"/>
              <a:ext cx="7861289" cy="830997"/>
            </a:xfrm>
            <a:prstGeom prst="rect">
              <a:avLst/>
            </a:prstGeom>
            <a:noFill/>
            <a:ln w="9525">
              <a:noFill/>
              <a:miter lim="800000"/>
              <a:headEnd/>
              <a:tailEnd/>
            </a:ln>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buSzPts val="1000"/>
                <a:tabLst>
                  <a:tab pos="457200"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Per poter intervenire su noi stessi e sull’ambiente al fine di ritrovare uno stato di benessere, è necessario avere consapevolezza di ciò che proviamo, del motivo per cui lo proviamo e del perché reagiamo in quel determinato modo che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causa stress</a:t>
              </a:r>
            </a:p>
          </p:txBody>
        </p:sp>
      </p:grpSp>
    </p:spTree>
    <p:custDataLst>
      <p:tags r:id="rId1"/>
    </p:custDataLst>
    <p:extLst>
      <p:ext uri="{BB962C8B-B14F-4D97-AF65-F5344CB8AC3E}">
        <p14:creationId xmlns:p14="http://schemas.microsoft.com/office/powerpoint/2010/main" val="1891958883"/>
      </p:ext>
    </p:extLst>
  </p:cSld>
  <p:clrMapOvr>
    <a:masterClrMapping/>
  </p:clrMapOvr>
  <mc:AlternateContent xmlns:mc="http://schemas.openxmlformats.org/markup-compatibility/2006" xmlns:p14="http://schemas.microsoft.com/office/powerpoint/2010/main">
    <mc:Choice Requires="p14">
      <p:transition spd="slow" p14:dur="2000" advTm="2360"/>
    </mc:Choice>
    <mc:Fallback xmlns="">
      <p:transition spd="slow" advTm="23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9"/>
                                        </p:tgtEl>
                                        <p:attrNameLst>
                                          <p:attrName>style.visibility</p:attrName>
                                        </p:attrNameLst>
                                      </p:cBhvr>
                                      <p:to>
                                        <p:strVal val="hidden"/>
                                      </p:to>
                                    </p:set>
                                  </p:childTnLst>
                                </p:cTn>
                              </p:par>
                              <p:par>
                                <p:cTn id="17" presetID="22" presetClass="entr" presetSubtype="1"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30"/>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par>
                                <p:cTn id="26" presetID="22" presetClass="entr" presetSubtype="8"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grpSp>
        <p:nvGrpSpPr>
          <p:cNvPr id="352" name="Gruppo 351">
            <a:extLst>
              <a:ext uri="{FF2B5EF4-FFF2-40B4-BE49-F238E27FC236}">
                <a16:creationId xmlns:a16="http://schemas.microsoft.com/office/drawing/2014/main" id="{219E4266-240E-0F6D-7D17-3D955DF2ACA3}"/>
              </a:ext>
            </a:extLst>
          </p:cNvPr>
          <p:cNvGrpSpPr/>
          <p:nvPr/>
        </p:nvGrpSpPr>
        <p:grpSpPr>
          <a:xfrm>
            <a:off x="1776275" y="2278352"/>
            <a:ext cx="10063185" cy="1008000"/>
            <a:chOff x="1776275" y="2278352"/>
            <a:chExt cx="10063185" cy="1008000"/>
          </a:xfrm>
        </p:grpSpPr>
        <p:sp>
          <p:nvSpPr>
            <p:cNvPr id="31" name="Rettangolo con un angolo in alto arrotondato e l'altro ritagliato 30">
              <a:extLst>
                <a:ext uri="{FF2B5EF4-FFF2-40B4-BE49-F238E27FC236}">
                  <a16:creationId xmlns:a16="http://schemas.microsoft.com/office/drawing/2014/main" id="{51A75FA7-3542-55F4-6710-707008CE63C2}"/>
                </a:ext>
              </a:extLst>
            </p:cNvPr>
            <p:cNvSpPr/>
            <p:nvPr/>
          </p:nvSpPr>
          <p:spPr>
            <a:xfrm>
              <a:off x="1776275" y="2278352"/>
              <a:ext cx="10063185" cy="1008000"/>
            </a:xfrm>
            <a:prstGeom prst="snipRoundRect">
              <a:avLst/>
            </a:prstGeom>
            <a:solidFill>
              <a:srgbClr val="67EF21">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28" name="Gruppo 27">
              <a:extLst>
                <a:ext uri="{FF2B5EF4-FFF2-40B4-BE49-F238E27FC236}">
                  <a16:creationId xmlns:a16="http://schemas.microsoft.com/office/drawing/2014/main" id="{8F9FA84A-9B45-EB71-020C-8640817441D0}"/>
                </a:ext>
              </a:extLst>
            </p:cNvPr>
            <p:cNvGrpSpPr/>
            <p:nvPr/>
          </p:nvGrpSpPr>
          <p:grpSpPr>
            <a:xfrm>
              <a:off x="1776275" y="2356399"/>
              <a:ext cx="10063185" cy="830997"/>
              <a:chOff x="1776275" y="2356399"/>
              <a:chExt cx="10063185" cy="830997"/>
            </a:xfrm>
          </p:grpSpPr>
          <p:grpSp>
            <p:nvGrpSpPr>
              <p:cNvPr id="5" name="Gruppo 4">
                <a:extLst>
                  <a:ext uri="{FF2B5EF4-FFF2-40B4-BE49-F238E27FC236}">
                    <a16:creationId xmlns:a16="http://schemas.microsoft.com/office/drawing/2014/main" id="{A81724DD-0740-1CA9-0208-D46EEC05DCDF}"/>
                  </a:ext>
                </a:extLst>
              </p:cNvPr>
              <p:cNvGrpSpPr/>
              <p:nvPr/>
            </p:nvGrpSpPr>
            <p:grpSpPr>
              <a:xfrm>
                <a:off x="1776275" y="2422697"/>
                <a:ext cx="1817822" cy="698400"/>
                <a:chOff x="2967212" y="3725866"/>
                <a:chExt cx="2195588" cy="869625"/>
              </a:xfrm>
            </p:grpSpPr>
            <p:sp>
              <p:nvSpPr>
                <p:cNvPr id="23" name="Rettangolo con angoli arrotondati 22">
                  <a:extLst>
                    <a:ext uri="{FF2B5EF4-FFF2-40B4-BE49-F238E27FC236}">
                      <a16:creationId xmlns:a16="http://schemas.microsoft.com/office/drawing/2014/main" id="{0121EAA6-A642-13A1-77D6-E92874F6676B}"/>
                    </a:ext>
                  </a:extLst>
                </p:cNvPr>
                <p:cNvSpPr/>
                <p:nvPr/>
              </p:nvSpPr>
              <p:spPr>
                <a:xfrm>
                  <a:off x="2967212" y="3725866"/>
                  <a:ext cx="2174062" cy="869625"/>
                </a:xfrm>
                <a:prstGeom prst="roundRect">
                  <a:avLst/>
                </a:prstGeom>
                <a:solidFill>
                  <a:srgbClr val="67EF21"/>
                </a:solidFill>
              </p:spPr>
              <p:style>
                <a:lnRef idx="2">
                  <a:schemeClr val="lt1">
                    <a:hueOff val="0"/>
                    <a:satOff val="0"/>
                    <a:lumOff val="0"/>
                    <a:alphaOff val="0"/>
                  </a:schemeClr>
                </a:lnRef>
                <a:fillRef idx="1">
                  <a:scrgbClr r="0" g="0" b="0"/>
                </a:fillRef>
                <a:effectRef idx="0">
                  <a:schemeClr val="accent4">
                    <a:hueOff val="5880535"/>
                    <a:satOff val="-24466"/>
                    <a:lumOff val="5765"/>
                    <a:alphaOff val="0"/>
                  </a:schemeClr>
                </a:effectRef>
                <a:fontRef idx="minor">
                  <a:schemeClr val="lt1"/>
                </a:fontRef>
              </p:style>
              <p:txBody>
                <a:bodyPr/>
                <a:lstStyle/>
                <a:p>
                  <a:endParaRPr lang="it-IT" dirty="0"/>
                </a:p>
              </p:txBody>
            </p:sp>
            <p:sp>
              <p:nvSpPr>
                <p:cNvPr id="24" name="CasellaDiTesto 23">
                  <a:extLst>
                    <a:ext uri="{FF2B5EF4-FFF2-40B4-BE49-F238E27FC236}">
                      <a16:creationId xmlns:a16="http://schemas.microsoft.com/office/drawing/2014/main" id="{088588FB-071B-E3F0-3077-7D54D72532CA}"/>
                    </a:ext>
                  </a:extLst>
                </p:cNvPr>
                <p:cNvSpPr txBox="1"/>
                <p:nvPr/>
              </p:nvSpPr>
              <p:spPr>
                <a:xfrm>
                  <a:off x="3009663" y="3768317"/>
                  <a:ext cx="2153137" cy="7847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600" b="1" kern="1200" dirty="0">
                      <a:solidFill>
                        <a:srgbClr val="376092"/>
                      </a:solidFill>
                    </a:rPr>
                    <a:t>EMPATIA</a:t>
                  </a:r>
                </a:p>
              </p:txBody>
            </p:sp>
          </p:grpSp>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3937000" y="2356399"/>
                <a:ext cx="79024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lvl="0">
                  <a:buSzPts val="1000"/>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è la capacità di mettersi nei panni degli altri, di riconoscere e condividere le emozioni dell’altro. Utilizzare l’empatia significa comprendere come si sente l’altra persona non solo con la testa, ma anche con il cuore e la pancia.</a:t>
                </a:r>
              </a:p>
            </p:txBody>
          </p:sp>
        </p:grpSp>
      </p:grpSp>
      <p:grpSp>
        <p:nvGrpSpPr>
          <p:cNvPr id="355" name="Gruppo 354">
            <a:extLst>
              <a:ext uri="{FF2B5EF4-FFF2-40B4-BE49-F238E27FC236}">
                <a16:creationId xmlns:a16="http://schemas.microsoft.com/office/drawing/2014/main" id="{66CED4F1-BDAE-7EB2-C787-5BE14365961A}"/>
              </a:ext>
            </a:extLst>
          </p:cNvPr>
          <p:cNvGrpSpPr/>
          <p:nvPr/>
        </p:nvGrpSpPr>
        <p:grpSpPr>
          <a:xfrm>
            <a:off x="1772254" y="3385962"/>
            <a:ext cx="10063185" cy="1093801"/>
            <a:chOff x="1772254" y="3385962"/>
            <a:chExt cx="10063185" cy="1093801"/>
          </a:xfrm>
        </p:grpSpPr>
        <p:sp>
          <p:nvSpPr>
            <p:cNvPr id="353" name="Rettangolo con un angolo in alto arrotondato e l'altro ritagliato 352">
              <a:extLst>
                <a:ext uri="{FF2B5EF4-FFF2-40B4-BE49-F238E27FC236}">
                  <a16:creationId xmlns:a16="http://schemas.microsoft.com/office/drawing/2014/main" id="{67E1A1E7-A090-F9AD-823C-DC2571367046}"/>
                </a:ext>
              </a:extLst>
            </p:cNvPr>
            <p:cNvSpPr/>
            <p:nvPr/>
          </p:nvSpPr>
          <p:spPr>
            <a:xfrm>
              <a:off x="1772254" y="3385962"/>
              <a:ext cx="10063185" cy="1080000"/>
            </a:xfrm>
            <a:prstGeom prst="snipRoundRect">
              <a:avLst/>
            </a:prstGeom>
            <a:solidFill>
              <a:srgbClr val="66FF66">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27" name="Gruppo 26">
              <a:extLst>
                <a:ext uri="{FF2B5EF4-FFF2-40B4-BE49-F238E27FC236}">
                  <a16:creationId xmlns:a16="http://schemas.microsoft.com/office/drawing/2014/main" id="{216E2801-653B-5E95-9EFD-9D4A22A2BD72}"/>
                </a:ext>
              </a:extLst>
            </p:cNvPr>
            <p:cNvGrpSpPr/>
            <p:nvPr/>
          </p:nvGrpSpPr>
          <p:grpSpPr>
            <a:xfrm>
              <a:off x="1776274" y="3402545"/>
              <a:ext cx="10012275" cy="1077218"/>
              <a:chOff x="1827184" y="3389422"/>
              <a:chExt cx="10012275" cy="1077218"/>
            </a:xfrm>
          </p:grpSpPr>
          <p:grpSp>
            <p:nvGrpSpPr>
              <p:cNvPr id="17" name="Gruppo 16">
                <a:extLst>
                  <a:ext uri="{FF2B5EF4-FFF2-40B4-BE49-F238E27FC236}">
                    <a16:creationId xmlns:a16="http://schemas.microsoft.com/office/drawing/2014/main" id="{47F3D2BF-7C60-39D5-7C5A-BD24B88B3B30}"/>
                  </a:ext>
                </a:extLst>
              </p:cNvPr>
              <p:cNvGrpSpPr/>
              <p:nvPr/>
            </p:nvGrpSpPr>
            <p:grpSpPr>
              <a:xfrm>
                <a:off x="1827184" y="3578831"/>
                <a:ext cx="1817823" cy="698400"/>
                <a:chOff x="1297122" y="2619532"/>
                <a:chExt cx="2195590" cy="869625"/>
              </a:xfrm>
            </p:grpSpPr>
            <p:sp>
              <p:nvSpPr>
                <p:cNvPr id="21" name="Rettangolo con angoli arrotondati 20">
                  <a:extLst>
                    <a:ext uri="{FF2B5EF4-FFF2-40B4-BE49-F238E27FC236}">
                      <a16:creationId xmlns:a16="http://schemas.microsoft.com/office/drawing/2014/main" id="{CADB2D62-3900-6F5E-1764-45AC96AE233C}"/>
                    </a:ext>
                  </a:extLst>
                </p:cNvPr>
                <p:cNvSpPr/>
                <p:nvPr/>
              </p:nvSpPr>
              <p:spPr>
                <a:xfrm>
                  <a:off x="1297122" y="2619532"/>
                  <a:ext cx="2174063" cy="869625"/>
                </a:xfrm>
                <a:prstGeom prst="roundRect">
                  <a:avLst/>
                </a:prstGeom>
                <a:solidFill>
                  <a:srgbClr val="66FF66"/>
                </a:solidFill>
              </p:spPr>
              <p:style>
                <a:lnRef idx="2">
                  <a:schemeClr val="lt1">
                    <a:hueOff val="0"/>
                    <a:satOff val="0"/>
                    <a:lumOff val="0"/>
                    <a:alphaOff val="0"/>
                  </a:schemeClr>
                </a:lnRef>
                <a:fillRef idx="1">
                  <a:scrgbClr r="0" g="0" b="0"/>
                </a:fillRef>
                <a:effectRef idx="0">
                  <a:schemeClr val="accent4">
                    <a:hueOff val="7840713"/>
                    <a:satOff val="-32622"/>
                    <a:lumOff val="7686"/>
                    <a:alphaOff val="0"/>
                  </a:schemeClr>
                </a:effectRef>
                <a:fontRef idx="minor">
                  <a:schemeClr val="lt1"/>
                </a:fontRef>
              </p:style>
              <p:txBody>
                <a:bodyPr/>
                <a:lstStyle/>
                <a:p>
                  <a:endParaRPr lang="it-IT"/>
                </a:p>
              </p:txBody>
            </p:sp>
            <p:sp>
              <p:nvSpPr>
                <p:cNvPr id="22" name="CasellaDiTesto 21">
                  <a:extLst>
                    <a:ext uri="{FF2B5EF4-FFF2-40B4-BE49-F238E27FC236}">
                      <a16:creationId xmlns:a16="http://schemas.microsoft.com/office/drawing/2014/main" id="{4F54D5C6-C498-416C-7962-07338619B4CF}"/>
                    </a:ext>
                  </a:extLst>
                </p:cNvPr>
                <p:cNvSpPr txBox="1"/>
                <p:nvPr/>
              </p:nvSpPr>
              <p:spPr>
                <a:xfrm>
                  <a:off x="1339574" y="2661983"/>
                  <a:ext cx="2153138" cy="7847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600" b="1" kern="1200" dirty="0">
                      <a:solidFill>
                        <a:srgbClr val="376092"/>
                      </a:solidFill>
                    </a:rPr>
                    <a:t>COMUNICAZIONE EFFICACE</a:t>
                  </a:r>
                </a:p>
              </p:txBody>
            </p:sp>
          </p:grpSp>
          <p:sp>
            <p:nvSpPr>
              <p:cNvPr id="14" name="CasellaDiTesto 14">
                <a:extLst>
                  <a:ext uri="{FF2B5EF4-FFF2-40B4-BE49-F238E27FC236}">
                    <a16:creationId xmlns:a16="http://schemas.microsoft.com/office/drawing/2014/main" id="{CD77324C-F246-9285-8675-14484E03FC6A}"/>
                  </a:ext>
                </a:extLst>
              </p:cNvPr>
              <p:cNvSpPr txBox="1">
                <a:spLocks noChangeArrowheads="1"/>
              </p:cNvSpPr>
              <p:nvPr/>
            </p:nvSpPr>
            <p:spPr bwMode="auto">
              <a:xfrm>
                <a:off x="3987910" y="3389422"/>
                <a:ext cx="785154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lvl="0">
                  <a:buSzPts val="1000"/>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saper ascoltare e sapersi esprimere in ogni situazione, con qualunque interlocutore in modo chiaro (comunicazione verbale) e coerente con il proprio stato d’animo, esprimendo un messaggio coerente tra parole, mimica ed espressioni facciali, postura (comunicazione non verbale) e voce (</a:t>
                </a:r>
                <a:r>
                  <a:rPr lang="it-IT" sz="16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paraverbale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t>
                </a:r>
              </a:p>
            </p:txBody>
          </p:sp>
        </p:grpSp>
      </p:grpSp>
      <p:grpSp>
        <p:nvGrpSpPr>
          <p:cNvPr id="356" name="Gruppo 355">
            <a:extLst>
              <a:ext uri="{FF2B5EF4-FFF2-40B4-BE49-F238E27FC236}">
                <a16:creationId xmlns:a16="http://schemas.microsoft.com/office/drawing/2014/main" id="{F4C5F318-25BA-7623-C93F-66D5195F657F}"/>
              </a:ext>
            </a:extLst>
          </p:cNvPr>
          <p:cNvGrpSpPr/>
          <p:nvPr/>
        </p:nvGrpSpPr>
        <p:grpSpPr>
          <a:xfrm>
            <a:off x="1776275" y="4680819"/>
            <a:ext cx="10069045" cy="1091310"/>
            <a:chOff x="1776275" y="4680819"/>
            <a:chExt cx="10069045" cy="1091310"/>
          </a:xfrm>
        </p:grpSpPr>
        <p:sp>
          <p:nvSpPr>
            <p:cNvPr id="354" name="Rettangolo con un angolo in alto arrotondato e l'altro ritagliato 353">
              <a:extLst>
                <a:ext uri="{FF2B5EF4-FFF2-40B4-BE49-F238E27FC236}">
                  <a16:creationId xmlns:a16="http://schemas.microsoft.com/office/drawing/2014/main" id="{1B65F2F9-6BB7-EEDB-6564-31B473B93C3E}"/>
                </a:ext>
              </a:extLst>
            </p:cNvPr>
            <p:cNvSpPr/>
            <p:nvPr/>
          </p:nvSpPr>
          <p:spPr>
            <a:xfrm>
              <a:off x="1780068" y="4680819"/>
              <a:ext cx="10063185" cy="1080000"/>
            </a:xfrm>
            <a:prstGeom prst="snipRoundRect">
              <a:avLst/>
            </a:prstGeom>
            <a:solidFill>
              <a:srgbClr val="35E564">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26" name="Gruppo 25">
              <a:extLst>
                <a:ext uri="{FF2B5EF4-FFF2-40B4-BE49-F238E27FC236}">
                  <a16:creationId xmlns:a16="http://schemas.microsoft.com/office/drawing/2014/main" id="{5CBC58B8-9EE8-65A6-85F8-3DB436ECA6F4}"/>
                </a:ext>
              </a:extLst>
            </p:cNvPr>
            <p:cNvGrpSpPr/>
            <p:nvPr/>
          </p:nvGrpSpPr>
          <p:grpSpPr>
            <a:xfrm>
              <a:off x="1776275" y="4694911"/>
              <a:ext cx="10069045" cy="1077218"/>
              <a:chOff x="1804685" y="4694911"/>
              <a:chExt cx="10069045" cy="1077218"/>
            </a:xfrm>
          </p:grpSpPr>
          <p:grpSp>
            <p:nvGrpSpPr>
              <p:cNvPr id="18" name="Gruppo 17">
                <a:extLst>
                  <a:ext uri="{FF2B5EF4-FFF2-40B4-BE49-F238E27FC236}">
                    <a16:creationId xmlns:a16="http://schemas.microsoft.com/office/drawing/2014/main" id="{D2BF7259-BEB1-A96F-CC3E-D858479094FB}"/>
                  </a:ext>
                </a:extLst>
              </p:cNvPr>
              <p:cNvGrpSpPr/>
              <p:nvPr/>
            </p:nvGrpSpPr>
            <p:grpSpPr>
              <a:xfrm>
                <a:off x="1804685" y="4884320"/>
                <a:ext cx="1800000" cy="698400"/>
                <a:chOff x="1265999" y="1181791"/>
                <a:chExt cx="2174063" cy="869625"/>
              </a:xfrm>
            </p:grpSpPr>
            <p:sp>
              <p:nvSpPr>
                <p:cNvPr id="19" name="Rettangolo con angoli arrotondati 18">
                  <a:extLst>
                    <a:ext uri="{FF2B5EF4-FFF2-40B4-BE49-F238E27FC236}">
                      <a16:creationId xmlns:a16="http://schemas.microsoft.com/office/drawing/2014/main" id="{81E71B95-0FC6-AC71-8828-F8FD77FEF030}"/>
                    </a:ext>
                  </a:extLst>
                </p:cNvPr>
                <p:cNvSpPr/>
                <p:nvPr/>
              </p:nvSpPr>
              <p:spPr>
                <a:xfrm>
                  <a:off x="1265999" y="1181791"/>
                  <a:ext cx="2174063" cy="869625"/>
                </a:xfrm>
                <a:prstGeom prst="roundRect">
                  <a:avLst/>
                </a:prstGeom>
                <a:solidFill>
                  <a:srgbClr val="35E564"/>
                </a:solidFill>
              </p:spPr>
              <p:style>
                <a:lnRef idx="2">
                  <a:schemeClr val="lt1">
                    <a:hueOff val="0"/>
                    <a:satOff val="0"/>
                    <a:lumOff val="0"/>
                    <a:alphaOff val="0"/>
                  </a:schemeClr>
                </a:lnRef>
                <a:fillRef idx="1">
                  <a:scrgbClr r="0" g="0" b="0"/>
                </a:fillRef>
                <a:effectRef idx="0">
                  <a:schemeClr val="accent4">
                    <a:hueOff val="9800891"/>
                    <a:satOff val="-40777"/>
                    <a:lumOff val="9608"/>
                    <a:alphaOff val="0"/>
                  </a:schemeClr>
                </a:effectRef>
                <a:fontRef idx="minor">
                  <a:schemeClr val="lt1"/>
                </a:fontRef>
              </p:style>
              <p:txBody>
                <a:bodyPr/>
                <a:lstStyle/>
                <a:p>
                  <a:endParaRPr lang="it-IT"/>
                </a:p>
              </p:txBody>
            </p:sp>
            <p:sp>
              <p:nvSpPr>
                <p:cNvPr id="20" name="CasellaDiTesto 19">
                  <a:extLst>
                    <a:ext uri="{FF2B5EF4-FFF2-40B4-BE49-F238E27FC236}">
                      <a16:creationId xmlns:a16="http://schemas.microsoft.com/office/drawing/2014/main" id="{549B36C5-EFD9-8662-6CFA-04A9B8BC05E1}"/>
                    </a:ext>
                  </a:extLst>
                </p:cNvPr>
                <p:cNvSpPr txBox="1"/>
                <p:nvPr/>
              </p:nvSpPr>
              <p:spPr>
                <a:xfrm>
                  <a:off x="1308450" y="1224242"/>
                  <a:ext cx="2110946" cy="7847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600" b="1" kern="1200" dirty="0">
                      <a:solidFill>
                        <a:srgbClr val="376092"/>
                      </a:solidFill>
                    </a:rPr>
                    <a:t>RELAZIONI EFFICACI</a:t>
                  </a:r>
                </a:p>
              </p:txBody>
            </p:sp>
          </p:grpSp>
          <p:sp>
            <p:nvSpPr>
              <p:cNvPr id="15" name="CasellaDiTesto 14">
                <a:extLst>
                  <a:ext uri="{FF2B5EF4-FFF2-40B4-BE49-F238E27FC236}">
                    <a16:creationId xmlns:a16="http://schemas.microsoft.com/office/drawing/2014/main" id="{56264EC3-C39A-93C7-9A7E-A5DCA8B465A1}"/>
                  </a:ext>
                </a:extLst>
              </p:cNvPr>
              <p:cNvSpPr txBox="1">
                <a:spLocks noChangeArrowheads="1"/>
              </p:cNvSpPr>
              <p:nvPr/>
            </p:nvSpPr>
            <p:spPr bwMode="auto">
              <a:xfrm>
                <a:off x="3965410" y="4694911"/>
                <a:ext cx="790832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lvl="0">
                  <a:buSzPts val="1000"/>
                  <a:tabLst>
                    <a:tab pos="228600" algn="l"/>
                  </a:tabLst>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riuscire ad affermare se stessi nel proprio ruolo, sostenendo le proprie opinioni nel rispetto degli altri, delle loro idee e dei loro bisogni, senza prevaricazioni o sottomissioni. Significa saper coltivare relazioni durature e saper interrompere relazioni dannose.</a:t>
                </a:r>
              </a:p>
            </p:txBody>
          </p:sp>
        </p:grpSp>
      </p:grpSp>
      <p:sp>
        <p:nvSpPr>
          <p:cNvPr id="16" name="Titolo 1">
            <a:extLst>
              <a:ext uri="{FF2B5EF4-FFF2-40B4-BE49-F238E27FC236}">
                <a16:creationId xmlns:a16="http://schemas.microsoft.com/office/drawing/2014/main" id="{7E2886EA-4E7D-A495-5E93-FD82BED71E11}"/>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dirty="0">
              <a:latin typeface="Open Sans" panose="020B0606030504020204"/>
            </a:endParaRPr>
          </a:p>
        </p:txBody>
      </p:sp>
      <p:sp>
        <p:nvSpPr>
          <p:cNvPr id="25" name="Rettangolo con angoli arrotondati 24">
            <a:extLst>
              <a:ext uri="{FF2B5EF4-FFF2-40B4-BE49-F238E27FC236}">
                <a16:creationId xmlns:a16="http://schemas.microsoft.com/office/drawing/2014/main" id="{7BD674B3-6F84-A853-3C38-1AC96B1F836A}"/>
              </a:ext>
            </a:extLst>
          </p:cNvPr>
          <p:cNvSpPr/>
          <p:nvPr/>
        </p:nvSpPr>
        <p:spPr>
          <a:xfrm flipH="1">
            <a:off x="469900" y="1336204"/>
            <a:ext cx="3384000" cy="648000"/>
          </a:xfrm>
          <a:prstGeom prst="roundRect">
            <a:avLst/>
          </a:prstGeom>
          <a:solidFill>
            <a:srgbClr val="66FF66"/>
          </a:solid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0" b="1" dirty="0">
                <a:solidFill>
                  <a:srgbClr val="376092"/>
                </a:solidFill>
                <a:effectLst/>
                <a:latin typeface="Open Sans" panose="020B0606030504020204"/>
                <a:ea typeface="SimSun" panose="02010600030101010101" pitchFamily="2" charset="-122"/>
                <a:cs typeface="Open Sans" panose="020B0606030504020204" pitchFamily="34" charset="0"/>
              </a:rPr>
              <a:t>COMPETENZE RELAZIONALI</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uppo 1">
            <a:extLst>
              <a:ext uri="{FF2B5EF4-FFF2-40B4-BE49-F238E27FC236}">
                <a16:creationId xmlns:a16="http://schemas.microsoft.com/office/drawing/2014/main" id="{42FEEE44-E6A1-B9FF-8286-E668495C99D4}"/>
              </a:ext>
            </a:extLst>
          </p:cNvPr>
          <p:cNvGrpSpPr/>
          <p:nvPr/>
        </p:nvGrpSpPr>
        <p:grpSpPr>
          <a:xfrm>
            <a:off x="10172700" y="186008"/>
            <a:ext cx="1908337" cy="1173366"/>
            <a:chOff x="10172700" y="186008"/>
            <a:chExt cx="1908337" cy="1173366"/>
          </a:xfrm>
        </p:grpSpPr>
        <p:pic>
          <p:nvPicPr>
            <p:cNvPr id="4" name="Google Shape;168;g1020d4e4f60_1_302">
              <a:extLst>
                <a:ext uri="{FF2B5EF4-FFF2-40B4-BE49-F238E27FC236}">
                  <a16:creationId xmlns:a16="http://schemas.microsoft.com/office/drawing/2014/main" id="{02DA946A-C5F0-EA23-7D28-37AB93AA770B}"/>
                </a:ext>
              </a:extLst>
            </p:cNvPr>
            <p:cNvPicPr preferRelativeResize="0"/>
            <p:nvPr/>
          </p:nvPicPr>
          <p:blipFill>
            <a:blip r:embed="rId4">
              <a:alphaModFix/>
            </a:blip>
            <a:stretch>
              <a:fillRect/>
            </a:stretch>
          </p:blipFill>
          <p:spPr>
            <a:xfrm>
              <a:off x="11253262" y="466824"/>
              <a:ext cx="827775" cy="892550"/>
            </a:xfrm>
            <a:prstGeom prst="rect">
              <a:avLst/>
            </a:prstGeom>
            <a:noFill/>
            <a:ln>
              <a:noFill/>
            </a:ln>
          </p:spPr>
        </p:pic>
        <p:sp>
          <p:nvSpPr>
            <p:cNvPr id="6" name="Segnaposto testo 2">
              <a:extLst>
                <a:ext uri="{FF2B5EF4-FFF2-40B4-BE49-F238E27FC236}">
                  <a16:creationId xmlns:a16="http://schemas.microsoft.com/office/drawing/2014/main" id="{C5C5A4A4-FE6C-228F-A356-E4983093AF06}"/>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grpSp>
        <p:nvGrpSpPr>
          <p:cNvPr id="7" name="Gruppo 6">
            <a:extLst>
              <a:ext uri="{FF2B5EF4-FFF2-40B4-BE49-F238E27FC236}">
                <a16:creationId xmlns:a16="http://schemas.microsoft.com/office/drawing/2014/main" id="{74E765B8-8BE4-C162-7BB9-FD68FD89E14D}"/>
              </a:ext>
            </a:extLst>
          </p:cNvPr>
          <p:cNvGrpSpPr/>
          <p:nvPr/>
        </p:nvGrpSpPr>
        <p:grpSpPr>
          <a:xfrm flipH="1">
            <a:off x="4819232" y="1338336"/>
            <a:ext cx="6683297" cy="878332"/>
            <a:chOff x="-2614383" y="3337831"/>
            <a:chExt cx="6564085" cy="878332"/>
          </a:xfrm>
        </p:grpSpPr>
        <p:sp>
          <p:nvSpPr>
            <p:cNvPr id="8" name="Callout: linea piegata 7">
              <a:extLst>
                <a:ext uri="{FF2B5EF4-FFF2-40B4-BE49-F238E27FC236}">
                  <a16:creationId xmlns:a16="http://schemas.microsoft.com/office/drawing/2014/main" id="{597BBA82-6305-31AE-B88E-A7C49634E2B7}"/>
                </a:ext>
              </a:extLst>
            </p:cNvPr>
            <p:cNvSpPr/>
            <p:nvPr/>
          </p:nvSpPr>
          <p:spPr>
            <a:xfrm flipH="1">
              <a:off x="-2614382" y="3337831"/>
              <a:ext cx="6564080" cy="878332"/>
            </a:xfrm>
            <a:prstGeom prst="borderCallout2">
              <a:avLst>
                <a:gd name="adj1" fmla="val 72073"/>
                <a:gd name="adj2" fmla="val -409"/>
                <a:gd name="adj3" fmla="val 88577"/>
                <a:gd name="adj4" fmla="val -17168"/>
                <a:gd name="adj5" fmla="val 130274"/>
                <a:gd name="adj6" fmla="val -23140"/>
              </a:avLst>
            </a:prstGeom>
            <a:solidFill>
              <a:schemeClr val="accent5">
                <a:lumMod val="20000"/>
                <a:lumOff val="80000"/>
              </a:schemeClr>
            </a:solidFill>
            <a:ln w="190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14">
              <a:extLst>
                <a:ext uri="{FF2B5EF4-FFF2-40B4-BE49-F238E27FC236}">
                  <a16:creationId xmlns:a16="http://schemas.microsoft.com/office/drawing/2014/main" id="{070133B4-B192-CFBF-9F92-11F246568496}"/>
                </a:ext>
              </a:extLst>
            </p:cNvPr>
            <p:cNvSpPr txBox="1">
              <a:spLocks noChangeArrowheads="1"/>
            </p:cNvSpPr>
            <p:nvPr/>
          </p:nvSpPr>
          <p:spPr bwMode="auto">
            <a:xfrm>
              <a:off x="-2614383" y="3361498"/>
              <a:ext cx="6564085" cy="830997"/>
            </a:xfrm>
            <a:prstGeom prst="rect">
              <a:avLst/>
            </a:prstGeom>
            <a:noFill/>
            <a:ln w="9525">
              <a:noFill/>
              <a:miter lim="800000"/>
              <a:headEnd/>
              <a:tailEnd/>
            </a:ln>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buSzPts val="1000"/>
                <a:tabLst>
                  <a:tab pos="457200"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Per entrare in risonanza con l’altro è necessario avere consapevolezza delle proprie emozioni, saper riconoscere le proprie e altrui reazioni emotive</a:t>
              </a:r>
            </a:p>
          </p:txBody>
        </p:sp>
      </p:grpSp>
      <p:grpSp>
        <p:nvGrpSpPr>
          <p:cNvPr id="10" name="Gruppo 9">
            <a:extLst>
              <a:ext uri="{FF2B5EF4-FFF2-40B4-BE49-F238E27FC236}">
                <a16:creationId xmlns:a16="http://schemas.microsoft.com/office/drawing/2014/main" id="{D980B3DC-FE8B-FB9E-9AFB-B614488D815F}"/>
              </a:ext>
            </a:extLst>
          </p:cNvPr>
          <p:cNvGrpSpPr/>
          <p:nvPr/>
        </p:nvGrpSpPr>
        <p:grpSpPr>
          <a:xfrm flipH="1">
            <a:off x="4819232" y="2559656"/>
            <a:ext cx="6683297" cy="878332"/>
            <a:chOff x="-2614383" y="3337831"/>
            <a:chExt cx="6564085" cy="878332"/>
          </a:xfrm>
        </p:grpSpPr>
        <p:sp>
          <p:nvSpPr>
            <p:cNvPr id="11" name="Callout: linea piegata 10">
              <a:extLst>
                <a:ext uri="{FF2B5EF4-FFF2-40B4-BE49-F238E27FC236}">
                  <a16:creationId xmlns:a16="http://schemas.microsoft.com/office/drawing/2014/main" id="{AE9487DD-DC55-2EA5-C78E-6FB80B4DC737}"/>
                </a:ext>
              </a:extLst>
            </p:cNvPr>
            <p:cNvSpPr/>
            <p:nvPr/>
          </p:nvSpPr>
          <p:spPr>
            <a:xfrm flipH="1">
              <a:off x="-2614382" y="3337831"/>
              <a:ext cx="6564080" cy="878332"/>
            </a:xfrm>
            <a:prstGeom prst="borderCallout2">
              <a:avLst>
                <a:gd name="adj1" fmla="val 72073"/>
                <a:gd name="adj2" fmla="val -409"/>
                <a:gd name="adj3" fmla="val 88577"/>
                <a:gd name="adj4" fmla="val -17168"/>
                <a:gd name="adj5" fmla="val 130274"/>
                <a:gd name="adj6" fmla="val -23140"/>
              </a:avLst>
            </a:prstGeom>
            <a:solidFill>
              <a:schemeClr val="accent5">
                <a:lumMod val="20000"/>
                <a:lumOff val="80000"/>
              </a:schemeClr>
            </a:solidFill>
            <a:ln w="190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4">
              <a:extLst>
                <a:ext uri="{FF2B5EF4-FFF2-40B4-BE49-F238E27FC236}">
                  <a16:creationId xmlns:a16="http://schemas.microsoft.com/office/drawing/2014/main" id="{251827D0-5BAE-3E8B-610C-2D4717236E53}"/>
                </a:ext>
              </a:extLst>
            </p:cNvPr>
            <p:cNvSpPr txBox="1">
              <a:spLocks noChangeArrowheads="1"/>
            </p:cNvSpPr>
            <p:nvPr/>
          </p:nvSpPr>
          <p:spPr bwMode="auto">
            <a:xfrm>
              <a:off x="-2614383" y="3361498"/>
              <a:ext cx="6564085" cy="830997"/>
            </a:xfrm>
            <a:prstGeom prst="rect">
              <a:avLst/>
            </a:prstGeom>
            <a:noFill/>
            <a:ln w="9525">
              <a:noFill/>
              <a:miter lim="800000"/>
              <a:headEnd/>
              <a:tailEnd/>
            </a:ln>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buSzPts val="1000"/>
                <a:tabLst>
                  <a:tab pos="457200"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Per essere assertivi ed esprimersi in modo chiaro, coerente e contestualizzato, è necessario avere consapevolezza di ciò che si vuole comunicare, di ciò che desidera, di ciò che si prova</a:t>
              </a:r>
            </a:p>
          </p:txBody>
        </p:sp>
      </p:grpSp>
      <p:grpSp>
        <p:nvGrpSpPr>
          <p:cNvPr id="29" name="Gruppo 28">
            <a:extLst>
              <a:ext uri="{FF2B5EF4-FFF2-40B4-BE49-F238E27FC236}">
                <a16:creationId xmlns:a16="http://schemas.microsoft.com/office/drawing/2014/main" id="{89F55740-B3C9-F9EF-8A50-6FBF54B24128}"/>
              </a:ext>
            </a:extLst>
          </p:cNvPr>
          <p:cNvGrpSpPr/>
          <p:nvPr/>
        </p:nvGrpSpPr>
        <p:grpSpPr>
          <a:xfrm flipH="1">
            <a:off x="4819232" y="5713044"/>
            <a:ext cx="6683297" cy="878332"/>
            <a:chOff x="-2614383" y="3337831"/>
            <a:chExt cx="6564085" cy="878332"/>
          </a:xfrm>
        </p:grpSpPr>
        <p:sp>
          <p:nvSpPr>
            <p:cNvPr id="30" name="Callout: linea piegata 29">
              <a:extLst>
                <a:ext uri="{FF2B5EF4-FFF2-40B4-BE49-F238E27FC236}">
                  <a16:creationId xmlns:a16="http://schemas.microsoft.com/office/drawing/2014/main" id="{603E03FC-2C13-287D-287C-26350763EDC2}"/>
                </a:ext>
              </a:extLst>
            </p:cNvPr>
            <p:cNvSpPr/>
            <p:nvPr/>
          </p:nvSpPr>
          <p:spPr>
            <a:xfrm flipH="1">
              <a:off x="-2614382" y="3337831"/>
              <a:ext cx="6564080" cy="878332"/>
            </a:xfrm>
            <a:prstGeom prst="borderCallout2">
              <a:avLst>
                <a:gd name="adj1" fmla="val 33985"/>
                <a:gd name="adj2" fmla="val 258"/>
                <a:gd name="adj3" fmla="val 33985"/>
                <a:gd name="adj4" fmla="val -16334"/>
                <a:gd name="adj5" fmla="val -10651"/>
                <a:gd name="adj6" fmla="val -22973"/>
              </a:avLst>
            </a:prstGeom>
            <a:solidFill>
              <a:schemeClr val="accent5">
                <a:lumMod val="20000"/>
                <a:lumOff val="80000"/>
              </a:schemeClr>
            </a:solidFill>
            <a:ln w="190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7" name="CasellaDiTesto 14">
              <a:extLst>
                <a:ext uri="{FF2B5EF4-FFF2-40B4-BE49-F238E27FC236}">
                  <a16:creationId xmlns:a16="http://schemas.microsoft.com/office/drawing/2014/main" id="{DC3AC86A-A2A0-833D-F4D0-C76B52A62561}"/>
                </a:ext>
              </a:extLst>
            </p:cNvPr>
            <p:cNvSpPr txBox="1">
              <a:spLocks noChangeArrowheads="1"/>
            </p:cNvSpPr>
            <p:nvPr/>
          </p:nvSpPr>
          <p:spPr bwMode="auto">
            <a:xfrm>
              <a:off x="-2614383" y="3361498"/>
              <a:ext cx="6564085" cy="830997"/>
            </a:xfrm>
            <a:prstGeom prst="rect">
              <a:avLst/>
            </a:prstGeom>
            <a:noFill/>
            <a:ln w="9525">
              <a:noFill/>
              <a:miter lim="800000"/>
              <a:headEnd/>
              <a:tailEnd/>
            </a:ln>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buSzPts val="1000"/>
                <a:tabLst>
                  <a:tab pos="457200"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Per instaurare relazioni positive,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gratificanti e soddisfacenti </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è necessario avere consapevolezza di ciò che si prova, dei propri bisogni e desideri, essere assertivi</a:t>
              </a:r>
            </a:p>
          </p:txBody>
        </p:sp>
      </p:grpSp>
    </p:spTree>
    <p:extLst>
      <p:ext uri="{BB962C8B-B14F-4D97-AF65-F5344CB8AC3E}">
        <p14:creationId xmlns:p14="http://schemas.microsoft.com/office/powerpoint/2010/main" val="360072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wipe(left)">
                                      <p:cBhvr>
                                        <p:cTn id="7" dur="500"/>
                                        <p:tgtEl>
                                          <p:spTgt spid="3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22" presetClass="entr" presetSubtype="8" fill="hold" nodeType="withEffect">
                                  <p:stCondLst>
                                    <p:cond delay="0"/>
                                  </p:stCondLst>
                                  <p:childTnLst>
                                    <p:set>
                                      <p:cBhvr>
                                        <p:cTn id="18" dur="1" fill="hold">
                                          <p:stCondLst>
                                            <p:cond delay="0"/>
                                          </p:stCondLst>
                                        </p:cTn>
                                        <p:tgtEl>
                                          <p:spTgt spid="355"/>
                                        </p:tgtEl>
                                        <p:attrNameLst>
                                          <p:attrName>style.visibility</p:attrName>
                                        </p:attrNameLst>
                                      </p:cBhvr>
                                      <p:to>
                                        <p:strVal val="visible"/>
                                      </p:to>
                                    </p:set>
                                    <p:animEffect transition="in" filter="wipe(left)">
                                      <p:cBhvr>
                                        <p:cTn id="19" dur="500"/>
                                        <p:tgtEl>
                                          <p:spTgt spid="35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352"/>
                                        </p:tgtEl>
                                        <p:attrNameLst>
                                          <p:attrName>style.visibility</p:attrName>
                                        </p:attrNameLst>
                                      </p:cBhvr>
                                      <p:to>
                                        <p:strVal val="hidden"/>
                                      </p:to>
                                    </p:set>
                                  </p:childTnLst>
                                </p:cTn>
                              </p:par>
                              <p:par>
                                <p:cTn id="24" presetID="22" presetClass="entr" presetSubtype="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52"/>
                                        </p:tgtEl>
                                        <p:attrNameLst>
                                          <p:attrName>style.visibility</p:attrName>
                                        </p:attrNameLst>
                                      </p:cBhvr>
                                      <p:to>
                                        <p:strVal val="visible"/>
                                      </p:to>
                                    </p:set>
                                  </p:childTnLst>
                                </p:cTn>
                              </p:par>
                              <p:par>
                                <p:cTn id="33" presetID="22" presetClass="entr" presetSubtype="8" fill="hold" nodeType="withEffect">
                                  <p:stCondLst>
                                    <p:cond delay="0"/>
                                  </p:stCondLst>
                                  <p:childTnLst>
                                    <p:set>
                                      <p:cBhvr>
                                        <p:cTn id="34" dur="1" fill="hold">
                                          <p:stCondLst>
                                            <p:cond delay="0"/>
                                          </p:stCondLst>
                                        </p:cTn>
                                        <p:tgtEl>
                                          <p:spTgt spid="356"/>
                                        </p:tgtEl>
                                        <p:attrNameLst>
                                          <p:attrName>style.visibility</p:attrName>
                                        </p:attrNameLst>
                                      </p:cBhvr>
                                      <p:to>
                                        <p:strVal val="visible"/>
                                      </p:to>
                                    </p:set>
                                    <p:animEffect transition="in" filter="wipe(left)">
                                      <p:cBhvr>
                                        <p:cTn id="35" dur="500"/>
                                        <p:tgtEl>
                                          <p:spTgt spid="35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up)">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grpSp>
        <p:nvGrpSpPr>
          <p:cNvPr id="29" name="Gruppo 28">
            <a:extLst>
              <a:ext uri="{FF2B5EF4-FFF2-40B4-BE49-F238E27FC236}">
                <a16:creationId xmlns:a16="http://schemas.microsoft.com/office/drawing/2014/main" id="{3563D922-A37E-7981-41D1-EFEDA4ABA240}"/>
              </a:ext>
            </a:extLst>
          </p:cNvPr>
          <p:cNvGrpSpPr/>
          <p:nvPr/>
        </p:nvGrpSpPr>
        <p:grpSpPr>
          <a:xfrm>
            <a:off x="1791185" y="2079208"/>
            <a:ext cx="10521232" cy="1375192"/>
            <a:chOff x="1791185" y="2079208"/>
            <a:chExt cx="10521232" cy="1375192"/>
          </a:xfrm>
        </p:grpSpPr>
        <p:sp>
          <p:nvSpPr>
            <p:cNvPr id="6" name="Rettangolo con angoli arrotondati 5">
              <a:extLst>
                <a:ext uri="{FF2B5EF4-FFF2-40B4-BE49-F238E27FC236}">
                  <a16:creationId xmlns:a16="http://schemas.microsoft.com/office/drawing/2014/main" id="{CA593646-6D5D-9410-6035-7D7DE520846E}"/>
                </a:ext>
              </a:extLst>
            </p:cNvPr>
            <p:cNvSpPr/>
            <p:nvPr/>
          </p:nvSpPr>
          <p:spPr>
            <a:xfrm>
              <a:off x="1791185" y="2423385"/>
              <a:ext cx="1800000" cy="697027"/>
            </a:xfrm>
            <a:prstGeom prst="roundRect">
              <a:avLst/>
            </a:prstGeom>
            <a:solidFill>
              <a:srgbClr val="FFFF99"/>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endParaRPr lang="it-IT" sz="1300"/>
            </a:p>
          </p:txBody>
        </p:sp>
        <p:sp>
          <p:nvSpPr>
            <p:cNvPr id="20" name="Rettangolo con due angoli in diagonale arrotondati 19">
              <a:extLst>
                <a:ext uri="{FF2B5EF4-FFF2-40B4-BE49-F238E27FC236}">
                  <a16:creationId xmlns:a16="http://schemas.microsoft.com/office/drawing/2014/main" id="{D84B86AA-D8F6-7A47-2D02-B5E29E906886}"/>
                </a:ext>
              </a:extLst>
            </p:cNvPr>
            <p:cNvSpPr/>
            <p:nvPr/>
          </p:nvSpPr>
          <p:spPr>
            <a:xfrm>
              <a:off x="1791185" y="2079208"/>
              <a:ext cx="10521232" cy="1375192"/>
            </a:xfrm>
            <a:prstGeom prst="round2DiagRect">
              <a:avLst/>
            </a:prstGeom>
            <a:solidFill>
              <a:srgbClr val="FFFF99">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CasellaDiTesto 6">
              <a:extLst>
                <a:ext uri="{FF2B5EF4-FFF2-40B4-BE49-F238E27FC236}">
                  <a16:creationId xmlns:a16="http://schemas.microsoft.com/office/drawing/2014/main" id="{4D3E4C72-9AA3-9C88-F923-5AE717369C48}"/>
                </a:ext>
              </a:extLst>
            </p:cNvPr>
            <p:cNvSpPr txBox="1"/>
            <p:nvPr/>
          </p:nvSpPr>
          <p:spPr>
            <a:xfrm>
              <a:off x="1822169" y="2457411"/>
              <a:ext cx="1769015" cy="6289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600" b="1" kern="1200" dirty="0">
                  <a:solidFill>
                    <a:srgbClr val="376092"/>
                  </a:solidFill>
                </a:rPr>
                <a:t>CONSAPEVOLEZZA </a:t>
              </a:r>
              <a:br>
                <a:rPr lang="it-IT" sz="1600" b="1" kern="1200" dirty="0">
                  <a:solidFill>
                    <a:srgbClr val="376092"/>
                  </a:solidFill>
                </a:rPr>
              </a:br>
              <a:r>
                <a:rPr lang="it-IT" sz="1600" b="1" kern="1200" dirty="0">
                  <a:solidFill>
                    <a:srgbClr val="376092"/>
                  </a:solidFill>
                </a:rPr>
                <a:t>DI SÉ</a:t>
              </a:r>
            </a:p>
          </p:txBody>
        </p:sp>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3949700" y="2110179"/>
              <a:ext cx="800309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marL="216000" indent="-216000">
                <a:buSzPts val="1000"/>
                <a:buFont typeface="Wingdings" panose="05000000000000000000" pitchFamily="2" charset="2"/>
                <a:buChar char="§"/>
                <a:tabLst>
                  <a:tab pos="457200" algn="l"/>
                </a:tabLst>
              </a:pP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Corporea</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riconoscere i segnali del corpo.</a:t>
              </a:r>
            </a:p>
            <a:p>
              <a:pPr marL="216000" indent="-216000">
                <a:buSzPts val="1000"/>
                <a:buFont typeface="Wingdings" panose="05000000000000000000" pitchFamily="2" charset="2"/>
                <a:buChar char="§"/>
                <a:tabLst>
                  <a:tab pos="457200" algn="l"/>
                </a:tabLst>
              </a:pP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Emotiva</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dare un nome alle emozioni e riconoscerle; riconoscere il proprio modo di reagire di fronte alle situazioni.</a:t>
              </a:r>
            </a:p>
            <a:p>
              <a:pPr marL="216000" indent="-216000">
                <a:buSzPts val="1000"/>
                <a:buFont typeface="Wingdings" panose="05000000000000000000" pitchFamily="2" charset="2"/>
                <a:buChar char="§"/>
                <a:tabLst>
                  <a:tab pos="457200" algn="l"/>
                </a:tabLst>
              </a:pP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Cognitiva</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ciò che sappiamo di noi: riconoscere i propri punti di forza, </a:t>
              </a:r>
              <a:b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b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aree deboli (o migliorabili), desideri, bisogni, obiettivi, preferenze e gusti.</a:t>
              </a:r>
            </a:p>
          </p:txBody>
        </p:sp>
      </p:gr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2" name="Rettangolo con angoli arrotondati 1">
            <a:extLst>
              <a:ext uri="{FF2B5EF4-FFF2-40B4-BE49-F238E27FC236}">
                <a16:creationId xmlns:a16="http://schemas.microsoft.com/office/drawing/2014/main" id="{F3369BFF-48A0-D419-F884-EC04075CE17D}"/>
              </a:ext>
            </a:extLst>
          </p:cNvPr>
          <p:cNvSpPr/>
          <p:nvPr/>
        </p:nvSpPr>
        <p:spPr>
          <a:xfrm flipH="1">
            <a:off x="453748" y="1306237"/>
            <a:ext cx="3060000" cy="648000"/>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0" b="1" dirty="0">
                <a:solidFill>
                  <a:srgbClr val="376092"/>
                </a:solidFill>
                <a:effectLst/>
                <a:latin typeface="Open Sans" panose="020B0606030504020204"/>
                <a:ea typeface="SimSun" panose="02010600030101010101" pitchFamily="2" charset="-122"/>
                <a:cs typeface="Open Sans" panose="020B0606030504020204" pitchFamily="34" charset="0"/>
              </a:rPr>
              <a:t>COMPETENZE EMOTIV</a:t>
            </a:r>
            <a:r>
              <a:rPr lang="it-IT" sz="1800" b="1" dirty="0">
                <a:solidFill>
                  <a:srgbClr val="376092"/>
                </a:solidFill>
                <a:latin typeface="Open Sans" panose="020B0606030504020204"/>
                <a:ea typeface="SimSun" panose="02010600030101010101" pitchFamily="2" charset="-122"/>
                <a:cs typeface="Open Sans" panose="020B0606030504020204" pitchFamily="34" charset="0"/>
              </a:rPr>
              <a:t>E</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25" name="Gruppo 24">
            <a:extLst>
              <a:ext uri="{FF2B5EF4-FFF2-40B4-BE49-F238E27FC236}">
                <a16:creationId xmlns:a16="http://schemas.microsoft.com/office/drawing/2014/main" id="{19EB16B8-B7B8-B357-CB64-F58248989CEC}"/>
              </a:ext>
            </a:extLst>
          </p:cNvPr>
          <p:cNvGrpSpPr/>
          <p:nvPr/>
        </p:nvGrpSpPr>
        <p:grpSpPr>
          <a:xfrm>
            <a:off x="1791185" y="4633108"/>
            <a:ext cx="10076848" cy="918655"/>
            <a:chOff x="1791185" y="4633108"/>
            <a:chExt cx="10076848" cy="918655"/>
          </a:xfrm>
        </p:grpSpPr>
        <p:sp>
          <p:nvSpPr>
            <p:cNvPr id="22" name="Rettangolo con due angoli in diagonale arrotondati 21">
              <a:extLst>
                <a:ext uri="{FF2B5EF4-FFF2-40B4-BE49-F238E27FC236}">
                  <a16:creationId xmlns:a16="http://schemas.microsoft.com/office/drawing/2014/main" id="{C6BE115D-2441-D59A-2BBB-514F2EA4BF01}"/>
                </a:ext>
              </a:extLst>
            </p:cNvPr>
            <p:cNvSpPr/>
            <p:nvPr/>
          </p:nvSpPr>
          <p:spPr>
            <a:xfrm>
              <a:off x="1804848" y="4633108"/>
              <a:ext cx="10063185" cy="918655"/>
            </a:xfrm>
            <a:prstGeom prst="round2DiagRect">
              <a:avLst/>
            </a:prstGeom>
            <a:solidFill>
              <a:srgbClr val="FF9900">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11" name="Gruppo 10">
              <a:extLst>
                <a:ext uri="{FF2B5EF4-FFF2-40B4-BE49-F238E27FC236}">
                  <a16:creationId xmlns:a16="http://schemas.microsoft.com/office/drawing/2014/main" id="{55C8E10F-0C55-3BA0-7DE4-949A8E5CABE8}"/>
                </a:ext>
              </a:extLst>
            </p:cNvPr>
            <p:cNvGrpSpPr/>
            <p:nvPr/>
          </p:nvGrpSpPr>
          <p:grpSpPr>
            <a:xfrm>
              <a:off x="1791185" y="4761896"/>
              <a:ext cx="1800000" cy="697027"/>
              <a:chOff x="6550081" y="1727539"/>
              <a:chExt cx="1787250" cy="697027"/>
            </a:xfrm>
          </p:grpSpPr>
          <p:sp>
            <p:nvSpPr>
              <p:cNvPr id="12" name="Rettangolo con angoli arrotondati 11">
                <a:extLst>
                  <a:ext uri="{FF2B5EF4-FFF2-40B4-BE49-F238E27FC236}">
                    <a16:creationId xmlns:a16="http://schemas.microsoft.com/office/drawing/2014/main" id="{BFD06C74-E25A-88FD-BB94-DF2FD24BC588}"/>
                  </a:ext>
                </a:extLst>
              </p:cNvPr>
              <p:cNvSpPr/>
              <p:nvPr/>
            </p:nvSpPr>
            <p:spPr>
              <a:xfrm>
                <a:off x="6550081" y="1727539"/>
                <a:ext cx="1787250" cy="697027"/>
              </a:xfrm>
              <a:prstGeom prst="roundRect">
                <a:avLst/>
              </a:prstGeom>
              <a:solidFill>
                <a:srgbClr val="FF9900"/>
              </a:solidFill>
            </p:spPr>
            <p:style>
              <a:lnRef idx="2">
                <a:schemeClr val="lt1">
                  <a:hueOff val="0"/>
                  <a:satOff val="0"/>
                  <a:lumOff val="0"/>
                  <a:alphaOff val="0"/>
                </a:schemeClr>
              </a:lnRef>
              <a:fillRef idx="1">
                <a:scrgbClr r="0" g="0" b="0"/>
              </a:fillRef>
              <a:effectRef idx="0">
                <a:schemeClr val="accent4">
                  <a:hueOff val="2177976"/>
                  <a:satOff val="-9062"/>
                  <a:lumOff val="2135"/>
                  <a:alphaOff val="0"/>
                </a:schemeClr>
              </a:effectRef>
              <a:fontRef idx="minor">
                <a:schemeClr val="lt1"/>
              </a:fontRef>
            </p:style>
            <p:txBody>
              <a:bodyPr/>
              <a:lstStyle/>
              <a:p>
                <a:endParaRPr lang="it-IT" sz="1300"/>
              </a:p>
            </p:txBody>
          </p:sp>
          <p:sp>
            <p:nvSpPr>
              <p:cNvPr id="13" name="CasellaDiTesto 12">
                <a:extLst>
                  <a:ext uri="{FF2B5EF4-FFF2-40B4-BE49-F238E27FC236}">
                    <a16:creationId xmlns:a16="http://schemas.microsoft.com/office/drawing/2014/main" id="{F3501B5D-5FAC-07CE-B778-278E64D12E82}"/>
                  </a:ext>
                </a:extLst>
              </p:cNvPr>
              <p:cNvSpPr txBox="1"/>
              <p:nvPr/>
            </p:nvSpPr>
            <p:spPr>
              <a:xfrm>
                <a:off x="6584107" y="1761565"/>
                <a:ext cx="1753224" cy="6289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600" b="1" kern="1200" dirty="0">
                    <a:solidFill>
                      <a:srgbClr val="376092"/>
                    </a:solidFill>
                  </a:rPr>
                  <a:t>GESTIONE DELLO STRESS</a:t>
                </a:r>
              </a:p>
            </p:txBody>
          </p:sp>
        </p:grpSp>
        <p:sp>
          <p:nvSpPr>
            <p:cNvPr id="15" name="CasellaDiTesto 14">
              <a:extLst>
                <a:ext uri="{FF2B5EF4-FFF2-40B4-BE49-F238E27FC236}">
                  <a16:creationId xmlns:a16="http://schemas.microsoft.com/office/drawing/2014/main" id="{56264EC3-C39A-93C7-9A7E-A5DCA8B465A1}"/>
                </a:ext>
              </a:extLst>
            </p:cNvPr>
            <p:cNvSpPr txBox="1">
              <a:spLocks noChangeArrowheads="1"/>
            </p:cNvSpPr>
            <p:nvPr/>
          </p:nvSpPr>
          <p:spPr bwMode="auto">
            <a:xfrm>
              <a:off x="3937000" y="4694911"/>
              <a:ext cx="79024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lvl="0" algn="l">
                <a:buSzPts val="1000"/>
                <a:tabLst>
                  <a:tab pos="228600"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riuscire a trovare o ritrovare uno stato di benessere psico-fisico-emotivo</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intervenendo sull’ambiente o su se stessi e modificando il corpo, le emozioni, </a:t>
              </a:r>
              <a:b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b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i pensieri, le nostre azioni o reazioni abituali.</a:t>
              </a:r>
            </a:p>
          </p:txBody>
        </p:sp>
      </p:grpSp>
      <p:sp>
        <p:nvSpPr>
          <p:cNvPr id="16" name="Titolo 1">
            <a:extLst>
              <a:ext uri="{FF2B5EF4-FFF2-40B4-BE49-F238E27FC236}">
                <a16:creationId xmlns:a16="http://schemas.microsoft.com/office/drawing/2014/main" id="{7E2886EA-4E7D-A495-5E93-FD82BED71E11}"/>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sz="3200" dirty="0"/>
          </a:p>
        </p:txBody>
      </p:sp>
      <p:grpSp>
        <p:nvGrpSpPr>
          <p:cNvPr id="24" name="Gruppo 23">
            <a:extLst>
              <a:ext uri="{FF2B5EF4-FFF2-40B4-BE49-F238E27FC236}">
                <a16:creationId xmlns:a16="http://schemas.microsoft.com/office/drawing/2014/main" id="{513A49FC-77CD-CDA4-9A57-C334AC43C8F8}"/>
              </a:ext>
            </a:extLst>
          </p:cNvPr>
          <p:cNvGrpSpPr/>
          <p:nvPr/>
        </p:nvGrpSpPr>
        <p:grpSpPr>
          <a:xfrm>
            <a:off x="1791185" y="3683754"/>
            <a:ext cx="10162576" cy="720000"/>
            <a:chOff x="1791185" y="3580422"/>
            <a:chExt cx="10162576" cy="720000"/>
          </a:xfrm>
        </p:grpSpPr>
        <p:sp>
          <p:nvSpPr>
            <p:cNvPr id="21" name="Rettangolo con due angoli in diagonale arrotondati 20">
              <a:extLst>
                <a:ext uri="{FF2B5EF4-FFF2-40B4-BE49-F238E27FC236}">
                  <a16:creationId xmlns:a16="http://schemas.microsoft.com/office/drawing/2014/main" id="{ABBBE3A8-831A-F8EF-DC8E-B08E848ED137}"/>
                </a:ext>
              </a:extLst>
            </p:cNvPr>
            <p:cNvSpPr/>
            <p:nvPr/>
          </p:nvSpPr>
          <p:spPr>
            <a:xfrm>
              <a:off x="1795324" y="3580422"/>
              <a:ext cx="10063185" cy="720000"/>
            </a:xfrm>
            <a:prstGeom prst="round2Diag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8" name="Gruppo 7">
              <a:extLst>
                <a:ext uri="{FF2B5EF4-FFF2-40B4-BE49-F238E27FC236}">
                  <a16:creationId xmlns:a16="http://schemas.microsoft.com/office/drawing/2014/main" id="{FD4D7674-43BA-C9EC-4CC1-E7504CFF59EE}"/>
                </a:ext>
              </a:extLst>
            </p:cNvPr>
            <p:cNvGrpSpPr/>
            <p:nvPr/>
          </p:nvGrpSpPr>
          <p:grpSpPr>
            <a:xfrm>
              <a:off x="1791185" y="3592641"/>
              <a:ext cx="1800000" cy="697027"/>
              <a:chOff x="6157172" y="455767"/>
              <a:chExt cx="1787250" cy="697027"/>
            </a:xfrm>
          </p:grpSpPr>
          <p:sp>
            <p:nvSpPr>
              <p:cNvPr id="9" name="Rettangolo con angoli arrotondati 8">
                <a:extLst>
                  <a:ext uri="{FF2B5EF4-FFF2-40B4-BE49-F238E27FC236}">
                    <a16:creationId xmlns:a16="http://schemas.microsoft.com/office/drawing/2014/main" id="{DB847BAF-43CF-9FD5-FB1F-8BE538678275}"/>
                  </a:ext>
                </a:extLst>
              </p:cNvPr>
              <p:cNvSpPr/>
              <p:nvPr/>
            </p:nvSpPr>
            <p:spPr>
              <a:xfrm>
                <a:off x="6157172" y="455767"/>
                <a:ext cx="1787250" cy="697027"/>
              </a:xfrm>
              <a:prstGeom prst="roundRect">
                <a:avLst/>
              </a:prstGeom>
              <a:solidFill>
                <a:srgbClr val="FFFF00"/>
              </a:solidFill>
            </p:spPr>
            <p:style>
              <a:lnRef idx="2">
                <a:schemeClr val="lt1">
                  <a:hueOff val="0"/>
                  <a:satOff val="0"/>
                  <a:lumOff val="0"/>
                  <a:alphaOff val="0"/>
                </a:schemeClr>
              </a:lnRef>
              <a:fillRef idx="1">
                <a:scrgbClr r="0" g="0" b="0"/>
              </a:fillRef>
              <a:effectRef idx="0">
                <a:schemeClr val="accent4">
                  <a:hueOff val="1088988"/>
                  <a:satOff val="-4531"/>
                  <a:lumOff val="1068"/>
                  <a:alphaOff val="0"/>
                </a:schemeClr>
              </a:effectRef>
              <a:fontRef idx="minor">
                <a:schemeClr val="lt1"/>
              </a:fontRef>
            </p:style>
            <p:txBody>
              <a:bodyPr/>
              <a:lstStyle/>
              <a:p>
                <a:endParaRPr lang="it-IT" sz="1300"/>
              </a:p>
            </p:txBody>
          </p:sp>
          <p:sp>
            <p:nvSpPr>
              <p:cNvPr id="10" name="CasellaDiTesto 9">
                <a:extLst>
                  <a:ext uri="{FF2B5EF4-FFF2-40B4-BE49-F238E27FC236}">
                    <a16:creationId xmlns:a16="http://schemas.microsoft.com/office/drawing/2014/main" id="{DAADC0EF-700D-CF27-7900-F02635F7A953}"/>
                  </a:ext>
                </a:extLst>
              </p:cNvPr>
              <p:cNvSpPr txBox="1"/>
              <p:nvPr/>
            </p:nvSpPr>
            <p:spPr>
              <a:xfrm>
                <a:off x="6191199" y="489793"/>
                <a:ext cx="1676753" cy="6289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600" b="1" kern="1200" dirty="0">
                    <a:solidFill>
                      <a:srgbClr val="376092"/>
                    </a:solidFill>
                  </a:rPr>
                  <a:t>GESTIONE DELLE EMOZIONI</a:t>
                </a:r>
              </a:p>
            </p:txBody>
          </p:sp>
        </p:grpSp>
        <p:sp>
          <p:nvSpPr>
            <p:cNvPr id="14" name="CasellaDiTesto 14">
              <a:extLst>
                <a:ext uri="{FF2B5EF4-FFF2-40B4-BE49-F238E27FC236}">
                  <a16:creationId xmlns:a16="http://schemas.microsoft.com/office/drawing/2014/main" id="{CD77324C-F246-9285-8675-14484E03FC6A}"/>
                </a:ext>
              </a:extLst>
            </p:cNvPr>
            <p:cNvSpPr txBox="1">
              <a:spLocks noChangeArrowheads="1"/>
            </p:cNvSpPr>
            <p:nvPr/>
          </p:nvSpPr>
          <p:spPr bwMode="auto">
            <a:xfrm>
              <a:off x="3949700" y="3652686"/>
              <a:ext cx="80040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lvl="0" algn="l">
                <a:buSzPts val="1000"/>
                <a:tabLst>
                  <a:tab pos="228600"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(non è controllo): utilizzare le emozioni quali strumenti per agire, senza farsene travolgere o trasportare; è anche la capacità di provare emozioni positive.</a:t>
              </a:r>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8" name="Gruppo 17">
            <a:extLst>
              <a:ext uri="{FF2B5EF4-FFF2-40B4-BE49-F238E27FC236}">
                <a16:creationId xmlns:a16="http://schemas.microsoft.com/office/drawing/2014/main" id="{27BCC299-3E81-A59A-9BD6-BFEC10242A81}"/>
              </a:ext>
            </a:extLst>
          </p:cNvPr>
          <p:cNvGrpSpPr/>
          <p:nvPr/>
        </p:nvGrpSpPr>
        <p:grpSpPr>
          <a:xfrm>
            <a:off x="10172700" y="186008"/>
            <a:ext cx="1880664" cy="1020391"/>
            <a:chOff x="10172700" y="186008"/>
            <a:chExt cx="1880664" cy="1020391"/>
          </a:xfrm>
        </p:grpSpPr>
        <p:pic>
          <p:nvPicPr>
            <p:cNvPr id="27" name="Google Shape;370;g1049568dc15_0_32">
              <a:extLst>
                <a:ext uri="{FF2B5EF4-FFF2-40B4-BE49-F238E27FC236}">
                  <a16:creationId xmlns:a16="http://schemas.microsoft.com/office/drawing/2014/main" id="{D6EA25BC-927E-A922-F33D-E89C17871F3C}"/>
                </a:ext>
              </a:extLst>
            </p:cNvPr>
            <p:cNvPicPr preferRelativeResize="0"/>
            <p:nvPr/>
          </p:nvPicPr>
          <p:blipFill>
            <a:blip r:embed="rId4">
              <a:alphaModFix/>
            </a:blip>
            <a:stretch>
              <a:fillRect/>
            </a:stretch>
          </p:blipFill>
          <p:spPr>
            <a:xfrm>
              <a:off x="11369364" y="594399"/>
              <a:ext cx="684000" cy="612000"/>
            </a:xfrm>
            <a:prstGeom prst="rect">
              <a:avLst/>
            </a:prstGeom>
            <a:noFill/>
            <a:ln>
              <a:noFill/>
            </a:ln>
          </p:spPr>
        </p:pic>
        <p:sp>
          <p:nvSpPr>
            <p:cNvPr id="28" name="Segnaposto testo 2">
              <a:extLst>
                <a:ext uri="{FF2B5EF4-FFF2-40B4-BE49-F238E27FC236}">
                  <a16:creationId xmlns:a16="http://schemas.microsoft.com/office/drawing/2014/main" id="{86D2CB2B-CCD3-BC2C-3CFF-0F888EEA8AED}"/>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Tree>
    <p:extLst>
      <p:ext uri="{BB962C8B-B14F-4D97-AF65-F5344CB8AC3E}">
        <p14:creationId xmlns:p14="http://schemas.microsoft.com/office/powerpoint/2010/main" val="49542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9"/>
                                        </p:tgtEl>
                                      </p:cBhvr>
                                    </p:animEffect>
                                    <p:animScale>
                                      <p:cBhvr>
                                        <p:cTn id="18" dur="250" autoRev="1" fill="hold"/>
                                        <p:tgtEl>
                                          <p:spTgt spid="29"/>
                                        </p:tgtEl>
                                      </p:cBhvr>
                                      <p:by x="105000" y="105000"/>
                                    </p:animScale>
                                  </p:childTnLst>
                                </p:cTn>
                              </p:par>
                              <p:par>
                                <p:cTn id="19" presetID="10" presetClass="exit" presetSubtype="0" fill="hold" nodeType="withEffect">
                                  <p:stCondLst>
                                    <p:cond delay="0"/>
                                  </p:stCondLst>
                                  <p:childTnLst>
                                    <p:animEffect transition="out" filter="fade">
                                      <p:cBhvr>
                                        <p:cTn id="20" dur="500"/>
                                        <p:tgtEl>
                                          <p:spTgt spid="24"/>
                                        </p:tgtEl>
                                      </p:cBhvr>
                                    </p:animEffect>
                                    <p:set>
                                      <p:cBhvr>
                                        <p:cTn id="21" dur="1" fill="hold">
                                          <p:stCondLst>
                                            <p:cond delay="499"/>
                                          </p:stCondLst>
                                        </p:cTn>
                                        <p:tgtEl>
                                          <p:spTgt spid="24"/>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5"/>
                                        </p:tgtEl>
                                      </p:cBhvr>
                                    </p:animEffect>
                                    <p:set>
                                      <p:cBhvr>
                                        <p:cTn id="24"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320676"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CONSAPEVOLEZZA DI SÉ </a:t>
            </a:r>
          </a:p>
          <a:p>
            <a:pPr algn="just"/>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pPr algn="just"/>
            <a:r>
              <a:rPr lang="it-IT" altLang="it-IT" sz="1600" b="1" dirty="0">
                <a:solidFill>
                  <a:srgbClr val="376092"/>
                </a:solidFill>
                <a:latin typeface="Open Sans" panose="020B0606030504020204"/>
                <a:ea typeface="SimSun" charset="0"/>
              </a:rPr>
              <a:t>Conosci te stesso </a:t>
            </a:r>
            <a:r>
              <a:rPr lang="it-IT" altLang="it-IT" sz="1600" dirty="0">
                <a:solidFill>
                  <a:srgbClr val="376092"/>
                </a:solidFill>
                <a:latin typeface="Open Sans" panose="020B0606030504020204"/>
                <a:ea typeface="SimSun" charset="0"/>
              </a:rPr>
              <a:t>–</a:t>
            </a:r>
            <a:r>
              <a:rPr lang="it-IT" altLang="it-IT" sz="1600" b="1" dirty="0">
                <a:solidFill>
                  <a:srgbClr val="376092"/>
                </a:solidFill>
                <a:latin typeface="Open Sans" panose="020B0606030504020204"/>
                <a:ea typeface="SimSun" charset="0"/>
              </a:rPr>
              <a:t> </a:t>
            </a:r>
            <a:r>
              <a:rPr lang="el-GR" sz="1600" b="1" dirty="0">
                <a:solidFill>
                  <a:srgbClr val="376092"/>
                </a:solidFill>
                <a:latin typeface="Open Sans" panose="020B0606030504020204"/>
                <a:ea typeface="SimSun" charset="0"/>
              </a:rPr>
              <a:t>γνῶϑι σεαυτόν</a:t>
            </a:r>
            <a:r>
              <a:rPr lang="it-IT" sz="1600" b="1" dirty="0">
                <a:solidFill>
                  <a:srgbClr val="376092"/>
                </a:solidFill>
                <a:latin typeface="Open Sans" panose="020B0606030504020204"/>
                <a:ea typeface="SimSun" charset="0"/>
              </a:rPr>
              <a:t> </a:t>
            </a:r>
            <a:r>
              <a:rPr lang="it-IT" sz="1600" dirty="0">
                <a:solidFill>
                  <a:srgbClr val="376092"/>
                </a:solidFill>
                <a:latin typeface="Open Sans" panose="020B0606030504020204"/>
                <a:ea typeface="SimSun" charset="0"/>
              </a:rPr>
              <a:t>– Socrate</a:t>
            </a:r>
          </a:p>
          <a:p>
            <a:pPr algn="just"/>
            <a:r>
              <a:rPr lang="it-IT" sz="1600" dirty="0">
                <a:solidFill>
                  <a:srgbClr val="376092"/>
                </a:solidFill>
                <a:latin typeface="Open Sans" panose="020B0606030504020204"/>
                <a:ea typeface="SimSun" charset="0"/>
                <a:cs typeface="SimSun" charset="0"/>
              </a:rPr>
              <a:t>Riguarda la conoscenza di se stessi, ossia la capacità di comprendere se stessi e le proprie peculiarità.</a:t>
            </a:r>
            <a:endParaRPr lang="it-IT" sz="18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4" name="CasellaDiTesto 3">
            <a:extLst>
              <a:ext uri="{FF2B5EF4-FFF2-40B4-BE49-F238E27FC236}">
                <a16:creationId xmlns:a16="http://schemas.microsoft.com/office/drawing/2014/main" id="{4D1F329A-5F6B-1A01-95D5-75D95FA702DD}"/>
              </a:ext>
            </a:extLst>
          </p:cNvPr>
          <p:cNvSpPr txBox="1"/>
          <p:nvPr/>
        </p:nvSpPr>
        <p:spPr>
          <a:xfrm>
            <a:off x="1340914" y="2851534"/>
            <a:ext cx="3808072" cy="338554"/>
          </a:xfrm>
          <a:prstGeom prst="rect">
            <a:avLst/>
          </a:prstGeom>
          <a:noFill/>
        </p:spPr>
        <p:txBody>
          <a:bodyPr wrap="square">
            <a:spAutoFit/>
          </a:bodyPr>
          <a:lstStyle/>
          <a:p>
            <a:pPr marL="216000" indent="-216000">
              <a:buSzPts val="1000"/>
              <a:buFont typeface="Wingdings" panose="05000000000000000000" pitchFamily="2" charset="2"/>
              <a:buChar char="§"/>
              <a:tabLst>
                <a:tab pos="457200" algn="l"/>
              </a:tabLst>
            </a:pP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Consapevolezza di sé corporea</a:t>
            </a:r>
            <a:endPar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CasellaDiTesto 8">
            <a:extLst>
              <a:ext uri="{FF2B5EF4-FFF2-40B4-BE49-F238E27FC236}">
                <a16:creationId xmlns:a16="http://schemas.microsoft.com/office/drawing/2014/main" id="{E0127F59-BB74-F485-9F48-C1DC7E4341F4}"/>
              </a:ext>
            </a:extLst>
          </p:cNvPr>
          <p:cNvSpPr txBox="1"/>
          <p:nvPr/>
        </p:nvSpPr>
        <p:spPr>
          <a:xfrm>
            <a:off x="1340914" y="3489581"/>
            <a:ext cx="3715091" cy="338554"/>
          </a:xfrm>
          <a:prstGeom prst="rect">
            <a:avLst/>
          </a:prstGeom>
          <a:noFill/>
        </p:spPr>
        <p:txBody>
          <a:bodyPr wrap="square">
            <a:spAutoFit/>
          </a:bodyPr>
          <a:lstStyle/>
          <a:p>
            <a:pPr marL="216000" indent="-216000">
              <a:buSzPts val="1000"/>
              <a:buFont typeface="Wingdings" panose="05000000000000000000" pitchFamily="2" charset="2"/>
              <a:buChar char="§"/>
              <a:tabLst>
                <a:tab pos="457200" algn="l"/>
              </a:tabLst>
            </a:pP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Consapevolezza di sé emotiva</a:t>
            </a:r>
            <a:endPar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1" name="CasellaDiTesto 10">
            <a:extLst>
              <a:ext uri="{FF2B5EF4-FFF2-40B4-BE49-F238E27FC236}">
                <a16:creationId xmlns:a16="http://schemas.microsoft.com/office/drawing/2014/main" id="{F79CA45D-4490-7D0F-A297-68012A7220F4}"/>
              </a:ext>
            </a:extLst>
          </p:cNvPr>
          <p:cNvSpPr txBox="1"/>
          <p:nvPr/>
        </p:nvSpPr>
        <p:spPr>
          <a:xfrm>
            <a:off x="1340914" y="4818425"/>
            <a:ext cx="3715091" cy="338554"/>
          </a:xfrm>
          <a:prstGeom prst="rect">
            <a:avLst/>
          </a:prstGeom>
          <a:noFill/>
        </p:spPr>
        <p:txBody>
          <a:bodyPr wrap="square">
            <a:spAutoFit/>
          </a:bodyPr>
          <a:lstStyle/>
          <a:p>
            <a:pPr marL="216000" indent="-216000">
              <a:buSzPts val="1000"/>
              <a:buFont typeface="Wingdings" panose="05000000000000000000" pitchFamily="2" charset="2"/>
              <a:buChar char="§"/>
              <a:tabLst>
                <a:tab pos="457200" algn="l"/>
              </a:tabLst>
            </a:pP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Consapevolezza di sé cognitiva</a:t>
            </a:r>
            <a:endPar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3" name="CasellaDiTesto 12">
            <a:extLst>
              <a:ext uri="{FF2B5EF4-FFF2-40B4-BE49-F238E27FC236}">
                <a16:creationId xmlns:a16="http://schemas.microsoft.com/office/drawing/2014/main" id="{07676E57-6FB7-F233-5E74-18E853B2D032}"/>
              </a:ext>
            </a:extLst>
          </p:cNvPr>
          <p:cNvSpPr txBox="1"/>
          <p:nvPr/>
        </p:nvSpPr>
        <p:spPr>
          <a:xfrm>
            <a:off x="4928664" y="2825642"/>
            <a:ext cx="6623739" cy="584775"/>
          </a:xfrm>
          <a:prstGeom prst="rect">
            <a:avLst/>
          </a:prstGeom>
          <a:noFill/>
        </p:spPr>
        <p:txBody>
          <a:bodyPr wrap="square">
            <a:spAutoFit/>
          </a:bodyPr>
          <a:lstStyle/>
          <a:p>
            <a:pPr marL="285750" indent="-285750">
              <a:buSzPts val="1000"/>
              <a:buFont typeface="Wingdings" panose="05000000000000000000" pitchFamily="2" charset="2"/>
              <a:buChar char="ü"/>
              <a:tabLst>
                <a:tab pos="457200"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riconoscere i segnali del corpo,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e reazioni fisiologiche e fisiche legate alle esperienze emozionali </a:t>
            </a:r>
          </a:p>
        </p:txBody>
      </p:sp>
      <p:sp>
        <p:nvSpPr>
          <p:cNvPr id="15" name="CasellaDiTesto 14">
            <a:extLst>
              <a:ext uri="{FF2B5EF4-FFF2-40B4-BE49-F238E27FC236}">
                <a16:creationId xmlns:a16="http://schemas.microsoft.com/office/drawing/2014/main" id="{BD46F941-802C-61D1-817F-E845B5B02008}"/>
              </a:ext>
            </a:extLst>
          </p:cNvPr>
          <p:cNvSpPr txBox="1"/>
          <p:nvPr/>
        </p:nvSpPr>
        <p:spPr>
          <a:xfrm>
            <a:off x="4928664" y="3448029"/>
            <a:ext cx="7124700" cy="1323439"/>
          </a:xfrm>
          <a:prstGeom prst="rect">
            <a:avLst/>
          </a:prstGeom>
          <a:noFill/>
        </p:spPr>
        <p:txBody>
          <a:bodyPr wrap="square">
            <a:spAutoFit/>
          </a:bodyPr>
          <a:lstStyle/>
          <a:p>
            <a:pPr marL="285750" indent="-285750">
              <a:buSzPts val="1000"/>
              <a:buFont typeface="Wingdings" panose="05000000000000000000" pitchFamily="2" charset="2"/>
              <a:buChar char="ü"/>
              <a:tabLst>
                <a:tab pos="457200"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conoscere e riconoscere le emozioni vissute/sperimentate,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alfabetizzazione emotiva</a:t>
            </a:r>
            <a:endPar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buSzPts val="1000"/>
              <a:buFont typeface="Wingdings" panose="05000000000000000000" pitchFamily="2" charset="2"/>
              <a:buChar char="ü"/>
              <a:tabLst>
                <a:tab pos="457200"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conoscere il proprio modo di reagire di fronte alle situazioni, riconoscere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le proprie reazioni emotive e comportamentali in situazioni e contesti </a:t>
            </a:r>
            <a:r>
              <a:rPr lang="it-IT" sz="16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emotigeni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o che sono emotivamente connotati</a:t>
            </a:r>
            <a:endPar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CasellaDiTesto 16">
            <a:extLst>
              <a:ext uri="{FF2B5EF4-FFF2-40B4-BE49-F238E27FC236}">
                <a16:creationId xmlns:a16="http://schemas.microsoft.com/office/drawing/2014/main" id="{BE9FC1C7-2EC1-C89A-E24A-649D43E09A07}"/>
              </a:ext>
            </a:extLst>
          </p:cNvPr>
          <p:cNvSpPr txBox="1"/>
          <p:nvPr/>
        </p:nvSpPr>
        <p:spPr>
          <a:xfrm>
            <a:off x="4928664" y="4798090"/>
            <a:ext cx="6102350" cy="1569660"/>
          </a:xfrm>
          <a:prstGeom prst="rect">
            <a:avLst/>
          </a:prstGeom>
          <a:noFill/>
        </p:spPr>
        <p:txBody>
          <a:bodyPr wrap="square">
            <a:spAutoFit/>
          </a:bodyPr>
          <a:lstStyle/>
          <a:p>
            <a:pPr marL="285750" indent="-285750">
              <a:buFont typeface="Wingdings" panose="05000000000000000000" pitchFamily="2" charset="2"/>
              <a:buChar char="ü"/>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conoscere e riconoscere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i propri punti di forza, le aree deboli (o migliorabili), i desideri, i bisogni, gli obiettivi, le preferenze sociali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i propri</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gusti, le abitudini e gli schemi di pensiero che usiamo (e che determinano i nostri comportamenti e le nostre reazioni abituali e «automatiche»)</a:t>
            </a:r>
            <a:endParaRPr lang="it-IT" sz="1600" dirty="0"/>
          </a:p>
        </p:txBody>
      </p:sp>
      <p:grpSp>
        <p:nvGrpSpPr>
          <p:cNvPr id="2" name="Gruppo 1">
            <a:extLst>
              <a:ext uri="{FF2B5EF4-FFF2-40B4-BE49-F238E27FC236}">
                <a16:creationId xmlns:a16="http://schemas.microsoft.com/office/drawing/2014/main" id="{E49BBCB1-5DCB-4447-435A-70B42E257107}"/>
              </a:ext>
            </a:extLst>
          </p:cNvPr>
          <p:cNvGrpSpPr/>
          <p:nvPr/>
        </p:nvGrpSpPr>
        <p:grpSpPr>
          <a:xfrm>
            <a:off x="10172700" y="186008"/>
            <a:ext cx="1908337" cy="1173366"/>
            <a:chOff x="10172700" y="186008"/>
            <a:chExt cx="1908337" cy="1173366"/>
          </a:xfrm>
        </p:grpSpPr>
        <p:pic>
          <p:nvPicPr>
            <p:cNvPr id="6" name="Google Shape;168;g1020d4e4f60_1_302">
              <a:extLst>
                <a:ext uri="{FF2B5EF4-FFF2-40B4-BE49-F238E27FC236}">
                  <a16:creationId xmlns:a16="http://schemas.microsoft.com/office/drawing/2014/main" id="{82346572-55BD-53BD-6482-5DD31E9E894C}"/>
                </a:ext>
              </a:extLst>
            </p:cNvPr>
            <p:cNvPicPr preferRelativeResize="0"/>
            <p:nvPr/>
          </p:nvPicPr>
          <p:blipFill>
            <a:blip r:embed="rId4">
              <a:alphaModFix/>
            </a:blip>
            <a:stretch>
              <a:fillRect/>
            </a:stretch>
          </p:blipFill>
          <p:spPr>
            <a:xfrm>
              <a:off x="11253262" y="466824"/>
              <a:ext cx="827775" cy="892550"/>
            </a:xfrm>
            <a:prstGeom prst="rect">
              <a:avLst/>
            </a:prstGeom>
            <a:noFill/>
            <a:ln>
              <a:noFill/>
            </a:ln>
          </p:spPr>
        </p:pic>
        <p:sp>
          <p:nvSpPr>
            <p:cNvPr id="7" name="Segnaposto testo 2">
              <a:extLst>
                <a:ext uri="{FF2B5EF4-FFF2-40B4-BE49-F238E27FC236}">
                  <a16:creationId xmlns:a16="http://schemas.microsoft.com/office/drawing/2014/main" id="{30F5812E-69A7-4B9B-D5AA-DC245E951A4B}"/>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Tree>
    <p:extLst>
      <p:ext uri="{BB962C8B-B14F-4D97-AF65-F5344CB8AC3E}">
        <p14:creationId xmlns:p14="http://schemas.microsoft.com/office/powerpoint/2010/main" val="323019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13" grpId="0"/>
      <p:bldP spid="15"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15883" y="1505554"/>
            <a:ext cx="1126811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SOSTENERE LO SVILUPPO DELLE COMPETENZE EMOTIVE E RELAZIONALI</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L’OMS afferma esplicitamente che le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Life Skills</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possano essere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allenate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(WHO, 1998;  </a:t>
            </a:r>
            <a:r>
              <a:rPr lang="it-IT" sz="16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DoRS</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2012; WHO, 2020). </a:t>
            </a:r>
          </a:p>
          <a:p>
            <a:endPar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Le competenze emotive e relazionali sono in gioco in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ogni momento della vita scolastica</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a:t>
            </a:r>
            <a:b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b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quindi possono essere sostenute e sviluppate con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qualsiasi attività</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e con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ogni contenuto disciplinare</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8" name="CasellaDiTesto 7">
            <a:extLst>
              <a:ext uri="{FF2B5EF4-FFF2-40B4-BE49-F238E27FC236}">
                <a16:creationId xmlns:a16="http://schemas.microsoft.com/office/drawing/2014/main" id="{1C86EF50-2314-672E-9DE1-350BFE6D4183}"/>
              </a:ext>
            </a:extLst>
          </p:cNvPr>
          <p:cNvSpPr txBox="1"/>
          <p:nvPr/>
        </p:nvSpPr>
        <p:spPr>
          <a:xfrm>
            <a:off x="6587013" y="3421916"/>
            <a:ext cx="4666250" cy="400110"/>
          </a:xfrm>
          <a:prstGeom prst="rect">
            <a:avLst/>
          </a:prstGeom>
          <a:noFill/>
        </p:spPr>
        <p:txBody>
          <a:bodyPr wrap="square">
            <a:spAutoFit/>
          </a:bodyPr>
          <a:lstStyle/>
          <a:p>
            <a:r>
              <a:rPr lang="it-IT" sz="2000" b="1" dirty="0">
                <a:solidFill>
                  <a:srgbClr val="376092"/>
                </a:solidFill>
                <a:latin typeface="Open Sans" panose="020B0606030504020204"/>
                <a:ea typeface="SimSun" panose="02010600030101010101" pitchFamily="2" charset="-122"/>
              </a:rPr>
              <a:t>Quando? Come?</a:t>
            </a:r>
          </a:p>
        </p:txBody>
      </p:sp>
      <p:pic>
        <p:nvPicPr>
          <p:cNvPr id="4" name="Immagine 3">
            <a:extLst>
              <a:ext uri="{FF2B5EF4-FFF2-40B4-BE49-F238E27FC236}">
                <a16:creationId xmlns:a16="http://schemas.microsoft.com/office/drawing/2014/main" id="{491A4613-CB08-6EAF-5107-BB1C4A7DCF29}"/>
              </a:ext>
            </a:extLst>
          </p:cNvPr>
          <p:cNvPicPr>
            <a:picLocks noChangeAspect="1"/>
          </p:cNvPicPr>
          <p:nvPr/>
        </p:nvPicPr>
        <p:blipFill>
          <a:blip r:embed="rId4"/>
          <a:srcRect/>
          <a:stretch/>
        </p:blipFill>
        <p:spPr>
          <a:xfrm>
            <a:off x="6517705" y="3933768"/>
            <a:ext cx="4871589" cy="1619307"/>
          </a:xfrm>
          <a:prstGeom prst="rect">
            <a:avLst/>
          </a:prstGeom>
        </p:spPr>
      </p:pic>
      <p:sp>
        <p:nvSpPr>
          <p:cNvPr id="2" name="Titolo 1">
            <a:extLst>
              <a:ext uri="{FF2B5EF4-FFF2-40B4-BE49-F238E27FC236}">
                <a16:creationId xmlns:a16="http://schemas.microsoft.com/office/drawing/2014/main" id="{ED1AF5C1-C29C-0504-99B1-61A4A7943F11}"/>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sz="3200" dirty="0"/>
          </a:p>
        </p:txBody>
      </p:sp>
      <p:grpSp>
        <p:nvGrpSpPr>
          <p:cNvPr id="10" name="Gruppo 9">
            <a:extLst>
              <a:ext uri="{FF2B5EF4-FFF2-40B4-BE49-F238E27FC236}">
                <a16:creationId xmlns:a16="http://schemas.microsoft.com/office/drawing/2014/main" id="{1188D3D5-78AE-3061-B81C-FB5442FEC87F}"/>
              </a:ext>
            </a:extLst>
          </p:cNvPr>
          <p:cNvGrpSpPr/>
          <p:nvPr/>
        </p:nvGrpSpPr>
        <p:grpSpPr>
          <a:xfrm>
            <a:off x="10172700" y="186008"/>
            <a:ext cx="1880664" cy="1020391"/>
            <a:chOff x="10172700" y="186008"/>
            <a:chExt cx="1880664" cy="1020391"/>
          </a:xfrm>
        </p:grpSpPr>
        <p:pic>
          <p:nvPicPr>
            <p:cNvPr id="11" name="Google Shape;370;g1049568dc15_0_32">
              <a:extLst>
                <a:ext uri="{FF2B5EF4-FFF2-40B4-BE49-F238E27FC236}">
                  <a16:creationId xmlns:a16="http://schemas.microsoft.com/office/drawing/2014/main" id="{FD5A82BA-FA85-F414-7BCE-AEA66D30CAF8}"/>
                </a:ext>
              </a:extLst>
            </p:cNvPr>
            <p:cNvPicPr preferRelativeResize="0"/>
            <p:nvPr/>
          </p:nvPicPr>
          <p:blipFill>
            <a:blip r:embed="rId5">
              <a:alphaModFix/>
            </a:blip>
            <a:stretch>
              <a:fillRect/>
            </a:stretch>
          </p:blipFill>
          <p:spPr>
            <a:xfrm>
              <a:off x="11369364" y="594399"/>
              <a:ext cx="684000" cy="612000"/>
            </a:xfrm>
            <a:prstGeom prst="rect">
              <a:avLst/>
            </a:prstGeom>
            <a:noFill/>
            <a:ln>
              <a:noFill/>
            </a:ln>
          </p:spPr>
        </p:pic>
        <p:sp>
          <p:nvSpPr>
            <p:cNvPr id="12" name="Segnaposto testo 2">
              <a:extLst>
                <a:ext uri="{FF2B5EF4-FFF2-40B4-BE49-F238E27FC236}">
                  <a16:creationId xmlns:a16="http://schemas.microsoft.com/office/drawing/2014/main" id="{4EE88B35-4C2F-E3AA-0136-3998EEFD5811}"/>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Tree>
    <p:extLst>
      <p:ext uri="{BB962C8B-B14F-4D97-AF65-F5344CB8AC3E}">
        <p14:creationId xmlns:p14="http://schemas.microsoft.com/office/powerpoint/2010/main" val="150364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dirty="0">
                <a:solidFill>
                  <a:schemeClr val="lt1"/>
                </a:solidFill>
                <a:latin typeface="Open Sans"/>
                <a:ea typeface="Open Sans"/>
                <a:cs typeface="Open Sans"/>
                <a:sym typeface="Open Sans"/>
              </a:rPr>
              <a:t>scuola.airc.it</a:t>
            </a:r>
            <a:endParaRPr sz="1800" b="0" i="0" u="none" strike="noStrike" cap="none" dirty="0">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grpSp>
        <p:nvGrpSpPr>
          <p:cNvPr id="13" name="Gruppo 12">
            <a:extLst>
              <a:ext uri="{FF2B5EF4-FFF2-40B4-BE49-F238E27FC236}">
                <a16:creationId xmlns:a16="http://schemas.microsoft.com/office/drawing/2014/main" id="{705E76B0-A56C-B18E-F1B7-4D75D79896E6}"/>
              </a:ext>
            </a:extLst>
          </p:cNvPr>
          <p:cNvGrpSpPr/>
          <p:nvPr/>
        </p:nvGrpSpPr>
        <p:grpSpPr>
          <a:xfrm>
            <a:off x="2419540" y="1802104"/>
            <a:ext cx="9294843" cy="1126656"/>
            <a:chOff x="795640" y="1802104"/>
            <a:chExt cx="10951816" cy="1126656"/>
          </a:xfrm>
        </p:grpSpPr>
        <p:sp>
          <p:nvSpPr>
            <p:cNvPr id="8" name="CasellaDiTesto 7">
              <a:extLst>
                <a:ext uri="{FF2B5EF4-FFF2-40B4-BE49-F238E27FC236}">
                  <a16:creationId xmlns:a16="http://schemas.microsoft.com/office/drawing/2014/main" id="{1C86EF50-2314-672E-9DE1-350BFE6D4183}"/>
                </a:ext>
              </a:extLst>
            </p:cNvPr>
            <p:cNvSpPr txBox="1"/>
            <p:nvPr/>
          </p:nvSpPr>
          <p:spPr>
            <a:xfrm>
              <a:off x="1515640" y="1851542"/>
              <a:ext cx="10231816" cy="1077218"/>
            </a:xfrm>
            <a:prstGeom prst="rect">
              <a:avLst/>
            </a:prstGeom>
            <a:noFill/>
          </p:spPr>
          <p:txBody>
            <a:bodyPr wrap="square">
              <a:spAutoFit/>
            </a:bodyPr>
            <a:lstStyle/>
            <a:p>
              <a:pPr marL="285750" indent="-285750">
                <a:buClr>
                  <a:srgbClr val="00B0F0"/>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Possiamo farlo ogni giorno con il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nostro «stare in classe»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con il nostro modo di relazionarci agli/alle allievi/e, usando una comunicazione empatica ed efficace e un ascolto autentico, creando un clima di classe rispettoso delle caratteristiche dell’altro, creativo e vivace. </a:t>
              </a:r>
            </a:p>
          </p:txBody>
        </p:sp>
        <p:sp>
          <p:nvSpPr>
            <p:cNvPr id="2" name="Freccia a destra 1">
              <a:extLst>
                <a:ext uri="{FF2B5EF4-FFF2-40B4-BE49-F238E27FC236}">
                  <a16:creationId xmlns:a16="http://schemas.microsoft.com/office/drawing/2014/main" id="{C4B897EA-1E18-79F1-0929-29D31DE13761}"/>
                </a:ext>
              </a:extLst>
            </p:cNvPr>
            <p:cNvSpPr/>
            <p:nvPr/>
          </p:nvSpPr>
          <p:spPr>
            <a:xfrm>
              <a:off x="795640" y="1802104"/>
              <a:ext cx="720000" cy="468000"/>
            </a:xfrm>
            <a:prstGeom prst="rightArrow">
              <a:avLst/>
            </a:prstGeom>
            <a:solidFill>
              <a:srgbClr val="376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nvGrpSpPr>
          <p:cNvPr id="14" name="Gruppo 13">
            <a:extLst>
              <a:ext uri="{FF2B5EF4-FFF2-40B4-BE49-F238E27FC236}">
                <a16:creationId xmlns:a16="http://schemas.microsoft.com/office/drawing/2014/main" id="{B572C075-07C0-42C7-4E25-F3AF2E8FE1A3}"/>
              </a:ext>
            </a:extLst>
          </p:cNvPr>
          <p:cNvGrpSpPr/>
          <p:nvPr/>
        </p:nvGrpSpPr>
        <p:grpSpPr>
          <a:xfrm>
            <a:off x="3064152" y="3155495"/>
            <a:ext cx="8650231" cy="1882838"/>
            <a:chOff x="1766514" y="3134355"/>
            <a:chExt cx="8650231" cy="1882838"/>
          </a:xfrm>
        </p:grpSpPr>
        <p:sp>
          <p:nvSpPr>
            <p:cNvPr id="7" name="CasellaDiTesto 6">
              <a:extLst>
                <a:ext uri="{FF2B5EF4-FFF2-40B4-BE49-F238E27FC236}">
                  <a16:creationId xmlns:a16="http://schemas.microsoft.com/office/drawing/2014/main" id="{FBDFFC21-2D58-36EC-2950-690ED3CD45BF}"/>
                </a:ext>
              </a:extLst>
            </p:cNvPr>
            <p:cNvSpPr txBox="1"/>
            <p:nvPr/>
          </p:nvSpPr>
          <p:spPr>
            <a:xfrm>
              <a:off x="2378514" y="3201311"/>
              <a:ext cx="8038231" cy="1815882"/>
            </a:xfrm>
            <a:prstGeom prst="rect">
              <a:avLst/>
            </a:prstGeom>
            <a:noFill/>
          </p:spPr>
          <p:txBody>
            <a:bodyPr wrap="square">
              <a:spAutoFit/>
            </a:bodyPr>
            <a:lstStyle/>
            <a:p>
              <a:pPr marL="285750" indent="-285750">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Possiamo prevedere di utilizzare alcune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strategie e metodologie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che sono utili a sviluppare queste competenze, impiegandole nella didattica quotidiana. </a:t>
              </a:r>
            </a:p>
            <a:p>
              <a:pPr marL="648000" lvl="4" indent="-285750">
                <a:buClr>
                  <a:srgbClr val="FF9900"/>
                </a:buClr>
                <a:buFont typeface="Wingdings" panose="05000000000000000000" pitchFamily="2" charset="2"/>
                <a:buChar char="ü"/>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Lavori in piccolo e grande gruppo</a:t>
              </a:r>
            </a:p>
            <a:p>
              <a:pPr marL="648000" lvl="4" indent="-285750">
                <a:buClr>
                  <a:srgbClr val="FF9900"/>
                </a:buClr>
                <a:buFont typeface="Wingdings" panose="05000000000000000000" pitchFamily="2" charset="2"/>
                <a:buChar char="ü"/>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Discussioni, confronti, </a:t>
              </a:r>
              <a:r>
                <a:rPr lang="it-IT" sz="16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debate</a:t>
              </a:r>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648000" lvl="4" indent="-285750">
                <a:buClr>
                  <a:srgbClr val="FF9900"/>
                </a:buClr>
                <a:buFont typeface="Wingdings" panose="05000000000000000000" pitchFamily="2" charset="2"/>
                <a:buChar char="ü"/>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Cooperative learning</a:t>
              </a:r>
            </a:p>
            <a:p>
              <a:pPr marL="648000" lvl="4" indent="-285750">
                <a:buClr>
                  <a:srgbClr val="FF9900"/>
                </a:buClr>
                <a:buFont typeface="Wingdings" panose="05000000000000000000" pitchFamily="2" charset="2"/>
                <a:buChar char="ü"/>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Brainstorming</a:t>
              </a:r>
            </a:p>
            <a:p>
              <a:pPr marL="648000" lvl="4" indent="-285750">
                <a:buClr>
                  <a:srgbClr val="FF9900"/>
                </a:buClr>
                <a:buFont typeface="Wingdings" panose="05000000000000000000" pitchFamily="2" charset="2"/>
                <a:buChar char="ü"/>
              </a:pPr>
              <a:r>
                <a:rPr lang="it-IT" sz="16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Role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-playing</a:t>
              </a:r>
            </a:p>
          </p:txBody>
        </p:sp>
        <p:sp>
          <p:nvSpPr>
            <p:cNvPr id="11" name="Freccia a destra 10">
              <a:extLst>
                <a:ext uri="{FF2B5EF4-FFF2-40B4-BE49-F238E27FC236}">
                  <a16:creationId xmlns:a16="http://schemas.microsoft.com/office/drawing/2014/main" id="{C77BFBB6-5999-B807-5277-DCCE215AEFD7}"/>
                </a:ext>
              </a:extLst>
            </p:cNvPr>
            <p:cNvSpPr/>
            <p:nvPr/>
          </p:nvSpPr>
          <p:spPr>
            <a:xfrm>
              <a:off x="1766514" y="3134355"/>
              <a:ext cx="612000" cy="468000"/>
            </a:xfrm>
            <a:prstGeom prst="rightArrow">
              <a:avLst/>
            </a:prstGeom>
            <a:solidFill>
              <a:srgbClr val="376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 name="Gruppo 14">
            <a:extLst>
              <a:ext uri="{FF2B5EF4-FFF2-40B4-BE49-F238E27FC236}">
                <a16:creationId xmlns:a16="http://schemas.microsoft.com/office/drawing/2014/main" id="{7AC56E70-B87A-0E42-5E01-2E07443C5F25}"/>
              </a:ext>
            </a:extLst>
          </p:cNvPr>
          <p:cNvGrpSpPr/>
          <p:nvPr/>
        </p:nvGrpSpPr>
        <p:grpSpPr>
          <a:xfrm>
            <a:off x="3557817" y="5285763"/>
            <a:ext cx="6710058" cy="883499"/>
            <a:chOff x="3968829" y="5337044"/>
            <a:chExt cx="6710058" cy="883499"/>
          </a:xfrm>
        </p:grpSpPr>
        <p:sp>
          <p:nvSpPr>
            <p:cNvPr id="10" name="CasellaDiTesto 9">
              <a:extLst>
                <a:ext uri="{FF2B5EF4-FFF2-40B4-BE49-F238E27FC236}">
                  <a16:creationId xmlns:a16="http://schemas.microsoft.com/office/drawing/2014/main" id="{F74BE1E3-82FB-97F0-BB7A-396BB66E5B4B}"/>
                </a:ext>
              </a:extLst>
            </p:cNvPr>
            <p:cNvSpPr txBox="1"/>
            <p:nvPr/>
          </p:nvSpPr>
          <p:spPr>
            <a:xfrm>
              <a:off x="4580829" y="5389546"/>
              <a:ext cx="6098058" cy="830997"/>
            </a:xfrm>
            <a:prstGeom prst="rect">
              <a:avLst/>
            </a:prstGeom>
            <a:noFill/>
          </p:spPr>
          <p:txBody>
            <a:bodyPr wrap="square">
              <a:spAutoFit/>
            </a:bodyPr>
            <a:lstStyle/>
            <a:p>
              <a:pPr marL="285750" indent="-285750">
                <a:buClr>
                  <a:srgbClr val="00B0F0"/>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Possiamo organizzare e attivare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laboratori, percorsi tematici, incontri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specifici con cui andare a lavorare in modo più esplicito su alcune di queste competenze.</a:t>
              </a:r>
              <a:endParaRPr lang="it-IT" sz="1600" dirty="0"/>
            </a:p>
          </p:txBody>
        </p:sp>
        <p:sp>
          <p:nvSpPr>
            <p:cNvPr id="12" name="Freccia a destra 11">
              <a:extLst>
                <a:ext uri="{FF2B5EF4-FFF2-40B4-BE49-F238E27FC236}">
                  <a16:creationId xmlns:a16="http://schemas.microsoft.com/office/drawing/2014/main" id="{9ACCC6F6-D90F-7D45-040E-54C8C1204236}"/>
                </a:ext>
              </a:extLst>
            </p:cNvPr>
            <p:cNvSpPr/>
            <p:nvPr/>
          </p:nvSpPr>
          <p:spPr>
            <a:xfrm>
              <a:off x="3968829" y="5337044"/>
              <a:ext cx="612000" cy="468000"/>
            </a:xfrm>
            <a:prstGeom prst="rightArrow">
              <a:avLst/>
            </a:prstGeom>
            <a:solidFill>
              <a:srgbClr val="376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3" name="Titolo 1">
            <a:extLst>
              <a:ext uri="{FF2B5EF4-FFF2-40B4-BE49-F238E27FC236}">
                <a16:creationId xmlns:a16="http://schemas.microsoft.com/office/drawing/2014/main" id="{7916EDEF-B02E-3063-606F-1F6E9D361584}"/>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sz="3200" dirty="0"/>
          </a:p>
        </p:txBody>
      </p:sp>
      <p:grpSp>
        <p:nvGrpSpPr>
          <p:cNvPr id="6" name="Gruppo 5">
            <a:extLst>
              <a:ext uri="{FF2B5EF4-FFF2-40B4-BE49-F238E27FC236}">
                <a16:creationId xmlns:a16="http://schemas.microsoft.com/office/drawing/2014/main" id="{A5C00993-EAED-79E4-AF5E-80DCD33C75B9}"/>
              </a:ext>
            </a:extLst>
          </p:cNvPr>
          <p:cNvGrpSpPr/>
          <p:nvPr/>
        </p:nvGrpSpPr>
        <p:grpSpPr>
          <a:xfrm>
            <a:off x="10172700" y="186008"/>
            <a:ext cx="1908337" cy="1173366"/>
            <a:chOff x="10172700" y="186008"/>
            <a:chExt cx="1908337" cy="1173366"/>
          </a:xfrm>
        </p:grpSpPr>
        <p:pic>
          <p:nvPicPr>
            <p:cNvPr id="9" name="Google Shape;168;g1020d4e4f60_1_302">
              <a:extLst>
                <a:ext uri="{FF2B5EF4-FFF2-40B4-BE49-F238E27FC236}">
                  <a16:creationId xmlns:a16="http://schemas.microsoft.com/office/drawing/2014/main" id="{1B66766B-9E8E-EA84-BE38-74AA08B5C43C}"/>
                </a:ext>
              </a:extLst>
            </p:cNvPr>
            <p:cNvPicPr preferRelativeResize="0"/>
            <p:nvPr/>
          </p:nvPicPr>
          <p:blipFill>
            <a:blip r:embed="rId4">
              <a:alphaModFix/>
            </a:blip>
            <a:stretch>
              <a:fillRect/>
            </a:stretch>
          </p:blipFill>
          <p:spPr>
            <a:xfrm>
              <a:off x="11253262" y="466824"/>
              <a:ext cx="827775" cy="892550"/>
            </a:xfrm>
            <a:prstGeom prst="rect">
              <a:avLst/>
            </a:prstGeom>
            <a:noFill/>
            <a:ln>
              <a:noFill/>
            </a:ln>
          </p:spPr>
        </p:pic>
        <p:sp>
          <p:nvSpPr>
            <p:cNvPr id="16" name="Segnaposto testo 2">
              <a:extLst>
                <a:ext uri="{FF2B5EF4-FFF2-40B4-BE49-F238E27FC236}">
                  <a16:creationId xmlns:a16="http://schemas.microsoft.com/office/drawing/2014/main" id="{51B0DD5A-16AF-F060-A84C-E2521EE222BC}"/>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grpSp>
        <p:nvGrpSpPr>
          <p:cNvPr id="19" name="Gruppo 18">
            <a:extLst>
              <a:ext uri="{FF2B5EF4-FFF2-40B4-BE49-F238E27FC236}">
                <a16:creationId xmlns:a16="http://schemas.microsoft.com/office/drawing/2014/main" id="{A1CEABD8-11CA-CB3D-AFD0-C0960571AA55}"/>
              </a:ext>
            </a:extLst>
          </p:cNvPr>
          <p:cNvGrpSpPr/>
          <p:nvPr/>
        </p:nvGrpSpPr>
        <p:grpSpPr>
          <a:xfrm>
            <a:off x="243085" y="1101053"/>
            <a:ext cx="1823384" cy="2143086"/>
            <a:chOff x="503547" y="2787955"/>
            <a:chExt cx="1823384" cy="2143086"/>
          </a:xfrm>
        </p:grpSpPr>
        <p:pic>
          <p:nvPicPr>
            <p:cNvPr id="20" name="Immagine 19">
              <a:extLst>
                <a:ext uri="{FF2B5EF4-FFF2-40B4-BE49-F238E27FC236}">
                  <a16:creationId xmlns:a16="http://schemas.microsoft.com/office/drawing/2014/main" id="{5D68B3FC-BB87-46F4-4217-65F1BCBF914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503547" y="2787955"/>
              <a:ext cx="1823384" cy="1604012"/>
            </a:xfrm>
            <a:prstGeom prst="rect">
              <a:avLst/>
            </a:prstGeom>
          </p:spPr>
        </p:pic>
        <p:sp>
          <p:nvSpPr>
            <p:cNvPr id="21" name="CasellaDiTesto 20">
              <a:extLst>
                <a:ext uri="{FF2B5EF4-FFF2-40B4-BE49-F238E27FC236}">
                  <a16:creationId xmlns:a16="http://schemas.microsoft.com/office/drawing/2014/main" id="{8266BAF9-9F1B-CDA1-A6C5-77284EDF05CB}"/>
                </a:ext>
              </a:extLst>
            </p:cNvPr>
            <p:cNvSpPr txBox="1"/>
            <p:nvPr/>
          </p:nvSpPr>
          <p:spPr>
            <a:xfrm>
              <a:off x="736151" y="4223155"/>
              <a:ext cx="1344474" cy="707886"/>
            </a:xfrm>
            <a:prstGeom prst="rect">
              <a:avLst/>
            </a:prstGeom>
            <a:noFill/>
          </p:spPr>
          <p:txBody>
            <a:bodyPr wrap="square">
              <a:spAutoFit/>
            </a:bodyPr>
            <a:lstStyle/>
            <a:p>
              <a:pPr algn="ctr"/>
              <a:r>
                <a:rPr lang="it-IT" sz="2000" b="1" dirty="0">
                  <a:solidFill>
                    <a:srgbClr val="376092"/>
                  </a:solidFill>
                  <a:latin typeface="Open Sans" panose="020B0606030504020204"/>
                  <a:ea typeface="SimSun" panose="02010600030101010101" pitchFamily="2" charset="-122"/>
                </a:rPr>
                <a:t>Come?</a:t>
              </a:r>
            </a:p>
            <a:p>
              <a:pPr algn="ctr"/>
              <a:r>
                <a:rPr lang="it-IT" sz="2000" b="1" dirty="0">
                  <a:solidFill>
                    <a:srgbClr val="376092"/>
                  </a:solidFill>
                  <a:latin typeface="Open Sans" panose="020B0606030504020204"/>
                  <a:ea typeface="SimSun" panose="02010600030101010101" pitchFamily="2" charset="-122"/>
                </a:rPr>
                <a:t>Quando?</a:t>
              </a:r>
            </a:p>
          </p:txBody>
        </p:sp>
      </p:grpSp>
    </p:spTree>
    <p:extLst>
      <p:ext uri="{BB962C8B-B14F-4D97-AF65-F5344CB8AC3E}">
        <p14:creationId xmlns:p14="http://schemas.microsoft.com/office/powerpoint/2010/main" val="296856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07428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SOSTENERE LO SVILUPPO DELLA CONSAPEVOLEZZA DI SÉ </a:t>
            </a:r>
          </a:p>
          <a:p>
            <a:pPr algn="just"/>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pPr algn="just"/>
            <a:r>
              <a:rPr lang="it-IT" sz="1600" dirty="0">
                <a:solidFill>
                  <a:srgbClr val="376092"/>
                </a:solidFill>
                <a:latin typeface="Open Sans" panose="020B0606030504020204"/>
                <a:ea typeface="SimSun" charset="0"/>
                <a:cs typeface="SimSun" charset="0"/>
              </a:rPr>
              <a:t>Aiutare allievi e allieve a sviluppare una buona consapevolezza è quindi essenziale per sostenere anche lo sviluppo delle altre competenze emotive e relazionali. Si tratta di un «prerequisito» ed è la base di un’adeguata capacità di comprendere non solo noi stessi, ma anche chi ci sta intorno. </a:t>
            </a:r>
            <a:endParaRPr lang="it-IT" sz="18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grpSp>
        <p:nvGrpSpPr>
          <p:cNvPr id="12" name="Gruppo 11">
            <a:extLst>
              <a:ext uri="{FF2B5EF4-FFF2-40B4-BE49-F238E27FC236}">
                <a16:creationId xmlns:a16="http://schemas.microsoft.com/office/drawing/2014/main" id="{E4C0E8EC-F5B4-2B58-0D49-272D12D3C2C3}"/>
              </a:ext>
            </a:extLst>
          </p:cNvPr>
          <p:cNvGrpSpPr/>
          <p:nvPr/>
        </p:nvGrpSpPr>
        <p:grpSpPr>
          <a:xfrm>
            <a:off x="10172700" y="186008"/>
            <a:ext cx="1880664" cy="1020391"/>
            <a:chOff x="10172700" y="186008"/>
            <a:chExt cx="1880664" cy="1020391"/>
          </a:xfrm>
        </p:grpSpPr>
        <p:pic>
          <p:nvPicPr>
            <p:cNvPr id="370" name="Google Shape;370;g1049568dc15_0_32"/>
            <p:cNvPicPr preferRelativeResize="0"/>
            <p:nvPr/>
          </p:nvPicPr>
          <p:blipFill>
            <a:blip r:embed="rId4">
              <a:alphaModFix/>
            </a:blip>
            <a:stretch>
              <a:fillRect/>
            </a:stretch>
          </p:blipFill>
          <p:spPr>
            <a:xfrm>
              <a:off x="11369364" y="594399"/>
              <a:ext cx="684000" cy="612000"/>
            </a:xfrm>
            <a:prstGeom prst="rect">
              <a:avLst/>
            </a:prstGeom>
            <a:noFill/>
            <a:ln>
              <a:noFill/>
            </a:ln>
          </p:spPr>
        </p:pic>
        <p:sp>
          <p:nvSpPr>
            <p:cNvPr id="10" name="Segnaposto testo 2">
              <a:extLst>
                <a:ext uri="{FF2B5EF4-FFF2-40B4-BE49-F238E27FC236}">
                  <a16:creationId xmlns:a16="http://schemas.microsoft.com/office/drawing/2014/main" id="{944F8CC8-E744-A8A3-27D5-566FD131339D}"/>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grpSp>
        <p:nvGrpSpPr>
          <p:cNvPr id="2" name="Gruppo 1">
            <a:extLst>
              <a:ext uri="{FF2B5EF4-FFF2-40B4-BE49-F238E27FC236}">
                <a16:creationId xmlns:a16="http://schemas.microsoft.com/office/drawing/2014/main" id="{9E2AB71A-FF1F-DF69-50A5-CCDEE8F2ACF6}"/>
              </a:ext>
            </a:extLst>
          </p:cNvPr>
          <p:cNvGrpSpPr/>
          <p:nvPr/>
        </p:nvGrpSpPr>
        <p:grpSpPr>
          <a:xfrm>
            <a:off x="451928" y="2901081"/>
            <a:ext cx="1823384" cy="1831681"/>
            <a:chOff x="451928" y="2901081"/>
            <a:chExt cx="1823384" cy="1831681"/>
          </a:xfrm>
        </p:grpSpPr>
        <p:pic>
          <p:nvPicPr>
            <p:cNvPr id="6" name="Immagine 5">
              <a:extLst>
                <a:ext uri="{FF2B5EF4-FFF2-40B4-BE49-F238E27FC236}">
                  <a16:creationId xmlns:a16="http://schemas.microsoft.com/office/drawing/2014/main" id="{CB397B78-3B42-ADDB-F3C6-2B6DAA386F8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451928" y="2901081"/>
              <a:ext cx="1823384" cy="1604012"/>
            </a:xfrm>
            <a:prstGeom prst="rect">
              <a:avLst/>
            </a:prstGeom>
          </p:spPr>
        </p:pic>
        <p:sp>
          <p:nvSpPr>
            <p:cNvPr id="7" name="CasellaDiTesto 6">
              <a:extLst>
                <a:ext uri="{FF2B5EF4-FFF2-40B4-BE49-F238E27FC236}">
                  <a16:creationId xmlns:a16="http://schemas.microsoft.com/office/drawing/2014/main" id="{1C3EFFE0-C63D-143F-E418-0F1D6EFC78B1}"/>
                </a:ext>
              </a:extLst>
            </p:cNvPr>
            <p:cNvSpPr txBox="1"/>
            <p:nvPr/>
          </p:nvSpPr>
          <p:spPr>
            <a:xfrm>
              <a:off x="860410" y="4332652"/>
              <a:ext cx="1344474" cy="400110"/>
            </a:xfrm>
            <a:prstGeom prst="rect">
              <a:avLst/>
            </a:prstGeom>
            <a:noFill/>
          </p:spPr>
          <p:txBody>
            <a:bodyPr wrap="square">
              <a:spAutoFit/>
            </a:bodyPr>
            <a:lstStyle/>
            <a:p>
              <a:r>
                <a:rPr lang="it-IT" sz="2000" b="1" dirty="0">
                  <a:solidFill>
                    <a:srgbClr val="376092"/>
                  </a:solidFill>
                  <a:latin typeface="Open Sans" panose="020B0606030504020204"/>
                  <a:ea typeface="SimSun" panose="02010600030101010101" pitchFamily="2" charset="-122"/>
                </a:rPr>
                <a:t>Come?</a:t>
              </a:r>
            </a:p>
          </p:txBody>
        </p:sp>
      </p:grpSp>
      <p:sp>
        <p:nvSpPr>
          <p:cNvPr id="8" name="CasellaDiTesto 7">
            <a:extLst>
              <a:ext uri="{FF2B5EF4-FFF2-40B4-BE49-F238E27FC236}">
                <a16:creationId xmlns:a16="http://schemas.microsoft.com/office/drawing/2014/main" id="{022BD6FB-D0B2-5DCD-C3AF-03241C81A593}"/>
              </a:ext>
            </a:extLst>
          </p:cNvPr>
          <p:cNvSpPr txBox="1"/>
          <p:nvPr/>
        </p:nvSpPr>
        <p:spPr>
          <a:xfrm>
            <a:off x="2613366" y="3340512"/>
            <a:ext cx="8217920" cy="2308324"/>
          </a:xfrm>
          <a:prstGeom prst="rect">
            <a:avLst/>
          </a:prstGeom>
          <a:noFill/>
        </p:spPr>
        <p:txBody>
          <a:bodyPr wrap="square">
            <a:spAutoFit/>
          </a:bodyPr>
          <a:lstStyle/>
          <a:p>
            <a:pPr algn="l"/>
            <a:r>
              <a:rPr lang="it-IT" sz="1600" dirty="0">
                <a:solidFill>
                  <a:srgbClr val="376092"/>
                </a:solidFill>
                <a:latin typeface="Open Sans" panose="020B0606030504020204"/>
                <a:ea typeface="SimSun" charset="0"/>
              </a:rPr>
              <a:t>La consapevolezza nasce dall’«osservazione» e dal porre attenzione a ciò che ci accade e a ciò che sta attorno a noi, quindi è importante allenare i bambini e le bambine a </a:t>
            </a:r>
            <a:r>
              <a:rPr lang="it-IT" sz="1600" b="1" dirty="0">
                <a:solidFill>
                  <a:srgbClr val="376092"/>
                </a:solidFill>
                <a:latin typeface="Open Sans" panose="020B0606030504020204"/>
                <a:ea typeface="SimSun" charset="0"/>
              </a:rPr>
              <a:t>osservare, ascoltare gli altri e se stessi</a:t>
            </a:r>
            <a:r>
              <a:rPr lang="it-IT" sz="1600" dirty="0">
                <a:solidFill>
                  <a:srgbClr val="376092"/>
                </a:solidFill>
                <a:latin typeface="Open Sans" panose="020B0606030504020204"/>
                <a:ea typeface="SimSun" charset="0"/>
              </a:rPr>
              <a:t>, partendo dalle loro percezioni. </a:t>
            </a:r>
          </a:p>
          <a:p>
            <a:pPr algn="l"/>
            <a:endParaRPr lang="it-IT" sz="1600" dirty="0">
              <a:solidFill>
                <a:srgbClr val="376092"/>
              </a:solidFill>
              <a:latin typeface="Open Sans" panose="020B0606030504020204"/>
              <a:ea typeface="SimSun" charset="0"/>
            </a:endParaRPr>
          </a:p>
          <a:p>
            <a:pPr algn="l"/>
            <a:r>
              <a:rPr lang="it-IT" sz="1600" dirty="0">
                <a:solidFill>
                  <a:srgbClr val="376092"/>
                </a:solidFill>
                <a:latin typeface="Open Sans" panose="020B0606030504020204"/>
                <a:ea typeface="SimSun" charset="0"/>
              </a:rPr>
              <a:t>Per qualsiasi tipo di evento o attività, possiamo prevedere </a:t>
            </a:r>
            <a:r>
              <a:rPr lang="it-IT" sz="1600" b="1" dirty="0">
                <a:solidFill>
                  <a:srgbClr val="376092"/>
                </a:solidFill>
                <a:latin typeface="Open Sans" panose="020B0606030504020204"/>
                <a:ea typeface="SimSun" charset="0"/>
              </a:rPr>
              <a:t>un momento </a:t>
            </a:r>
            <a:r>
              <a:rPr lang="it-IT" sz="1600" dirty="0">
                <a:solidFill>
                  <a:srgbClr val="376092"/>
                </a:solidFill>
                <a:latin typeface="Open Sans" panose="020B0606030504020204"/>
                <a:ea typeface="SimSun" charset="0"/>
              </a:rPr>
              <a:t>– prima, durante e/o dopo l’esperienza vissuta – in cui proporre una serie di domande con cui aiutarli a </a:t>
            </a:r>
            <a:r>
              <a:rPr lang="it-IT" sz="1600" b="1" dirty="0">
                <a:solidFill>
                  <a:srgbClr val="376092"/>
                </a:solidFill>
                <a:latin typeface="Open Sans" panose="020B0606030504020204"/>
                <a:ea typeface="SimSun" charset="0"/>
              </a:rPr>
              <a:t>focalizzare la loro attenzione </a:t>
            </a:r>
            <a:r>
              <a:rPr lang="it-IT" sz="1600" dirty="0">
                <a:solidFill>
                  <a:srgbClr val="376092"/>
                </a:solidFill>
                <a:latin typeface="Open Sans" panose="020B0606030504020204"/>
                <a:ea typeface="SimSun" charset="0"/>
              </a:rPr>
              <a:t>su ciò che percepiscono e sperimentano a livello corporeo, emotivo e cognitivo.</a:t>
            </a:r>
          </a:p>
          <a:p>
            <a:pPr algn="l"/>
            <a:endParaRPr lang="it-IT" sz="1600" dirty="0">
              <a:solidFill>
                <a:srgbClr val="376092"/>
              </a:solidFill>
              <a:latin typeface="Open Sans" panose="020B0606030504020204"/>
              <a:ea typeface="SimSun" charset="0"/>
            </a:endParaRPr>
          </a:p>
        </p:txBody>
      </p:sp>
    </p:spTree>
    <p:extLst>
      <p:ext uri="{BB962C8B-B14F-4D97-AF65-F5344CB8AC3E}">
        <p14:creationId xmlns:p14="http://schemas.microsoft.com/office/powerpoint/2010/main" val="310564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3206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SOSTENERE LO SVILUPPO DELLA CONSAPEVOLEZZA DI SÉ</a:t>
            </a:r>
          </a:p>
          <a:p>
            <a:pPr algn="just"/>
            <a:r>
              <a:rPr lang="it-IT" altLang="it-IT" sz="1600" b="1" dirty="0">
                <a:solidFill>
                  <a:srgbClr val="376092"/>
                </a:solidFill>
                <a:latin typeface="Open Sans" panose="020B0606030504020204"/>
                <a:ea typeface="SimSun" charset="0"/>
              </a:rPr>
              <a:t>Suggerimenti per la riflessione</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grpSp>
        <p:nvGrpSpPr>
          <p:cNvPr id="4" name="Gruppo 3">
            <a:extLst>
              <a:ext uri="{FF2B5EF4-FFF2-40B4-BE49-F238E27FC236}">
                <a16:creationId xmlns:a16="http://schemas.microsoft.com/office/drawing/2014/main" id="{676AB331-E2A4-1366-CAC7-17A615065A64}"/>
              </a:ext>
            </a:extLst>
          </p:cNvPr>
          <p:cNvGrpSpPr/>
          <p:nvPr/>
        </p:nvGrpSpPr>
        <p:grpSpPr>
          <a:xfrm>
            <a:off x="381500" y="2223045"/>
            <a:ext cx="1823384" cy="1831681"/>
            <a:chOff x="381500" y="2040166"/>
            <a:chExt cx="1823384" cy="1831681"/>
          </a:xfrm>
        </p:grpSpPr>
        <p:pic>
          <p:nvPicPr>
            <p:cNvPr id="6" name="Immagine 5">
              <a:extLst>
                <a:ext uri="{FF2B5EF4-FFF2-40B4-BE49-F238E27FC236}">
                  <a16:creationId xmlns:a16="http://schemas.microsoft.com/office/drawing/2014/main" id="{CB397B78-3B42-ADDB-F3C6-2B6DAA386F8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381500" y="2040166"/>
              <a:ext cx="1823384" cy="1604012"/>
            </a:xfrm>
            <a:prstGeom prst="rect">
              <a:avLst/>
            </a:prstGeom>
          </p:spPr>
        </p:pic>
        <p:sp>
          <p:nvSpPr>
            <p:cNvPr id="7" name="CasellaDiTesto 6">
              <a:extLst>
                <a:ext uri="{FF2B5EF4-FFF2-40B4-BE49-F238E27FC236}">
                  <a16:creationId xmlns:a16="http://schemas.microsoft.com/office/drawing/2014/main" id="{1C3EFFE0-C63D-143F-E418-0F1D6EFC78B1}"/>
                </a:ext>
              </a:extLst>
            </p:cNvPr>
            <p:cNvSpPr txBox="1"/>
            <p:nvPr/>
          </p:nvSpPr>
          <p:spPr>
            <a:xfrm>
              <a:off x="789982" y="3471737"/>
              <a:ext cx="1344474" cy="400110"/>
            </a:xfrm>
            <a:prstGeom prst="rect">
              <a:avLst/>
            </a:prstGeom>
            <a:noFill/>
          </p:spPr>
          <p:txBody>
            <a:bodyPr wrap="square">
              <a:spAutoFit/>
            </a:bodyPr>
            <a:lstStyle/>
            <a:p>
              <a:r>
                <a:rPr lang="it-IT" sz="2000" b="1" dirty="0">
                  <a:solidFill>
                    <a:srgbClr val="376092"/>
                  </a:solidFill>
                  <a:latin typeface="Open Sans" panose="020B0606030504020204"/>
                  <a:ea typeface="SimSun" panose="02010600030101010101" pitchFamily="2" charset="-122"/>
                </a:rPr>
                <a:t>Come?</a:t>
              </a:r>
            </a:p>
          </p:txBody>
        </p:sp>
      </p:grpSp>
      <p:sp>
        <p:nvSpPr>
          <p:cNvPr id="8" name="CasellaDiTesto 7">
            <a:extLst>
              <a:ext uri="{FF2B5EF4-FFF2-40B4-BE49-F238E27FC236}">
                <a16:creationId xmlns:a16="http://schemas.microsoft.com/office/drawing/2014/main" id="{022BD6FB-D0B2-5DCD-C3AF-03241C81A593}"/>
              </a:ext>
            </a:extLst>
          </p:cNvPr>
          <p:cNvSpPr txBox="1"/>
          <p:nvPr/>
        </p:nvSpPr>
        <p:spPr>
          <a:xfrm>
            <a:off x="2496410" y="2737326"/>
            <a:ext cx="4119544" cy="3539430"/>
          </a:xfrm>
          <a:prstGeom prst="rect">
            <a:avLst/>
          </a:prstGeom>
          <a:noFill/>
        </p:spPr>
        <p:txBody>
          <a:bodyPr wrap="square">
            <a:spAutoFit/>
          </a:bodyPr>
          <a:lstStyle/>
          <a:p>
            <a:pPr algn="l"/>
            <a:r>
              <a:rPr lang="it-IT" sz="1600" b="1" dirty="0">
                <a:solidFill>
                  <a:srgbClr val="376092"/>
                </a:solidFill>
                <a:latin typeface="Open Sans" panose="020B0606030504020204"/>
                <a:ea typeface="SimSun" charset="0"/>
              </a:rPr>
              <a:t>Percezioni sensoriali</a:t>
            </a:r>
            <a:r>
              <a:rPr lang="it-IT" sz="1600" dirty="0">
                <a:solidFill>
                  <a:srgbClr val="376092"/>
                </a:solidFill>
                <a:latin typeface="Open Sans" panose="020B0606030504020204"/>
                <a:ea typeface="SimSun" charset="0"/>
              </a:rPr>
              <a:t>:</a:t>
            </a:r>
          </a:p>
          <a:p>
            <a:pPr marL="342900" lvl="0" indent="-342900" algn="l">
              <a:buSzPts val="1000"/>
              <a:buFont typeface="Wingdings" panose="05000000000000000000" pitchFamily="2" charset="2"/>
              <a:buChar char="§"/>
              <a:tabLst>
                <a:tab pos="457200" algn="l"/>
              </a:tabLst>
            </a:pPr>
            <a:r>
              <a:rPr lang="it-IT" sz="1600" dirty="0">
                <a:solidFill>
                  <a:srgbClr val="376092"/>
                </a:solidFill>
                <a:latin typeface="Open Sans" panose="020B0606030504020204"/>
                <a:ea typeface="SimSun" charset="0"/>
              </a:rPr>
              <a:t>Cosa vedo?</a:t>
            </a:r>
          </a:p>
          <a:p>
            <a:pPr marL="342900" lvl="0" indent="-342900" algn="l">
              <a:buSzPts val="1000"/>
              <a:buFont typeface="Wingdings" panose="05000000000000000000" pitchFamily="2" charset="2"/>
              <a:buChar char="§"/>
              <a:tabLst>
                <a:tab pos="457200" algn="l"/>
              </a:tabLst>
            </a:pPr>
            <a:r>
              <a:rPr lang="it-IT" sz="1600" dirty="0">
                <a:solidFill>
                  <a:srgbClr val="376092"/>
                </a:solidFill>
                <a:latin typeface="Open Sans" panose="020B0606030504020204"/>
                <a:ea typeface="SimSun" charset="0"/>
              </a:rPr>
              <a:t>Cosa sento (con l’udito)?</a:t>
            </a:r>
          </a:p>
          <a:p>
            <a:pPr marL="342900" lvl="0" indent="-342900" algn="l">
              <a:buSzPts val="1000"/>
              <a:buFont typeface="Wingdings" panose="05000000000000000000" pitchFamily="2" charset="2"/>
              <a:buChar char="§"/>
              <a:tabLst>
                <a:tab pos="457200" algn="l"/>
              </a:tabLst>
            </a:pPr>
            <a:r>
              <a:rPr lang="it-IT" sz="1600" dirty="0">
                <a:solidFill>
                  <a:srgbClr val="376092"/>
                </a:solidFill>
                <a:latin typeface="Open Sans" panose="020B0606030504020204"/>
                <a:ea typeface="SimSun" charset="0"/>
              </a:rPr>
              <a:t>Cosa sento nel corpo (propriocezione, </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segnali del corpo, reazioni fisiologiche e fisiche</a:t>
            </a:r>
            <a:r>
              <a:rPr lang="it-IT" sz="1600" dirty="0">
                <a:solidFill>
                  <a:srgbClr val="376092"/>
                </a:solidFill>
                <a:latin typeface="Open Sans" panose="020B0606030504020204"/>
                <a:ea typeface="SimSun" charset="0"/>
              </a:rPr>
              <a:t>)?</a:t>
            </a:r>
          </a:p>
          <a:p>
            <a:pPr lvl="0" algn="l">
              <a:buSzPts val="1000"/>
              <a:tabLst>
                <a:tab pos="457200" algn="l"/>
              </a:tabLst>
            </a:pPr>
            <a:endParaRPr lang="it-IT" sz="1600" dirty="0">
              <a:solidFill>
                <a:srgbClr val="376092"/>
              </a:solidFill>
              <a:latin typeface="Open Sans" panose="020B0606030504020204"/>
              <a:ea typeface="SimSun" charset="0"/>
            </a:endParaRPr>
          </a:p>
          <a:p>
            <a:pPr lvl="0" algn="l">
              <a:buSzPts val="1000"/>
              <a:tabLst>
                <a:tab pos="457200" algn="l"/>
              </a:tabLst>
            </a:pPr>
            <a:r>
              <a:rPr lang="it-IT" sz="1600" b="1" dirty="0">
                <a:solidFill>
                  <a:srgbClr val="376092"/>
                </a:solidFill>
                <a:latin typeface="Open Sans" panose="020B0606030504020204"/>
                <a:ea typeface="SimSun" charset="0"/>
              </a:rPr>
              <a:t>Contesto</a:t>
            </a:r>
            <a:r>
              <a:rPr lang="it-IT" sz="1600" dirty="0">
                <a:solidFill>
                  <a:srgbClr val="376092"/>
                </a:solidFill>
                <a:latin typeface="Open Sans" panose="020B0606030504020204"/>
                <a:ea typeface="SimSun" charset="0"/>
              </a:rPr>
              <a:t>:</a:t>
            </a:r>
          </a:p>
          <a:p>
            <a:pPr marL="342900" lvl="0" indent="-342900" algn="l">
              <a:buSzPts val="1000"/>
              <a:buFont typeface="Wingdings" panose="05000000000000000000" pitchFamily="2" charset="2"/>
              <a:buChar char="§"/>
              <a:tabLst>
                <a:tab pos="457200" algn="l"/>
              </a:tabLst>
            </a:pPr>
            <a:r>
              <a:rPr lang="it-IT" sz="1600" dirty="0">
                <a:solidFill>
                  <a:srgbClr val="376092"/>
                </a:solidFill>
                <a:latin typeface="Open Sans" panose="020B0606030504020204"/>
                <a:ea typeface="SimSun" charset="0"/>
              </a:rPr>
              <a:t>Quando è successo?</a:t>
            </a:r>
          </a:p>
          <a:p>
            <a:pPr marL="342900" lvl="0" indent="-342900" algn="l">
              <a:buSzPts val="1000"/>
              <a:buFont typeface="Wingdings" panose="05000000000000000000" pitchFamily="2" charset="2"/>
              <a:buChar char="§"/>
              <a:tabLst>
                <a:tab pos="457200" algn="l"/>
              </a:tabLst>
            </a:pPr>
            <a:r>
              <a:rPr lang="it-IT" sz="1600" dirty="0">
                <a:solidFill>
                  <a:srgbClr val="376092"/>
                </a:solidFill>
                <a:latin typeface="Open Sans" panose="020B0606030504020204"/>
                <a:ea typeface="SimSun" charset="0"/>
              </a:rPr>
              <a:t>Chi era presente?</a:t>
            </a:r>
          </a:p>
          <a:p>
            <a:pPr marL="342900" lvl="0" indent="-342900" algn="l">
              <a:buSzPts val="1000"/>
              <a:buFont typeface="Wingdings" panose="05000000000000000000" pitchFamily="2" charset="2"/>
              <a:buChar char="§"/>
              <a:tabLst>
                <a:tab pos="457200" algn="l"/>
              </a:tabLst>
            </a:pPr>
            <a:r>
              <a:rPr lang="it-IT" sz="1600" dirty="0">
                <a:solidFill>
                  <a:srgbClr val="376092"/>
                </a:solidFill>
                <a:latin typeface="Open Sans" panose="020B0606030504020204"/>
                <a:ea typeface="SimSun" charset="0"/>
              </a:rPr>
              <a:t>Dove mi trovavo?</a:t>
            </a:r>
          </a:p>
          <a:p>
            <a:pPr marL="342900" lvl="0" indent="-342900" algn="l">
              <a:buSzPts val="1000"/>
              <a:buFont typeface="Wingdings" panose="05000000000000000000" pitchFamily="2" charset="2"/>
              <a:buChar char="§"/>
              <a:tabLst>
                <a:tab pos="457200" algn="l"/>
              </a:tabLst>
            </a:pPr>
            <a:r>
              <a:rPr lang="it-IT" sz="1600" dirty="0">
                <a:solidFill>
                  <a:srgbClr val="376092"/>
                </a:solidFill>
                <a:latin typeface="Open Sans" panose="020B0606030504020204"/>
                <a:ea typeface="SimSun" charset="0"/>
              </a:rPr>
              <a:t>È successo altre volte?</a:t>
            </a:r>
          </a:p>
          <a:p>
            <a:pPr marL="342900" lvl="0" indent="-342900" algn="l">
              <a:buSzPts val="1000"/>
              <a:buFont typeface="Wingdings" panose="05000000000000000000" pitchFamily="2" charset="2"/>
              <a:buChar char="§"/>
              <a:tabLst>
                <a:tab pos="457200" algn="l"/>
              </a:tabLst>
            </a:pPr>
            <a:r>
              <a:rPr lang="it-IT" sz="1600" dirty="0">
                <a:solidFill>
                  <a:srgbClr val="376092"/>
                </a:solidFill>
                <a:latin typeface="Open Sans" panose="020B0606030504020204"/>
                <a:ea typeface="SimSun" charset="0"/>
              </a:rPr>
              <a:t>…</a:t>
            </a:r>
          </a:p>
          <a:p>
            <a:pPr lvl="0" algn="l">
              <a:buSzPts val="1000"/>
              <a:tabLst>
                <a:tab pos="457200" algn="l"/>
              </a:tabLst>
            </a:pPr>
            <a:endParaRPr lang="it-IT" sz="1600" dirty="0">
              <a:solidFill>
                <a:srgbClr val="376092"/>
              </a:solidFill>
              <a:latin typeface="Open Sans" panose="020B0606030504020204"/>
              <a:ea typeface="SimSun" charset="0"/>
            </a:endParaRPr>
          </a:p>
        </p:txBody>
      </p:sp>
      <p:sp>
        <p:nvSpPr>
          <p:cNvPr id="9" name="CasellaDiTesto 8">
            <a:extLst>
              <a:ext uri="{FF2B5EF4-FFF2-40B4-BE49-F238E27FC236}">
                <a16:creationId xmlns:a16="http://schemas.microsoft.com/office/drawing/2014/main" id="{83927BB6-E80C-2572-0A45-2A61F620BFFC}"/>
              </a:ext>
            </a:extLst>
          </p:cNvPr>
          <p:cNvSpPr txBox="1"/>
          <p:nvPr/>
        </p:nvSpPr>
        <p:spPr>
          <a:xfrm>
            <a:off x="6702014" y="2738202"/>
            <a:ext cx="5202849" cy="3785652"/>
          </a:xfrm>
          <a:prstGeom prst="rect">
            <a:avLst/>
          </a:prstGeom>
          <a:noFill/>
        </p:spPr>
        <p:txBody>
          <a:bodyPr wrap="square">
            <a:spAutoFit/>
          </a:bodyPr>
          <a:lstStyle/>
          <a:p>
            <a:pPr lvl="0" algn="l">
              <a:buSzPts val="1000"/>
              <a:tabLst>
                <a:tab pos="457200" algn="l"/>
              </a:tabLst>
            </a:pPr>
            <a:r>
              <a:rPr lang="it-IT" sz="1600" b="1" dirty="0">
                <a:solidFill>
                  <a:srgbClr val="376092"/>
                </a:solidFill>
                <a:latin typeface="Open Sans" panose="020B0606030504020204"/>
                <a:ea typeface="SimSun" charset="0"/>
              </a:rPr>
              <a:t>Percezioni emozionali</a:t>
            </a:r>
            <a:r>
              <a:rPr lang="it-IT" sz="1600" dirty="0">
                <a:solidFill>
                  <a:srgbClr val="376092"/>
                </a:solidFill>
                <a:latin typeface="Open Sans" panose="020B0606030504020204"/>
                <a:ea typeface="SimSun" charset="0"/>
              </a:rPr>
              <a:t>:</a:t>
            </a:r>
          </a:p>
          <a:p>
            <a:pPr marL="285750" lvl="0" indent="-285750" algn="l">
              <a:buSzPts val="1000"/>
              <a:buFont typeface="Wingdings" panose="05000000000000000000" pitchFamily="2" charset="2"/>
              <a:buChar char="§"/>
              <a:tabLst>
                <a:tab pos="457200" algn="l"/>
              </a:tabLst>
            </a:pPr>
            <a:r>
              <a:rPr lang="it-IT" sz="1600" dirty="0">
                <a:solidFill>
                  <a:srgbClr val="376092"/>
                </a:solidFill>
                <a:latin typeface="Open Sans" panose="020B0606030504020204"/>
                <a:ea typeface="SimSun" charset="0"/>
              </a:rPr>
              <a:t>Come mi sento in questa situazione?</a:t>
            </a:r>
          </a:p>
          <a:p>
            <a:pPr marL="285750" indent="-285750">
              <a:buSzPts val="1000"/>
              <a:buFont typeface="Wingdings" panose="05000000000000000000" pitchFamily="2" charset="2"/>
              <a:buChar char="§"/>
              <a:tabLst>
                <a:tab pos="457200" algn="l"/>
              </a:tabLst>
            </a:pPr>
            <a:r>
              <a:rPr lang="it-IT" sz="1600" dirty="0">
                <a:solidFill>
                  <a:srgbClr val="376092"/>
                </a:solidFill>
                <a:latin typeface="Open Sans" panose="020B0606030504020204"/>
                <a:ea typeface="SimSun" charset="0"/>
              </a:rPr>
              <a:t>Quale emozione provo (dare un nome a ciò che si sperimenta)?</a:t>
            </a:r>
          </a:p>
          <a:p>
            <a:pPr marL="285750" lvl="0" indent="-285750" algn="l">
              <a:buSzPts val="1000"/>
              <a:buFont typeface="Wingdings" panose="05000000000000000000" pitchFamily="2" charset="2"/>
              <a:buChar char="§"/>
              <a:tabLst>
                <a:tab pos="457200" algn="l"/>
              </a:tabLst>
            </a:pPr>
            <a:r>
              <a:rPr lang="it-IT" sz="1600" dirty="0">
                <a:solidFill>
                  <a:srgbClr val="376092"/>
                </a:solidFill>
                <a:latin typeface="Open Sans" panose="020B0606030504020204"/>
                <a:ea typeface="SimSun" charset="0"/>
              </a:rPr>
              <a:t>Mi è già successo di sentirmi così? Dove? Quando? Con chi?</a:t>
            </a:r>
          </a:p>
          <a:p>
            <a:pPr marL="285750" lvl="0" indent="-285750" algn="l">
              <a:buSzPts val="1000"/>
              <a:buFont typeface="Wingdings" panose="05000000000000000000" pitchFamily="2" charset="2"/>
              <a:buChar char="§"/>
              <a:tabLst>
                <a:tab pos="457200" algn="l"/>
              </a:tabLst>
            </a:pPr>
            <a:endParaRPr lang="it-IT" sz="1600" dirty="0">
              <a:solidFill>
                <a:srgbClr val="376092"/>
              </a:solidFill>
              <a:latin typeface="Open Sans" panose="020B0606030504020204"/>
              <a:ea typeface="SimSun" charset="0"/>
            </a:endParaRPr>
          </a:p>
          <a:p>
            <a:pPr lvl="0" algn="l">
              <a:buSzPts val="1000"/>
              <a:tabLst>
                <a:tab pos="457200" algn="l"/>
              </a:tabLst>
            </a:pPr>
            <a:r>
              <a:rPr lang="it-IT" sz="1600" b="1" dirty="0">
                <a:solidFill>
                  <a:srgbClr val="376092"/>
                </a:solidFill>
                <a:latin typeface="Open Sans" panose="020B0606030504020204"/>
                <a:ea typeface="SimSun" charset="0"/>
              </a:rPr>
              <a:t>Pensieri</a:t>
            </a:r>
            <a:r>
              <a:rPr lang="it-IT" sz="1600" dirty="0">
                <a:solidFill>
                  <a:srgbClr val="376092"/>
                </a:solidFill>
                <a:latin typeface="Open Sans" panose="020B0606030504020204"/>
                <a:ea typeface="SimSun" charset="0"/>
              </a:rPr>
              <a:t> legati a quella emozione/evento:</a:t>
            </a:r>
          </a:p>
          <a:p>
            <a:pPr marL="285750" lvl="0" indent="-285750" algn="l">
              <a:buSzPts val="1000"/>
              <a:buFont typeface="Wingdings" panose="05000000000000000000" pitchFamily="2" charset="2"/>
              <a:buChar char="§"/>
              <a:tabLst>
                <a:tab pos="457200" algn="l"/>
              </a:tabLst>
            </a:pPr>
            <a:r>
              <a:rPr lang="it-IT" sz="1600" dirty="0">
                <a:solidFill>
                  <a:srgbClr val="376092"/>
                </a:solidFill>
                <a:latin typeface="Open Sans" panose="020B0606030504020204"/>
                <a:ea typeface="SimSun" charset="0"/>
              </a:rPr>
              <a:t>A cosa ho pensato appena prima/durante/dopo quella situazione o emozione?  </a:t>
            </a:r>
          </a:p>
          <a:p>
            <a:pPr lvl="0" algn="l">
              <a:buSzPts val="1000"/>
              <a:tabLst>
                <a:tab pos="457200" algn="l"/>
              </a:tabLst>
            </a:pPr>
            <a:endParaRPr lang="it-IT" sz="1600" dirty="0">
              <a:solidFill>
                <a:srgbClr val="376092"/>
              </a:solidFill>
              <a:latin typeface="Open Sans" panose="020B0606030504020204"/>
              <a:ea typeface="SimSun" charset="0"/>
            </a:endParaRPr>
          </a:p>
          <a:p>
            <a:pPr lvl="0" algn="l">
              <a:buSzPts val="1000"/>
              <a:tabLst>
                <a:tab pos="457200" algn="l"/>
              </a:tabLst>
            </a:pPr>
            <a:r>
              <a:rPr lang="it-IT" sz="1600" b="1" dirty="0">
                <a:solidFill>
                  <a:srgbClr val="376092"/>
                </a:solidFill>
                <a:latin typeface="Open Sans" panose="020B0606030504020204"/>
                <a:ea typeface="SimSun" charset="0"/>
              </a:rPr>
              <a:t>Reazioni comportamentali</a:t>
            </a:r>
            <a:r>
              <a:rPr lang="it-IT" sz="1600" dirty="0">
                <a:solidFill>
                  <a:srgbClr val="376092"/>
                </a:solidFill>
                <a:latin typeface="Open Sans" panose="020B0606030504020204"/>
                <a:ea typeface="SimSun" charset="0"/>
              </a:rPr>
              <a:t>:</a:t>
            </a:r>
          </a:p>
          <a:p>
            <a:pPr marL="285750" lvl="0" indent="-285750" algn="l">
              <a:buSzPts val="1000"/>
              <a:buFont typeface="Wingdings" panose="05000000000000000000" pitchFamily="2" charset="2"/>
              <a:buChar char="§"/>
              <a:tabLst>
                <a:tab pos="457200" algn="l"/>
              </a:tabLst>
            </a:pPr>
            <a:r>
              <a:rPr lang="it-IT" sz="1600" dirty="0">
                <a:solidFill>
                  <a:srgbClr val="376092"/>
                </a:solidFill>
                <a:latin typeface="Open Sans" panose="020B0606030504020204"/>
                <a:ea typeface="SimSun" charset="0"/>
              </a:rPr>
              <a:t>Cosa ho fatto quando ho provato questa emozione? </a:t>
            </a:r>
          </a:p>
          <a:p>
            <a:pPr marL="285750" lvl="0" indent="-285750" algn="l">
              <a:buSzPts val="1000"/>
              <a:buFont typeface="Wingdings" panose="05000000000000000000" pitchFamily="2" charset="2"/>
              <a:buChar char="§"/>
              <a:tabLst>
                <a:tab pos="457200" algn="l"/>
              </a:tabLst>
            </a:pPr>
            <a:r>
              <a:rPr lang="it-IT" sz="1600" dirty="0">
                <a:solidFill>
                  <a:srgbClr val="376092"/>
                </a:solidFill>
                <a:latin typeface="Open Sans" panose="020B0606030504020204"/>
                <a:ea typeface="SimSun" charset="0"/>
              </a:rPr>
              <a:t>Quale azione/comportamento ho messo in atto? </a:t>
            </a:r>
          </a:p>
        </p:txBody>
      </p:sp>
      <p:grpSp>
        <p:nvGrpSpPr>
          <p:cNvPr id="2" name="Gruppo 1">
            <a:extLst>
              <a:ext uri="{FF2B5EF4-FFF2-40B4-BE49-F238E27FC236}">
                <a16:creationId xmlns:a16="http://schemas.microsoft.com/office/drawing/2014/main" id="{9A058F93-BFA4-EF80-55C3-DD2AF0EE6515}"/>
              </a:ext>
            </a:extLst>
          </p:cNvPr>
          <p:cNvGrpSpPr/>
          <p:nvPr/>
        </p:nvGrpSpPr>
        <p:grpSpPr>
          <a:xfrm>
            <a:off x="10172700" y="186008"/>
            <a:ext cx="1908337" cy="1173366"/>
            <a:chOff x="10172700" y="186008"/>
            <a:chExt cx="1908337" cy="1173366"/>
          </a:xfrm>
        </p:grpSpPr>
        <p:pic>
          <p:nvPicPr>
            <p:cNvPr id="11" name="Google Shape;168;g1020d4e4f60_1_302">
              <a:extLst>
                <a:ext uri="{FF2B5EF4-FFF2-40B4-BE49-F238E27FC236}">
                  <a16:creationId xmlns:a16="http://schemas.microsoft.com/office/drawing/2014/main" id="{E20A5D6E-DD5B-C4C9-DE47-5C7EA505E934}"/>
                </a:ext>
              </a:extLst>
            </p:cNvPr>
            <p:cNvPicPr preferRelativeResize="0"/>
            <p:nvPr/>
          </p:nvPicPr>
          <p:blipFill>
            <a:blip r:embed="rId6">
              <a:alphaModFix/>
            </a:blip>
            <a:stretch>
              <a:fillRect/>
            </a:stretch>
          </p:blipFill>
          <p:spPr>
            <a:xfrm>
              <a:off x="11253262" y="466824"/>
              <a:ext cx="827775" cy="892550"/>
            </a:xfrm>
            <a:prstGeom prst="rect">
              <a:avLst/>
            </a:prstGeom>
            <a:noFill/>
            <a:ln>
              <a:noFill/>
            </a:ln>
          </p:spPr>
        </p:pic>
        <p:sp>
          <p:nvSpPr>
            <p:cNvPr id="13" name="Segnaposto testo 2">
              <a:extLst>
                <a:ext uri="{FF2B5EF4-FFF2-40B4-BE49-F238E27FC236}">
                  <a16:creationId xmlns:a16="http://schemas.microsoft.com/office/drawing/2014/main" id="{F4C502B2-77D4-A7AD-3B09-1362D15CF5C0}"/>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
        <p:nvSpPr>
          <p:cNvPr id="12" name="CasellaDiTesto 11">
            <a:extLst>
              <a:ext uri="{FF2B5EF4-FFF2-40B4-BE49-F238E27FC236}">
                <a16:creationId xmlns:a16="http://schemas.microsoft.com/office/drawing/2014/main" id="{B8A1E58C-1C12-1A02-E2F7-38DBB546A3FB}"/>
              </a:ext>
            </a:extLst>
          </p:cNvPr>
          <p:cNvSpPr txBox="1"/>
          <p:nvPr/>
        </p:nvSpPr>
        <p:spPr>
          <a:xfrm>
            <a:off x="2496410" y="2229789"/>
            <a:ext cx="9064514" cy="338554"/>
          </a:xfrm>
          <a:prstGeom prst="rect">
            <a:avLst/>
          </a:prstGeom>
          <a:noFill/>
        </p:spPr>
        <p:txBody>
          <a:bodyPr wrap="square">
            <a:spAutoFit/>
          </a:bodyPr>
          <a:lstStyle/>
          <a:p>
            <a:pPr algn="l"/>
            <a:r>
              <a:rPr lang="it-IT" sz="1600" dirty="0">
                <a:solidFill>
                  <a:srgbClr val="376092"/>
                </a:solidFill>
                <a:latin typeface="Open Sans" panose="020B0606030504020204"/>
                <a:ea typeface="SimSun" charset="0"/>
              </a:rPr>
              <a:t>Possiamo proporre alcune domande iniziando da ciò che percepiscono con i sensi. </a:t>
            </a:r>
          </a:p>
        </p:txBody>
      </p:sp>
    </p:spTree>
    <p:extLst>
      <p:ext uri="{BB962C8B-B14F-4D97-AF65-F5344CB8AC3E}">
        <p14:creationId xmlns:p14="http://schemas.microsoft.com/office/powerpoint/2010/main" val="29632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500"/>
                                        <p:tgtEl>
                                          <p:spTgt spid="8">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500"/>
                                        <p:tgtEl>
                                          <p:spTgt spid="8">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fade">
                                      <p:cBhvr>
                                        <p:cTn id="26" dur="500"/>
                                        <p:tgtEl>
                                          <p:spTgt spid="8">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fade">
                                      <p:cBhvr>
                                        <p:cTn id="29" dur="500"/>
                                        <p:tgtEl>
                                          <p:spTgt spid="8">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fade">
                                      <p:cBhvr>
                                        <p:cTn id="32" dur="500"/>
                                        <p:tgtEl>
                                          <p:spTgt spid="8">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animEffect transition="in" filter="fade">
                                      <p:cBhvr>
                                        <p:cTn id="35" dur="500"/>
                                        <p:tgtEl>
                                          <p:spTgt spid="8">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
                                            <p:txEl>
                                              <p:pRg st="9" end="9"/>
                                            </p:txEl>
                                          </p:spTgt>
                                        </p:tgtEl>
                                        <p:attrNameLst>
                                          <p:attrName>style.visibility</p:attrName>
                                        </p:attrNameLst>
                                      </p:cBhvr>
                                      <p:to>
                                        <p:strVal val="visible"/>
                                      </p:to>
                                    </p:set>
                                    <p:animEffect transition="in" filter="fade">
                                      <p:cBhvr>
                                        <p:cTn id="38" dur="500"/>
                                        <p:tgtEl>
                                          <p:spTgt spid="8">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8">
                                            <p:txEl>
                                              <p:pRg st="10" end="10"/>
                                            </p:txEl>
                                          </p:spTgt>
                                        </p:tgtEl>
                                        <p:attrNameLst>
                                          <p:attrName>style.visibility</p:attrName>
                                        </p:attrNameLst>
                                      </p:cBhvr>
                                      <p:to>
                                        <p:strVal val="visible"/>
                                      </p:to>
                                    </p:set>
                                    <p:animEffect transition="in" filter="fade">
                                      <p:cBhvr>
                                        <p:cTn id="41" dur="500"/>
                                        <p:tgtEl>
                                          <p:spTgt spid="8">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Effect transition="in" filter="fade">
                                      <p:cBhvr>
                                        <p:cTn id="46" dur="500"/>
                                        <p:tgtEl>
                                          <p:spTgt spid="9">
                                            <p:txEl>
                                              <p:pRg st="0" end="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Effect transition="in" filter="fade">
                                      <p:cBhvr>
                                        <p:cTn id="49" dur="500"/>
                                        <p:tgtEl>
                                          <p:spTgt spid="9">
                                            <p:txEl>
                                              <p:pRg st="1" end="1"/>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fade">
                                      <p:cBhvr>
                                        <p:cTn id="52" dur="500"/>
                                        <p:tgtEl>
                                          <p:spTgt spid="9">
                                            <p:txEl>
                                              <p:pRg st="2" end="2"/>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9">
                                            <p:txEl>
                                              <p:pRg st="3" end="3"/>
                                            </p:txEl>
                                          </p:spTgt>
                                        </p:tgtEl>
                                        <p:attrNameLst>
                                          <p:attrName>style.visibility</p:attrName>
                                        </p:attrNameLst>
                                      </p:cBhvr>
                                      <p:to>
                                        <p:strVal val="visible"/>
                                      </p:to>
                                    </p:set>
                                    <p:animEffect transition="in" filter="fade">
                                      <p:cBhvr>
                                        <p:cTn id="55" dur="500"/>
                                        <p:tgtEl>
                                          <p:spTgt spid="9">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9">
                                            <p:txEl>
                                              <p:pRg st="5" end="5"/>
                                            </p:txEl>
                                          </p:spTgt>
                                        </p:tgtEl>
                                        <p:attrNameLst>
                                          <p:attrName>style.visibility</p:attrName>
                                        </p:attrNameLst>
                                      </p:cBhvr>
                                      <p:to>
                                        <p:strVal val="visible"/>
                                      </p:to>
                                    </p:set>
                                    <p:animEffect transition="in" filter="fade">
                                      <p:cBhvr>
                                        <p:cTn id="60" dur="500"/>
                                        <p:tgtEl>
                                          <p:spTgt spid="9">
                                            <p:txEl>
                                              <p:pRg st="5" end="5"/>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9">
                                            <p:txEl>
                                              <p:pRg st="6" end="6"/>
                                            </p:txEl>
                                          </p:spTgt>
                                        </p:tgtEl>
                                        <p:attrNameLst>
                                          <p:attrName>style.visibility</p:attrName>
                                        </p:attrNameLst>
                                      </p:cBhvr>
                                      <p:to>
                                        <p:strVal val="visible"/>
                                      </p:to>
                                    </p:set>
                                    <p:animEffect transition="in" filter="fade">
                                      <p:cBhvr>
                                        <p:cTn id="63" dur="500"/>
                                        <p:tgtEl>
                                          <p:spTgt spid="9">
                                            <p:txEl>
                                              <p:pRg st="6" end="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xEl>
                                              <p:pRg st="8" end="8"/>
                                            </p:txEl>
                                          </p:spTgt>
                                        </p:tgtEl>
                                        <p:attrNameLst>
                                          <p:attrName>style.visibility</p:attrName>
                                        </p:attrNameLst>
                                      </p:cBhvr>
                                      <p:to>
                                        <p:strVal val="visible"/>
                                      </p:to>
                                    </p:set>
                                    <p:animEffect transition="in" filter="fade">
                                      <p:cBhvr>
                                        <p:cTn id="68" dur="500"/>
                                        <p:tgtEl>
                                          <p:spTgt spid="9">
                                            <p:txEl>
                                              <p:pRg st="8" end="8"/>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9">
                                            <p:txEl>
                                              <p:pRg st="9" end="9"/>
                                            </p:txEl>
                                          </p:spTgt>
                                        </p:tgtEl>
                                        <p:attrNameLst>
                                          <p:attrName>style.visibility</p:attrName>
                                        </p:attrNameLst>
                                      </p:cBhvr>
                                      <p:to>
                                        <p:strVal val="visible"/>
                                      </p:to>
                                    </p:set>
                                    <p:animEffect transition="in" filter="fade">
                                      <p:cBhvr>
                                        <p:cTn id="71" dur="500"/>
                                        <p:tgtEl>
                                          <p:spTgt spid="9">
                                            <p:txEl>
                                              <p:pRg st="9" end="9"/>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9">
                                            <p:txEl>
                                              <p:pRg st="10" end="10"/>
                                            </p:txEl>
                                          </p:spTgt>
                                        </p:tgtEl>
                                        <p:attrNameLst>
                                          <p:attrName>style.visibility</p:attrName>
                                        </p:attrNameLst>
                                      </p:cBhvr>
                                      <p:to>
                                        <p:strVal val="visible"/>
                                      </p:to>
                                    </p:set>
                                    <p:animEffect transition="in" filter="fade">
                                      <p:cBhvr>
                                        <p:cTn id="74"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g1020d4e4f60_1_311"/>
          <p:cNvSpPr txBox="1">
            <a:spLocks noGrp="1"/>
          </p:cNvSpPr>
          <p:nvPr>
            <p:ph type="title"/>
          </p:nvPr>
        </p:nvSpPr>
        <p:spPr>
          <a:xfrm>
            <a:off x="450300" y="262000"/>
            <a:ext cx="9402600" cy="582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08AB6"/>
              </a:buClr>
              <a:buSzPts val="3200"/>
              <a:buFont typeface="Open Sans"/>
              <a:buNone/>
            </a:pPr>
            <a:r>
              <a:rPr lang="it-IT" sz="3200" dirty="0"/>
              <a:t>UNA COSTELLAZIONE LUMINOSA</a:t>
            </a:r>
            <a:endParaRPr dirty="0">
              <a:latin typeface="Open Sans"/>
              <a:ea typeface="Open Sans"/>
              <a:cs typeface="Open Sans"/>
              <a:sym typeface="Open Sans"/>
            </a:endParaRPr>
          </a:p>
        </p:txBody>
      </p:sp>
      <p:pic>
        <p:nvPicPr>
          <p:cNvPr id="147" name="Google Shape;147;g1020d4e4f60_1_311"/>
          <p:cNvPicPr preferRelativeResize="0"/>
          <p:nvPr/>
        </p:nvPicPr>
        <p:blipFill>
          <a:blip r:embed="rId3">
            <a:alphaModFix/>
          </a:blip>
          <a:stretch>
            <a:fillRect/>
          </a:stretch>
        </p:blipFill>
        <p:spPr>
          <a:xfrm>
            <a:off x="1513113" y="5922615"/>
            <a:ext cx="1135025" cy="561569"/>
          </a:xfrm>
          <a:prstGeom prst="rect">
            <a:avLst/>
          </a:prstGeom>
          <a:noFill/>
          <a:ln>
            <a:noFill/>
          </a:ln>
        </p:spPr>
      </p:pic>
      <p:pic>
        <p:nvPicPr>
          <p:cNvPr id="150" name="Google Shape;150;g1020d4e4f60_1_311"/>
          <p:cNvPicPr preferRelativeResize="0"/>
          <p:nvPr/>
        </p:nvPicPr>
        <p:blipFill>
          <a:blip r:embed="rId4">
            <a:alphaModFix/>
          </a:blip>
          <a:stretch>
            <a:fillRect/>
          </a:stretch>
        </p:blipFill>
        <p:spPr>
          <a:xfrm>
            <a:off x="7177425" y="1561175"/>
            <a:ext cx="3899848" cy="4509824"/>
          </a:xfrm>
          <a:prstGeom prst="rect">
            <a:avLst/>
          </a:prstGeom>
          <a:noFill/>
          <a:ln>
            <a:noFill/>
          </a:ln>
        </p:spPr>
      </p:pic>
      <p:sp>
        <p:nvSpPr>
          <p:cNvPr id="151" name="Google Shape;151;g1020d4e4f60_1_311"/>
          <p:cNvSpPr txBox="1"/>
          <p:nvPr/>
        </p:nvSpPr>
        <p:spPr>
          <a:xfrm>
            <a:off x="2398259" y="4862129"/>
            <a:ext cx="4082400" cy="585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600" b="1">
                <a:solidFill>
                  <a:srgbClr val="376092"/>
                </a:solidFill>
                <a:latin typeface="Open Sans"/>
                <a:ea typeface="Open Sans"/>
                <a:cs typeface="Open Sans"/>
                <a:sym typeface="Open Sans"/>
              </a:rPr>
              <a:t>kit educativo</a:t>
            </a:r>
            <a:endParaRPr/>
          </a:p>
          <a:p>
            <a:pPr marL="0" marR="0" lvl="0" indent="0" algn="just" rtl="0">
              <a:spcBef>
                <a:spcPts val="0"/>
              </a:spcBef>
              <a:spcAft>
                <a:spcPts val="0"/>
              </a:spcAft>
              <a:buNone/>
            </a:pPr>
            <a:endParaRPr sz="1600" b="0" i="0" u="none" strike="noStrike" cap="none">
              <a:solidFill>
                <a:schemeClr val="dk1"/>
              </a:solidFill>
              <a:latin typeface="Open Sans"/>
              <a:ea typeface="Open Sans"/>
              <a:cs typeface="Open Sans"/>
              <a:sym typeface="Open Sans"/>
            </a:endParaRPr>
          </a:p>
        </p:txBody>
      </p:sp>
      <p:sp>
        <p:nvSpPr>
          <p:cNvPr id="152" name="Google Shape;152;g1020d4e4f60_1_311"/>
          <p:cNvSpPr txBox="1"/>
          <p:nvPr/>
        </p:nvSpPr>
        <p:spPr>
          <a:xfrm>
            <a:off x="7539075" y="6282100"/>
            <a:ext cx="3899700" cy="3387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600" b="1">
                <a:solidFill>
                  <a:srgbClr val="376092"/>
                </a:solidFill>
                <a:latin typeface="Open Sans"/>
                <a:ea typeface="Open Sans"/>
                <a:cs typeface="Open Sans"/>
                <a:sym typeface="Open Sans"/>
              </a:rPr>
              <a:t>sito web costellazione.airc.it</a:t>
            </a:r>
            <a:endParaRPr sz="1600" b="0" i="0" u="none" strike="noStrike" cap="none">
              <a:solidFill>
                <a:schemeClr val="dk1"/>
              </a:solidFill>
              <a:latin typeface="Open Sans"/>
              <a:ea typeface="Open Sans"/>
              <a:cs typeface="Open Sans"/>
              <a:sym typeface="Open Sans"/>
            </a:endParaRPr>
          </a:p>
        </p:txBody>
      </p:sp>
      <p:pic>
        <p:nvPicPr>
          <p:cNvPr id="3" name="Immagine 2" descr="Immagine che contiene testo, nero, schermo, screenshot&#10;&#10;Descrizione generata automaticamente">
            <a:extLst>
              <a:ext uri="{FF2B5EF4-FFF2-40B4-BE49-F238E27FC236}">
                <a16:creationId xmlns:a16="http://schemas.microsoft.com/office/drawing/2014/main" id="{724F4460-1668-4ABE-1AD2-DD8D7F217694}"/>
              </a:ext>
            </a:extLst>
          </p:cNvPr>
          <p:cNvPicPr>
            <a:picLocks noChangeAspect="1"/>
          </p:cNvPicPr>
          <p:nvPr/>
        </p:nvPicPr>
        <p:blipFill>
          <a:blip r:embed="rId5"/>
          <a:stretch>
            <a:fillRect/>
          </a:stretch>
        </p:blipFill>
        <p:spPr>
          <a:xfrm>
            <a:off x="653999" y="1525081"/>
            <a:ext cx="2616200" cy="3187700"/>
          </a:xfrm>
          <a:prstGeom prst="rect">
            <a:avLst/>
          </a:prstGeom>
        </p:spPr>
      </p:pic>
      <p:pic>
        <p:nvPicPr>
          <p:cNvPr id="5" name="Immagine 4" descr="Immagine che contiene testo&#10;&#10;Descrizione generata automaticamente">
            <a:extLst>
              <a:ext uri="{FF2B5EF4-FFF2-40B4-BE49-F238E27FC236}">
                <a16:creationId xmlns:a16="http://schemas.microsoft.com/office/drawing/2014/main" id="{A182D8DF-AC32-E7DB-CBFE-C8C4E9962B7C}"/>
              </a:ext>
            </a:extLst>
          </p:cNvPr>
          <p:cNvPicPr>
            <a:picLocks noChangeAspect="1"/>
          </p:cNvPicPr>
          <p:nvPr/>
        </p:nvPicPr>
        <p:blipFill>
          <a:blip r:embed="rId6"/>
          <a:stretch>
            <a:fillRect/>
          </a:stretch>
        </p:blipFill>
        <p:spPr>
          <a:xfrm>
            <a:off x="3881600" y="1691880"/>
            <a:ext cx="2540000" cy="3187700"/>
          </a:xfrm>
          <a:prstGeom prst="rect">
            <a:avLst/>
          </a:prstGeom>
        </p:spPr>
      </p:pic>
      <p:pic>
        <p:nvPicPr>
          <p:cNvPr id="2" name="Google Shape;168;g1020d4e4f60_1_302">
            <a:extLst>
              <a:ext uri="{FF2B5EF4-FFF2-40B4-BE49-F238E27FC236}">
                <a16:creationId xmlns:a16="http://schemas.microsoft.com/office/drawing/2014/main" id="{E1440DAD-329A-3A9D-8FF3-446B5581ADBB}"/>
              </a:ext>
            </a:extLst>
          </p:cNvPr>
          <p:cNvPicPr preferRelativeResize="0"/>
          <p:nvPr/>
        </p:nvPicPr>
        <p:blipFill>
          <a:blip r:embed="rId7">
            <a:alphaModFix/>
          </a:blip>
          <a:stretch>
            <a:fillRect/>
          </a:stretch>
        </p:blipFill>
        <p:spPr>
          <a:xfrm>
            <a:off x="11285152" y="45200"/>
            <a:ext cx="827775" cy="8925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2935"/>
    </mc:Choice>
    <mc:Fallback xmlns="">
      <p:transition spd="slow" advTm="293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grpSp>
        <p:nvGrpSpPr>
          <p:cNvPr id="12" name="Gruppo 11">
            <a:extLst>
              <a:ext uri="{FF2B5EF4-FFF2-40B4-BE49-F238E27FC236}">
                <a16:creationId xmlns:a16="http://schemas.microsoft.com/office/drawing/2014/main" id="{E4C0E8EC-F5B4-2B58-0D49-272D12D3C2C3}"/>
              </a:ext>
            </a:extLst>
          </p:cNvPr>
          <p:cNvGrpSpPr/>
          <p:nvPr/>
        </p:nvGrpSpPr>
        <p:grpSpPr>
          <a:xfrm>
            <a:off x="10172700" y="186008"/>
            <a:ext cx="1880664" cy="1020391"/>
            <a:chOff x="10172700" y="186008"/>
            <a:chExt cx="1880664" cy="1020391"/>
          </a:xfrm>
        </p:grpSpPr>
        <p:pic>
          <p:nvPicPr>
            <p:cNvPr id="370" name="Google Shape;370;g1049568dc15_0_32"/>
            <p:cNvPicPr preferRelativeResize="0"/>
            <p:nvPr/>
          </p:nvPicPr>
          <p:blipFill>
            <a:blip r:embed="rId4">
              <a:alphaModFix/>
            </a:blip>
            <a:stretch>
              <a:fillRect/>
            </a:stretch>
          </p:blipFill>
          <p:spPr>
            <a:xfrm>
              <a:off x="11369364" y="594399"/>
              <a:ext cx="684000" cy="612000"/>
            </a:xfrm>
            <a:prstGeom prst="rect">
              <a:avLst/>
            </a:prstGeom>
            <a:noFill/>
            <a:ln>
              <a:noFill/>
            </a:ln>
          </p:spPr>
        </p:pic>
        <p:sp>
          <p:nvSpPr>
            <p:cNvPr id="10" name="Segnaposto testo 2">
              <a:extLst>
                <a:ext uri="{FF2B5EF4-FFF2-40B4-BE49-F238E27FC236}">
                  <a16:creationId xmlns:a16="http://schemas.microsoft.com/office/drawing/2014/main" id="{944F8CC8-E744-A8A3-27D5-566FD131339D}"/>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
        <p:nvSpPr>
          <p:cNvPr id="8" name="CasellaDiTesto 7">
            <a:extLst>
              <a:ext uri="{FF2B5EF4-FFF2-40B4-BE49-F238E27FC236}">
                <a16:creationId xmlns:a16="http://schemas.microsoft.com/office/drawing/2014/main" id="{022BD6FB-D0B2-5DCD-C3AF-03241C81A593}"/>
              </a:ext>
            </a:extLst>
          </p:cNvPr>
          <p:cNvSpPr txBox="1"/>
          <p:nvPr/>
        </p:nvSpPr>
        <p:spPr>
          <a:xfrm>
            <a:off x="2613366" y="2286233"/>
            <a:ext cx="8807635" cy="3046988"/>
          </a:xfrm>
          <a:prstGeom prst="rect">
            <a:avLst/>
          </a:prstGeom>
          <a:noFill/>
        </p:spPr>
        <p:txBody>
          <a:bodyPr wrap="square">
            <a:spAutoFit/>
          </a:bodyPr>
          <a:lstStyle/>
          <a:p>
            <a:r>
              <a:rPr lang="it-IT" sz="1600" dirty="0">
                <a:solidFill>
                  <a:srgbClr val="376092"/>
                </a:solidFill>
                <a:latin typeface="Open Sans" panose="020B0606030504020204"/>
                <a:ea typeface="SimSun" charset="0"/>
              </a:rPr>
              <a:t>Possiamo proporre queste riflessioni ogni volta che lo riteniamo opportuno, e più volte, con l’accortezza di proporle sempre a </a:t>
            </a:r>
            <a:r>
              <a:rPr lang="it-IT" sz="1600" b="1" dirty="0">
                <a:solidFill>
                  <a:srgbClr val="376092"/>
                </a:solidFill>
                <a:latin typeface="Open Sans" panose="020B0606030504020204"/>
                <a:ea typeface="SimSun" charset="0"/>
              </a:rPr>
              <a:t>tutto il gruppo classe</a:t>
            </a:r>
            <a:r>
              <a:rPr lang="it-IT" sz="1600" dirty="0">
                <a:solidFill>
                  <a:srgbClr val="376092"/>
                </a:solidFill>
                <a:latin typeface="Open Sans" panose="020B0606030504020204"/>
                <a:ea typeface="SimSun" charset="0"/>
              </a:rPr>
              <a:t>.</a:t>
            </a:r>
          </a:p>
          <a:p>
            <a:endParaRPr lang="it-IT" sz="1600" dirty="0">
              <a:solidFill>
                <a:srgbClr val="376092"/>
              </a:solidFill>
              <a:latin typeface="Open Sans" panose="020B0606030504020204"/>
              <a:ea typeface="SimSun" charset="0"/>
            </a:endParaRPr>
          </a:p>
          <a:p>
            <a:r>
              <a:rPr lang="it-IT" sz="1600" dirty="0">
                <a:solidFill>
                  <a:srgbClr val="376092"/>
                </a:solidFill>
                <a:latin typeface="Open Sans" panose="020B0606030504020204"/>
                <a:ea typeface="SimSun" charset="0"/>
              </a:rPr>
              <a:t>Se guidiamo un </a:t>
            </a:r>
            <a:r>
              <a:rPr lang="it-IT" sz="1600" b="1" dirty="0">
                <a:solidFill>
                  <a:srgbClr val="376092"/>
                </a:solidFill>
                <a:latin typeface="Open Sans" panose="020B0606030504020204"/>
                <a:ea typeface="SimSun" charset="0"/>
              </a:rPr>
              <a:t>confronto collettivo orale</a:t>
            </a:r>
            <a:r>
              <a:rPr lang="it-IT" sz="1600" dirty="0">
                <a:solidFill>
                  <a:srgbClr val="376092"/>
                </a:solidFill>
                <a:latin typeface="Open Sans" panose="020B0606030504020204"/>
                <a:ea typeface="SimSun" charset="0"/>
              </a:rPr>
              <a:t>, lasciamo gli allievi e le allieve «liberi» di raccontarsi senza forzare nessuno a parlare; i più timidi rifletteranno comunque su ogni domanda e, nell’ascolto dei compagni/e, prenderanno più fiducia nelle proprie possibilità di mostrarsi con minore timore o vergogna.</a:t>
            </a:r>
          </a:p>
          <a:p>
            <a:endParaRPr lang="it-IT" sz="1600" dirty="0">
              <a:solidFill>
                <a:srgbClr val="376092"/>
              </a:solidFill>
              <a:latin typeface="Open Sans" panose="020B0606030504020204"/>
              <a:ea typeface="SimSun" charset="0"/>
            </a:endParaRPr>
          </a:p>
          <a:p>
            <a:r>
              <a:rPr lang="it-IT" sz="1600" dirty="0">
                <a:solidFill>
                  <a:srgbClr val="376092"/>
                </a:solidFill>
                <a:latin typeface="Open Sans" panose="020B0606030504020204"/>
                <a:ea typeface="SimSun" charset="0"/>
              </a:rPr>
              <a:t>Se proponiamo </a:t>
            </a:r>
            <a:r>
              <a:rPr lang="it-IT" sz="1600" b="1" dirty="0">
                <a:solidFill>
                  <a:srgbClr val="376092"/>
                </a:solidFill>
                <a:latin typeface="Open Sans" panose="020B0606030504020204"/>
                <a:ea typeface="SimSun" charset="0"/>
              </a:rPr>
              <a:t>l’attività di riflessione per iscritto</a:t>
            </a:r>
            <a:r>
              <a:rPr lang="it-IT" sz="1600" dirty="0">
                <a:solidFill>
                  <a:srgbClr val="376092"/>
                </a:solidFill>
                <a:latin typeface="Open Sans" panose="020B0606030504020204"/>
                <a:ea typeface="SimSun" charset="0"/>
              </a:rPr>
              <a:t>, in modo </a:t>
            </a:r>
            <a:r>
              <a:rPr lang="it-IT" sz="1600" b="1" dirty="0">
                <a:solidFill>
                  <a:srgbClr val="376092"/>
                </a:solidFill>
                <a:latin typeface="Open Sans" panose="020B0606030504020204"/>
                <a:ea typeface="SimSun" charset="0"/>
              </a:rPr>
              <a:t>individuale</a:t>
            </a:r>
            <a:r>
              <a:rPr lang="it-IT" sz="1600" dirty="0">
                <a:solidFill>
                  <a:srgbClr val="376092"/>
                </a:solidFill>
                <a:latin typeface="Open Sans" panose="020B0606030504020204"/>
                <a:ea typeface="SimSun" charset="0"/>
              </a:rPr>
              <a:t>, poi prevediamo sempre un momento di condivisione tutti insieme, in cui chi lo desidera racconta ciò che ha rilevato.</a:t>
            </a:r>
          </a:p>
          <a:p>
            <a:endParaRPr lang="it-IT" sz="1600" dirty="0">
              <a:solidFill>
                <a:srgbClr val="376092"/>
              </a:solidFill>
              <a:latin typeface="Open Sans" panose="020B0606030504020204"/>
              <a:ea typeface="SimSun" charset="0"/>
            </a:endParaRPr>
          </a:p>
        </p:txBody>
      </p:sp>
      <p:sp>
        <p:nvSpPr>
          <p:cNvPr id="2" name="CasellaDiTesto 14">
            <a:extLst>
              <a:ext uri="{FF2B5EF4-FFF2-40B4-BE49-F238E27FC236}">
                <a16:creationId xmlns:a16="http://schemas.microsoft.com/office/drawing/2014/main" id="{9EBCBB2D-EC47-2533-160D-63A7F91DB617}"/>
              </a:ext>
            </a:extLst>
          </p:cNvPr>
          <p:cNvSpPr txBox="1">
            <a:spLocks noChangeArrowheads="1"/>
          </p:cNvSpPr>
          <p:nvPr/>
        </p:nvSpPr>
        <p:spPr bwMode="auto">
          <a:xfrm>
            <a:off x="421028" y="1525208"/>
            <a:ext cx="113206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SOSTENERE LO SVILUPPO DELLA CONSAPEVOLEZZA DI SÉ</a:t>
            </a:r>
          </a:p>
          <a:p>
            <a:pPr algn="just"/>
            <a:r>
              <a:rPr lang="it-IT" altLang="it-IT" sz="1600" b="1" dirty="0">
                <a:solidFill>
                  <a:srgbClr val="376092"/>
                </a:solidFill>
                <a:latin typeface="Open Sans" panose="020B0606030504020204"/>
                <a:ea typeface="SimSun" charset="0"/>
              </a:rPr>
              <a:t>Suggerimenti per la riflessione</a:t>
            </a:r>
          </a:p>
        </p:txBody>
      </p:sp>
      <p:grpSp>
        <p:nvGrpSpPr>
          <p:cNvPr id="9" name="Gruppo 8">
            <a:extLst>
              <a:ext uri="{FF2B5EF4-FFF2-40B4-BE49-F238E27FC236}">
                <a16:creationId xmlns:a16="http://schemas.microsoft.com/office/drawing/2014/main" id="{6FA75829-50A9-27C6-E6AF-4BFFBE40402B}"/>
              </a:ext>
            </a:extLst>
          </p:cNvPr>
          <p:cNvGrpSpPr/>
          <p:nvPr/>
        </p:nvGrpSpPr>
        <p:grpSpPr>
          <a:xfrm>
            <a:off x="381500" y="2223045"/>
            <a:ext cx="1823384" cy="1831681"/>
            <a:chOff x="381500" y="2040166"/>
            <a:chExt cx="1823384" cy="1831681"/>
          </a:xfrm>
        </p:grpSpPr>
        <p:pic>
          <p:nvPicPr>
            <p:cNvPr id="11" name="Immagine 10">
              <a:extLst>
                <a:ext uri="{FF2B5EF4-FFF2-40B4-BE49-F238E27FC236}">
                  <a16:creationId xmlns:a16="http://schemas.microsoft.com/office/drawing/2014/main" id="{FD510784-23B8-4D77-B054-E5D0105C839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381500" y="2040166"/>
              <a:ext cx="1823384" cy="1604012"/>
            </a:xfrm>
            <a:prstGeom prst="rect">
              <a:avLst/>
            </a:prstGeom>
          </p:spPr>
        </p:pic>
        <p:sp>
          <p:nvSpPr>
            <p:cNvPr id="13" name="CasellaDiTesto 12">
              <a:extLst>
                <a:ext uri="{FF2B5EF4-FFF2-40B4-BE49-F238E27FC236}">
                  <a16:creationId xmlns:a16="http://schemas.microsoft.com/office/drawing/2014/main" id="{800ED9E9-BE37-0279-65FB-1D816ED318F7}"/>
                </a:ext>
              </a:extLst>
            </p:cNvPr>
            <p:cNvSpPr txBox="1"/>
            <p:nvPr/>
          </p:nvSpPr>
          <p:spPr>
            <a:xfrm>
              <a:off x="789982" y="3471737"/>
              <a:ext cx="1344474" cy="400110"/>
            </a:xfrm>
            <a:prstGeom prst="rect">
              <a:avLst/>
            </a:prstGeom>
            <a:noFill/>
          </p:spPr>
          <p:txBody>
            <a:bodyPr wrap="square">
              <a:spAutoFit/>
            </a:bodyPr>
            <a:lstStyle/>
            <a:p>
              <a:r>
                <a:rPr lang="it-IT" sz="2000" b="1" dirty="0">
                  <a:solidFill>
                    <a:srgbClr val="376092"/>
                  </a:solidFill>
                  <a:latin typeface="Open Sans" panose="020B0606030504020204"/>
                  <a:ea typeface="SimSun" panose="02010600030101010101" pitchFamily="2" charset="-122"/>
                </a:rPr>
                <a:t>Come?</a:t>
              </a:r>
            </a:p>
          </p:txBody>
        </p:sp>
      </p:grpSp>
    </p:spTree>
    <p:extLst>
      <p:ext uri="{BB962C8B-B14F-4D97-AF65-F5344CB8AC3E}">
        <p14:creationId xmlns:p14="http://schemas.microsoft.com/office/powerpoint/2010/main" val="408427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8" name="CasellaDiTesto 7">
            <a:extLst>
              <a:ext uri="{FF2B5EF4-FFF2-40B4-BE49-F238E27FC236}">
                <a16:creationId xmlns:a16="http://schemas.microsoft.com/office/drawing/2014/main" id="{022BD6FB-D0B2-5DCD-C3AF-03241C81A593}"/>
              </a:ext>
            </a:extLst>
          </p:cNvPr>
          <p:cNvSpPr txBox="1"/>
          <p:nvPr/>
        </p:nvSpPr>
        <p:spPr>
          <a:xfrm>
            <a:off x="2594383" y="2287754"/>
            <a:ext cx="9147321" cy="3785652"/>
          </a:xfrm>
          <a:prstGeom prst="rect">
            <a:avLst/>
          </a:prstGeom>
          <a:noFill/>
        </p:spPr>
        <p:txBody>
          <a:bodyPr wrap="square">
            <a:spAutoFit/>
          </a:bodyPr>
          <a:lstStyle/>
          <a:p>
            <a:pPr marL="285750" indent="-285750">
              <a:buFont typeface="Wingdings" panose="05000000000000000000" pitchFamily="2" charset="2"/>
              <a:buChar char="§"/>
            </a:pPr>
            <a:r>
              <a:rPr lang="it-IT" sz="1600" dirty="0">
                <a:solidFill>
                  <a:srgbClr val="376092"/>
                </a:solidFill>
                <a:latin typeface="Open Sans" panose="020B0606030504020204"/>
                <a:ea typeface="SimSun" charset="0"/>
              </a:rPr>
              <a:t>Quando notiamo </a:t>
            </a:r>
            <a:r>
              <a:rPr lang="it-IT" sz="1600" b="1" dirty="0">
                <a:solidFill>
                  <a:srgbClr val="376092"/>
                </a:solidFill>
                <a:latin typeface="Open Sans" panose="020B0606030504020204"/>
                <a:ea typeface="SimSun" charset="0"/>
              </a:rPr>
              <a:t>situazioni emotivamente cariche o reazioni emozionali intense</a:t>
            </a:r>
            <a:r>
              <a:rPr lang="it-IT" sz="1600" dirty="0">
                <a:solidFill>
                  <a:srgbClr val="376092"/>
                </a:solidFill>
                <a:latin typeface="Open Sans" panose="020B0606030504020204"/>
                <a:ea typeface="SimSun" charset="0"/>
              </a:rPr>
              <a:t>, ma anche in momenti e situazioni a </a:t>
            </a:r>
            <a:r>
              <a:rPr lang="it-IT" sz="1600" b="1" dirty="0">
                <a:solidFill>
                  <a:srgbClr val="376092"/>
                </a:solidFill>
                <a:latin typeface="Open Sans" panose="020B0606030504020204"/>
                <a:ea typeface="SimSun" charset="0"/>
              </a:rPr>
              <a:t>diverso livello di intensità emotiva</a:t>
            </a:r>
            <a:r>
              <a:rPr lang="it-IT" sz="1600" dirty="0">
                <a:solidFill>
                  <a:srgbClr val="376092"/>
                </a:solidFill>
                <a:latin typeface="Open Sans" panose="020B0606030504020204"/>
                <a:ea typeface="SimSun" charset="0"/>
              </a:rPr>
              <a:t>: </a:t>
            </a:r>
          </a:p>
          <a:p>
            <a:pPr marL="742950" lvl="1" indent="-285750">
              <a:buFont typeface="Arial" panose="020B0604020202020204" pitchFamily="34" charset="0"/>
              <a:buChar char="•"/>
            </a:pPr>
            <a:r>
              <a:rPr lang="it-IT" sz="1600" dirty="0">
                <a:solidFill>
                  <a:srgbClr val="376092"/>
                </a:solidFill>
                <a:latin typeface="Open Sans" panose="020B0606030504020204"/>
                <a:ea typeface="SimSun" charset="0"/>
              </a:rPr>
              <a:t>basso (situazioni di calma e rilassatezza, come durante una pausa o un’attività abituale come la spiegazione di un argomento), </a:t>
            </a:r>
          </a:p>
          <a:p>
            <a:pPr marL="742950" lvl="1" indent="-285750">
              <a:buFont typeface="Arial" panose="020B0604020202020204" pitchFamily="34" charset="0"/>
              <a:buChar char="•"/>
            </a:pPr>
            <a:r>
              <a:rPr lang="it-IT" sz="1600" dirty="0">
                <a:solidFill>
                  <a:srgbClr val="376092"/>
                </a:solidFill>
                <a:latin typeface="Open Sans" panose="020B0606030504020204"/>
                <a:ea typeface="SimSun" charset="0"/>
              </a:rPr>
              <a:t>medio (lieve o moderata eccitazione per un’attività particolarmente gradita;</a:t>
            </a:r>
            <a:br>
              <a:rPr lang="it-IT" sz="1600" dirty="0">
                <a:solidFill>
                  <a:srgbClr val="376092"/>
                </a:solidFill>
                <a:latin typeface="Open Sans" panose="020B0606030504020204"/>
                <a:ea typeface="SimSun" charset="0"/>
              </a:rPr>
            </a:br>
            <a:r>
              <a:rPr lang="it-IT" sz="1600" dirty="0">
                <a:solidFill>
                  <a:srgbClr val="376092"/>
                </a:solidFill>
                <a:latin typeface="Open Sans" panose="020B0606030504020204"/>
                <a:ea typeface="SimSun" charset="0"/>
              </a:rPr>
              <a:t>lieve o moderato fastidio per un’attività poco gradita o difficile; noia ecc.)</a:t>
            </a:r>
          </a:p>
          <a:p>
            <a:pPr marL="742950" lvl="1" indent="-285750">
              <a:buFont typeface="Arial" panose="020B0604020202020204" pitchFamily="34" charset="0"/>
              <a:buChar char="•"/>
            </a:pPr>
            <a:r>
              <a:rPr lang="it-IT" sz="1600" dirty="0">
                <a:solidFill>
                  <a:srgbClr val="376092"/>
                </a:solidFill>
                <a:latin typeface="Open Sans" panose="020B0606030504020204"/>
                <a:ea typeface="SimSun" charset="0"/>
              </a:rPr>
              <a:t>alto/elevato (elevata eccitazione per eventi particolari; agitazione per un’attività o un compito complesso; discussioni o liti tra compagni ecc.)</a:t>
            </a:r>
          </a:p>
          <a:p>
            <a:pPr marL="285750" indent="-285750">
              <a:buFont typeface="Wingdings" panose="05000000000000000000" pitchFamily="2" charset="2"/>
              <a:buChar char="§"/>
            </a:pPr>
            <a:r>
              <a:rPr lang="it-IT" sz="1600" dirty="0">
                <a:solidFill>
                  <a:srgbClr val="376092"/>
                </a:solidFill>
                <a:latin typeface="Open Sans" panose="020B0606030504020204"/>
                <a:ea typeface="SimSun" charset="0"/>
              </a:rPr>
              <a:t>Quando prevediamo il presentarsi di </a:t>
            </a:r>
            <a:r>
              <a:rPr lang="it-IT" sz="1600" b="1" dirty="0">
                <a:solidFill>
                  <a:srgbClr val="376092"/>
                </a:solidFill>
                <a:latin typeface="Open Sans" panose="020B0606030504020204"/>
                <a:ea typeface="SimSun" charset="0"/>
              </a:rPr>
              <a:t>situazioni </a:t>
            </a:r>
            <a:r>
              <a:rPr lang="it-IT" sz="1600" b="1" dirty="0" err="1">
                <a:solidFill>
                  <a:srgbClr val="376092"/>
                </a:solidFill>
                <a:latin typeface="Open Sans" panose="020B0606030504020204"/>
                <a:ea typeface="SimSun" charset="0"/>
              </a:rPr>
              <a:t>emotigene</a:t>
            </a:r>
            <a:r>
              <a:rPr lang="it-IT" sz="1600" dirty="0">
                <a:solidFill>
                  <a:srgbClr val="376092"/>
                </a:solidFill>
                <a:latin typeface="Open Sans" panose="020B0606030504020204"/>
                <a:ea typeface="SimSun" charset="0"/>
              </a:rPr>
              <a:t>, che potenzialmente possono produrre una reazione emotiva, per esempio una presentazione orale o un’interrogazione/verifica su un argomento particolarmente complesso o difficile, o la comunicazione di una notizia attesa…</a:t>
            </a:r>
          </a:p>
          <a:p>
            <a:pPr marL="285750" indent="-285750" algn="l">
              <a:buFont typeface="Wingdings" panose="05000000000000000000" pitchFamily="2" charset="2"/>
              <a:buChar char="§"/>
            </a:pPr>
            <a:r>
              <a:rPr lang="it-IT" sz="1600" dirty="0">
                <a:solidFill>
                  <a:srgbClr val="376092"/>
                </a:solidFill>
                <a:latin typeface="Open Sans" panose="020B0606030504020204"/>
                <a:ea typeface="SimSun" charset="0"/>
              </a:rPr>
              <a:t>Quando vogliamo proporre </a:t>
            </a:r>
            <a:r>
              <a:rPr lang="it-IT" sz="1600" b="1" dirty="0">
                <a:solidFill>
                  <a:srgbClr val="376092"/>
                </a:solidFill>
                <a:latin typeface="Open Sans" panose="020B0606030504020204"/>
                <a:ea typeface="SimSun" charset="0"/>
              </a:rPr>
              <a:t>argomenti legati al tema delle emozioni </a:t>
            </a:r>
            <a:r>
              <a:rPr lang="it-IT" sz="1600" dirty="0">
                <a:solidFill>
                  <a:srgbClr val="376092"/>
                </a:solidFill>
                <a:latin typeface="Open Sans" panose="020B0606030504020204"/>
                <a:ea typeface="SimSun" charset="0"/>
              </a:rPr>
              <a:t>(lettura di un brano, la scrittura di un testo…)</a:t>
            </a:r>
          </a:p>
          <a:p>
            <a:pPr marL="285750" indent="-285750" algn="l">
              <a:buFont typeface="Wingdings" panose="05000000000000000000" pitchFamily="2" charset="2"/>
              <a:buChar char="§"/>
            </a:pPr>
            <a:r>
              <a:rPr lang="it-IT" sz="1600" dirty="0">
                <a:solidFill>
                  <a:srgbClr val="376092"/>
                </a:solidFill>
                <a:latin typeface="Open Sans" panose="020B0606030504020204"/>
                <a:ea typeface="SimSun" charset="0"/>
              </a:rPr>
              <a:t>…</a:t>
            </a:r>
          </a:p>
        </p:txBody>
      </p:sp>
      <p:grpSp>
        <p:nvGrpSpPr>
          <p:cNvPr id="2" name="Gruppo 1">
            <a:extLst>
              <a:ext uri="{FF2B5EF4-FFF2-40B4-BE49-F238E27FC236}">
                <a16:creationId xmlns:a16="http://schemas.microsoft.com/office/drawing/2014/main" id="{F0E69C0D-512F-2613-2804-4BCD5854FD23}"/>
              </a:ext>
            </a:extLst>
          </p:cNvPr>
          <p:cNvGrpSpPr/>
          <p:nvPr/>
        </p:nvGrpSpPr>
        <p:grpSpPr>
          <a:xfrm>
            <a:off x="381500" y="2223045"/>
            <a:ext cx="1823384" cy="1840272"/>
            <a:chOff x="381500" y="2040166"/>
            <a:chExt cx="1823384" cy="1840272"/>
          </a:xfrm>
        </p:grpSpPr>
        <p:pic>
          <p:nvPicPr>
            <p:cNvPr id="9" name="Immagine 8">
              <a:extLst>
                <a:ext uri="{FF2B5EF4-FFF2-40B4-BE49-F238E27FC236}">
                  <a16:creationId xmlns:a16="http://schemas.microsoft.com/office/drawing/2014/main" id="{F2874C98-D2BD-5576-3162-F248D7F0124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381500" y="2040166"/>
              <a:ext cx="1823384" cy="1604012"/>
            </a:xfrm>
            <a:prstGeom prst="rect">
              <a:avLst/>
            </a:prstGeom>
          </p:spPr>
        </p:pic>
        <p:sp>
          <p:nvSpPr>
            <p:cNvPr id="11" name="CasellaDiTesto 10">
              <a:extLst>
                <a:ext uri="{FF2B5EF4-FFF2-40B4-BE49-F238E27FC236}">
                  <a16:creationId xmlns:a16="http://schemas.microsoft.com/office/drawing/2014/main" id="{5BA02D66-08B7-6C06-E35C-E15617C9743B}"/>
                </a:ext>
              </a:extLst>
            </p:cNvPr>
            <p:cNvSpPr txBox="1"/>
            <p:nvPr/>
          </p:nvSpPr>
          <p:spPr>
            <a:xfrm>
              <a:off x="620955" y="3480328"/>
              <a:ext cx="1344474" cy="400110"/>
            </a:xfrm>
            <a:prstGeom prst="rect">
              <a:avLst/>
            </a:prstGeom>
            <a:noFill/>
          </p:spPr>
          <p:txBody>
            <a:bodyPr wrap="square">
              <a:spAutoFit/>
            </a:bodyPr>
            <a:lstStyle/>
            <a:p>
              <a:r>
                <a:rPr lang="it-IT" sz="2000" b="1" dirty="0">
                  <a:solidFill>
                    <a:srgbClr val="376092"/>
                  </a:solidFill>
                  <a:latin typeface="Open Sans" panose="020B0606030504020204"/>
                  <a:ea typeface="SimSun" panose="02010600030101010101" pitchFamily="2" charset="-122"/>
                </a:rPr>
                <a:t>Quando?</a:t>
              </a:r>
            </a:p>
          </p:txBody>
        </p:sp>
      </p:grpSp>
      <p:sp>
        <p:nvSpPr>
          <p:cNvPr id="13" name="CasellaDiTesto 14">
            <a:extLst>
              <a:ext uri="{FF2B5EF4-FFF2-40B4-BE49-F238E27FC236}">
                <a16:creationId xmlns:a16="http://schemas.microsoft.com/office/drawing/2014/main" id="{519D8665-0A7F-7A03-DDB1-86B75DAB4B02}"/>
              </a:ext>
            </a:extLst>
          </p:cNvPr>
          <p:cNvSpPr txBox="1">
            <a:spLocks noChangeArrowheads="1"/>
          </p:cNvSpPr>
          <p:nvPr/>
        </p:nvSpPr>
        <p:spPr bwMode="auto">
          <a:xfrm>
            <a:off x="421028" y="1525208"/>
            <a:ext cx="113206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SOSTENERE LO SVILUPPO DELLA CONSAPEVOLEZZA DI SÉ</a:t>
            </a:r>
          </a:p>
          <a:p>
            <a:pPr algn="just"/>
            <a:r>
              <a:rPr lang="it-IT" altLang="it-IT" sz="1600" b="1" dirty="0">
                <a:solidFill>
                  <a:srgbClr val="376092"/>
                </a:solidFill>
                <a:latin typeface="Open Sans" panose="020B0606030504020204"/>
                <a:ea typeface="SimSun" charset="0"/>
              </a:rPr>
              <a:t>Suggerimenti per la riflessione</a:t>
            </a:r>
          </a:p>
        </p:txBody>
      </p:sp>
      <p:grpSp>
        <p:nvGrpSpPr>
          <p:cNvPr id="17" name="Gruppo 16">
            <a:extLst>
              <a:ext uri="{FF2B5EF4-FFF2-40B4-BE49-F238E27FC236}">
                <a16:creationId xmlns:a16="http://schemas.microsoft.com/office/drawing/2014/main" id="{ECB58B83-F7C9-8FDF-B03D-582D56096578}"/>
              </a:ext>
            </a:extLst>
          </p:cNvPr>
          <p:cNvGrpSpPr/>
          <p:nvPr/>
        </p:nvGrpSpPr>
        <p:grpSpPr>
          <a:xfrm>
            <a:off x="10172700" y="186008"/>
            <a:ext cx="1908337" cy="1173366"/>
            <a:chOff x="10172700" y="186008"/>
            <a:chExt cx="1908337" cy="1173366"/>
          </a:xfrm>
        </p:grpSpPr>
        <p:pic>
          <p:nvPicPr>
            <p:cNvPr id="18" name="Google Shape;168;g1020d4e4f60_1_302">
              <a:extLst>
                <a:ext uri="{FF2B5EF4-FFF2-40B4-BE49-F238E27FC236}">
                  <a16:creationId xmlns:a16="http://schemas.microsoft.com/office/drawing/2014/main" id="{F4B35A6E-F85D-A995-509E-74D62EEE14B1}"/>
                </a:ext>
              </a:extLst>
            </p:cNvPr>
            <p:cNvPicPr preferRelativeResize="0"/>
            <p:nvPr/>
          </p:nvPicPr>
          <p:blipFill>
            <a:blip r:embed="rId6">
              <a:alphaModFix/>
            </a:blip>
            <a:stretch>
              <a:fillRect/>
            </a:stretch>
          </p:blipFill>
          <p:spPr>
            <a:xfrm>
              <a:off x="11253262" y="466824"/>
              <a:ext cx="827775" cy="892550"/>
            </a:xfrm>
            <a:prstGeom prst="rect">
              <a:avLst/>
            </a:prstGeom>
            <a:noFill/>
            <a:ln>
              <a:noFill/>
            </a:ln>
          </p:spPr>
        </p:pic>
        <p:sp>
          <p:nvSpPr>
            <p:cNvPr id="19" name="Segnaposto testo 2">
              <a:extLst>
                <a:ext uri="{FF2B5EF4-FFF2-40B4-BE49-F238E27FC236}">
                  <a16:creationId xmlns:a16="http://schemas.microsoft.com/office/drawing/2014/main" id="{DD905004-2AEF-1D8E-62E2-70F9EB221A28}"/>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Tree>
    <p:extLst>
      <p:ext uri="{BB962C8B-B14F-4D97-AF65-F5344CB8AC3E}">
        <p14:creationId xmlns:p14="http://schemas.microsoft.com/office/powerpoint/2010/main" val="241932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fade">
                                      <p:cBhvr>
                                        <p:cTn id="24" dur="500"/>
                                        <p:tgtEl>
                                          <p:spTgt spid="8">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animEffect transition="in" filter="fade">
                                      <p:cBhvr>
                                        <p:cTn id="29" dur="500"/>
                                        <p:tgtEl>
                                          <p:spTgt spid="8">
                                            <p:txEl>
                                              <p:pRg st="5" end="5"/>
                                            </p:txEl>
                                          </p:spTgt>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animEffect transition="in" filter="fade">
                                      <p:cBhvr>
                                        <p:cTn id="33"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14" name="CasellaDiTesto 13">
            <a:extLst>
              <a:ext uri="{FF2B5EF4-FFF2-40B4-BE49-F238E27FC236}">
                <a16:creationId xmlns:a16="http://schemas.microsoft.com/office/drawing/2014/main" id="{A910A82B-554B-0FAF-E380-85E9D6716351}"/>
              </a:ext>
            </a:extLst>
          </p:cNvPr>
          <p:cNvSpPr txBox="1"/>
          <p:nvPr/>
        </p:nvSpPr>
        <p:spPr>
          <a:xfrm>
            <a:off x="4992003" y="2915816"/>
            <a:ext cx="6209398" cy="1569660"/>
          </a:xfrm>
          <a:prstGeom prst="rect">
            <a:avLst/>
          </a:prstGeom>
          <a:noFill/>
        </p:spPr>
        <p:txBody>
          <a:bodyPr wrap="square">
            <a:spAutoFit/>
          </a:bodyPr>
          <a:lstStyle/>
          <a:p>
            <a:pPr marL="285750" indent="-285750">
              <a:buFont typeface="Wingdings" panose="05000000000000000000" pitchFamily="2" charset="2"/>
              <a:buChar char="ü"/>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conoscere e riconoscere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i propri punti di forza, le aree deboli (o migliorabili), i desideri, i bisogni, gli obiettivi, </a:t>
            </a:r>
            <a:b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b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le preferenze sociali</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i propri</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gusti</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le abitudini e gli schemi di pensiero che usiamo (e che determinano i nostri comportamenti e le nostre reazioni abituali e «automatiche»)</a:t>
            </a:r>
            <a:endParaRPr lang="it-IT" sz="1600" dirty="0"/>
          </a:p>
        </p:txBody>
      </p:sp>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32067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SOSTENERE LO SVILUPPO DELLA CONSAPEVOLEZZA DI SÉ </a:t>
            </a:r>
          </a:p>
          <a:p>
            <a:pPr algn="just"/>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pPr algn="just"/>
            <a:r>
              <a:rPr lang="it-IT" sz="1600" dirty="0">
                <a:solidFill>
                  <a:srgbClr val="376092"/>
                </a:solidFill>
                <a:latin typeface="Open Sans" panose="020B0606030504020204"/>
                <a:ea typeface="SimSun" charset="0"/>
                <a:cs typeface="SimSun" charset="0"/>
              </a:rPr>
              <a:t>Proporre frequenti e ripetuti momenti di riflessione aiuta quindi a sviluppare maggiormente la consapevolezza di sé corporea, emotiva e cognitiva. La consapevolezza cognitiva però non è solo relativa ai pensieri e alle reazioni «abituali» nelle situazioni </a:t>
            </a:r>
            <a:r>
              <a:rPr lang="it-IT" sz="1600" dirty="0" err="1">
                <a:solidFill>
                  <a:srgbClr val="376092"/>
                </a:solidFill>
                <a:latin typeface="Open Sans" panose="020B0606030504020204"/>
                <a:ea typeface="SimSun" charset="0"/>
                <a:cs typeface="SimSun" charset="0"/>
              </a:rPr>
              <a:t>emotigene</a:t>
            </a:r>
            <a:r>
              <a:rPr lang="it-IT" sz="1600" dirty="0">
                <a:solidFill>
                  <a:srgbClr val="376092"/>
                </a:solidFill>
                <a:latin typeface="Open Sans" panose="020B0606030504020204"/>
                <a:ea typeface="SimSun" charset="0"/>
                <a:cs typeface="SimSun" charset="0"/>
              </a:rPr>
              <a:t>. </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grpSp>
        <p:nvGrpSpPr>
          <p:cNvPr id="12" name="Gruppo 11">
            <a:extLst>
              <a:ext uri="{FF2B5EF4-FFF2-40B4-BE49-F238E27FC236}">
                <a16:creationId xmlns:a16="http://schemas.microsoft.com/office/drawing/2014/main" id="{E4C0E8EC-F5B4-2B58-0D49-272D12D3C2C3}"/>
              </a:ext>
            </a:extLst>
          </p:cNvPr>
          <p:cNvGrpSpPr/>
          <p:nvPr/>
        </p:nvGrpSpPr>
        <p:grpSpPr>
          <a:xfrm>
            <a:off x="10172700" y="186008"/>
            <a:ext cx="1880664" cy="1020391"/>
            <a:chOff x="10172700" y="186008"/>
            <a:chExt cx="1880664" cy="1020391"/>
          </a:xfrm>
        </p:grpSpPr>
        <p:pic>
          <p:nvPicPr>
            <p:cNvPr id="370" name="Google Shape;370;g1049568dc15_0_32"/>
            <p:cNvPicPr preferRelativeResize="0"/>
            <p:nvPr/>
          </p:nvPicPr>
          <p:blipFill>
            <a:blip r:embed="rId4">
              <a:alphaModFix/>
            </a:blip>
            <a:stretch>
              <a:fillRect/>
            </a:stretch>
          </p:blipFill>
          <p:spPr>
            <a:xfrm>
              <a:off x="11369364" y="594399"/>
              <a:ext cx="684000" cy="612000"/>
            </a:xfrm>
            <a:prstGeom prst="rect">
              <a:avLst/>
            </a:prstGeom>
            <a:noFill/>
            <a:ln>
              <a:noFill/>
            </a:ln>
          </p:spPr>
        </p:pic>
        <p:sp>
          <p:nvSpPr>
            <p:cNvPr id="10" name="Segnaposto testo 2">
              <a:extLst>
                <a:ext uri="{FF2B5EF4-FFF2-40B4-BE49-F238E27FC236}">
                  <a16:creationId xmlns:a16="http://schemas.microsoft.com/office/drawing/2014/main" id="{944F8CC8-E744-A8A3-27D5-566FD131339D}"/>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
        <p:nvSpPr>
          <p:cNvPr id="11" name="CasellaDiTesto 10">
            <a:extLst>
              <a:ext uri="{FF2B5EF4-FFF2-40B4-BE49-F238E27FC236}">
                <a16:creationId xmlns:a16="http://schemas.microsoft.com/office/drawing/2014/main" id="{F79CA45D-4490-7D0F-A297-68012A7220F4}"/>
              </a:ext>
            </a:extLst>
          </p:cNvPr>
          <p:cNvSpPr txBox="1"/>
          <p:nvPr/>
        </p:nvSpPr>
        <p:spPr>
          <a:xfrm>
            <a:off x="1404253" y="2915533"/>
            <a:ext cx="3715091" cy="338554"/>
          </a:xfrm>
          <a:prstGeom prst="rect">
            <a:avLst/>
          </a:prstGeom>
          <a:noFill/>
        </p:spPr>
        <p:txBody>
          <a:bodyPr wrap="square">
            <a:spAutoFit/>
          </a:bodyPr>
          <a:lstStyle/>
          <a:p>
            <a:pPr marL="216000" indent="-216000">
              <a:buSzPts val="1000"/>
              <a:buFont typeface="Wingdings" panose="05000000000000000000" pitchFamily="2" charset="2"/>
              <a:buChar char="§"/>
              <a:tabLst>
                <a:tab pos="457200" algn="l"/>
              </a:tabLst>
            </a:pP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Consapevolezza di sé cognitiva</a:t>
            </a:r>
            <a:endPar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CasellaDiTesto 16">
            <a:extLst>
              <a:ext uri="{FF2B5EF4-FFF2-40B4-BE49-F238E27FC236}">
                <a16:creationId xmlns:a16="http://schemas.microsoft.com/office/drawing/2014/main" id="{BE9FC1C7-2EC1-C89A-E24A-649D43E09A07}"/>
              </a:ext>
            </a:extLst>
          </p:cNvPr>
          <p:cNvSpPr txBox="1"/>
          <p:nvPr/>
        </p:nvSpPr>
        <p:spPr>
          <a:xfrm>
            <a:off x="4992003" y="2912717"/>
            <a:ext cx="6102350" cy="1569660"/>
          </a:xfrm>
          <a:prstGeom prst="rect">
            <a:avLst/>
          </a:prstGeom>
          <a:noFill/>
        </p:spPr>
        <p:txBody>
          <a:bodyPr wrap="square">
            <a:spAutoFit/>
          </a:bodyPr>
          <a:lstStyle/>
          <a:p>
            <a:pPr marL="285750" indent="-285750">
              <a:buFont typeface="Wingdings" panose="05000000000000000000" pitchFamily="2" charset="2"/>
              <a:buChar char="ü"/>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conoscere e riconoscere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i propri punti di forza, le aree deboli (o migliorabili), i desideri, i bisogni, gli obiettivi, </a:t>
            </a:r>
            <a:b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b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le preferenze sociali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i propri</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gusti, le abitudini e gli schemi di pensiero che usiamo (e che determinano i nostri comportamenti e le nostre reazioni abituali e «automatiche»)</a:t>
            </a:r>
            <a:endParaRPr lang="it-IT" sz="1600" dirty="0"/>
          </a:p>
        </p:txBody>
      </p:sp>
      <p:grpSp>
        <p:nvGrpSpPr>
          <p:cNvPr id="18" name="Gruppo 17">
            <a:extLst>
              <a:ext uri="{FF2B5EF4-FFF2-40B4-BE49-F238E27FC236}">
                <a16:creationId xmlns:a16="http://schemas.microsoft.com/office/drawing/2014/main" id="{35C5B6C5-607B-A1F2-6521-C4AE8EF58E50}"/>
              </a:ext>
            </a:extLst>
          </p:cNvPr>
          <p:cNvGrpSpPr/>
          <p:nvPr/>
        </p:nvGrpSpPr>
        <p:grpSpPr>
          <a:xfrm>
            <a:off x="5119344" y="4496079"/>
            <a:ext cx="1823384" cy="2143086"/>
            <a:chOff x="503547" y="2787955"/>
            <a:chExt cx="1823384" cy="2143086"/>
          </a:xfrm>
        </p:grpSpPr>
        <p:pic>
          <p:nvPicPr>
            <p:cNvPr id="6" name="Immagine 5">
              <a:extLst>
                <a:ext uri="{FF2B5EF4-FFF2-40B4-BE49-F238E27FC236}">
                  <a16:creationId xmlns:a16="http://schemas.microsoft.com/office/drawing/2014/main" id="{CB397B78-3B42-ADDB-F3C6-2B6DAA386F8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503547" y="2787955"/>
              <a:ext cx="1823384" cy="1604012"/>
            </a:xfrm>
            <a:prstGeom prst="rect">
              <a:avLst/>
            </a:prstGeom>
          </p:spPr>
        </p:pic>
        <p:sp>
          <p:nvSpPr>
            <p:cNvPr id="7" name="CasellaDiTesto 6">
              <a:extLst>
                <a:ext uri="{FF2B5EF4-FFF2-40B4-BE49-F238E27FC236}">
                  <a16:creationId xmlns:a16="http://schemas.microsoft.com/office/drawing/2014/main" id="{1C3EFFE0-C63D-143F-E418-0F1D6EFC78B1}"/>
                </a:ext>
              </a:extLst>
            </p:cNvPr>
            <p:cNvSpPr txBox="1"/>
            <p:nvPr/>
          </p:nvSpPr>
          <p:spPr>
            <a:xfrm>
              <a:off x="736151" y="4223155"/>
              <a:ext cx="1344474" cy="707886"/>
            </a:xfrm>
            <a:prstGeom prst="rect">
              <a:avLst/>
            </a:prstGeom>
            <a:noFill/>
          </p:spPr>
          <p:txBody>
            <a:bodyPr wrap="square">
              <a:spAutoFit/>
            </a:bodyPr>
            <a:lstStyle/>
            <a:p>
              <a:pPr algn="ctr"/>
              <a:r>
                <a:rPr lang="it-IT" sz="2000" b="1" dirty="0">
                  <a:solidFill>
                    <a:srgbClr val="376092"/>
                  </a:solidFill>
                  <a:latin typeface="Open Sans" panose="020B0606030504020204"/>
                  <a:ea typeface="SimSun" panose="02010600030101010101" pitchFamily="2" charset="-122"/>
                </a:rPr>
                <a:t>Come?</a:t>
              </a:r>
            </a:p>
            <a:p>
              <a:pPr algn="ctr"/>
              <a:r>
                <a:rPr lang="it-IT" sz="2000" b="1" dirty="0">
                  <a:solidFill>
                    <a:srgbClr val="376092"/>
                  </a:solidFill>
                  <a:latin typeface="Open Sans" panose="020B0606030504020204"/>
                  <a:ea typeface="SimSun" panose="02010600030101010101" pitchFamily="2" charset="-122"/>
                </a:rPr>
                <a:t>Quando?</a:t>
              </a:r>
            </a:p>
          </p:txBody>
        </p:sp>
      </p:grpSp>
      <p:sp>
        <p:nvSpPr>
          <p:cNvPr id="16" name="CasellaDiTesto 15">
            <a:extLst>
              <a:ext uri="{FF2B5EF4-FFF2-40B4-BE49-F238E27FC236}">
                <a16:creationId xmlns:a16="http://schemas.microsoft.com/office/drawing/2014/main" id="{991A311D-E3B3-E2DC-C7A3-94723AB89032}"/>
              </a:ext>
            </a:extLst>
          </p:cNvPr>
          <p:cNvSpPr txBox="1"/>
          <p:nvPr/>
        </p:nvSpPr>
        <p:spPr>
          <a:xfrm>
            <a:off x="7175332" y="4864267"/>
            <a:ext cx="4450611" cy="1815882"/>
          </a:xfrm>
          <a:prstGeom prst="rect">
            <a:avLst/>
          </a:prstGeom>
          <a:noFill/>
        </p:spPr>
        <p:txBody>
          <a:bodyPr wrap="square">
            <a:spAutoFit/>
          </a:bodyPr>
          <a:lstStyle/>
          <a:p>
            <a:pPr algn="l"/>
            <a:r>
              <a:rPr lang="it-IT" sz="1600" dirty="0">
                <a:solidFill>
                  <a:srgbClr val="376092"/>
                </a:solidFill>
                <a:latin typeface="Open Sans" panose="020B0606030504020204"/>
                <a:ea typeface="SimSun" charset="0"/>
              </a:rPr>
              <a:t>Possiamo prevedere dei </a:t>
            </a:r>
            <a:r>
              <a:rPr lang="it-IT" sz="1600" b="1" dirty="0">
                <a:solidFill>
                  <a:srgbClr val="376092"/>
                </a:solidFill>
                <a:latin typeface="Open Sans" panose="020B0606030504020204"/>
                <a:ea typeface="SimSun" charset="0"/>
              </a:rPr>
              <a:t>momenti specifici </a:t>
            </a:r>
            <a:r>
              <a:rPr lang="it-IT" sz="1600" dirty="0">
                <a:solidFill>
                  <a:srgbClr val="376092"/>
                </a:solidFill>
                <a:latin typeface="Open Sans" panose="020B0606030504020204"/>
                <a:ea typeface="SimSun" charset="0"/>
              </a:rPr>
              <a:t>in cui guidare la riflessione su questi aspetti,  con </a:t>
            </a:r>
            <a:r>
              <a:rPr lang="it-IT" sz="1600" b="1" dirty="0">
                <a:solidFill>
                  <a:srgbClr val="376092"/>
                </a:solidFill>
                <a:latin typeface="Open Sans" panose="020B0606030504020204"/>
                <a:ea typeface="SimSun" charset="0"/>
              </a:rPr>
              <a:t>confronti</a:t>
            </a:r>
            <a:r>
              <a:rPr lang="it-IT" sz="1600" dirty="0">
                <a:solidFill>
                  <a:srgbClr val="376092"/>
                </a:solidFill>
                <a:latin typeface="Open Sans" panose="020B0606030504020204"/>
                <a:ea typeface="SimSun" charset="0"/>
              </a:rPr>
              <a:t> di gruppo o con </a:t>
            </a:r>
            <a:r>
              <a:rPr lang="it-IT" sz="1600" b="1" dirty="0">
                <a:solidFill>
                  <a:srgbClr val="376092"/>
                </a:solidFill>
                <a:latin typeface="Open Sans" panose="020B0606030504020204"/>
                <a:ea typeface="SimSun" charset="0"/>
              </a:rPr>
              <a:t>attività e giochi </a:t>
            </a:r>
            <a:r>
              <a:rPr lang="it-IT" sz="1600" dirty="0">
                <a:solidFill>
                  <a:srgbClr val="376092"/>
                </a:solidFill>
                <a:latin typeface="Open Sans" panose="020B0606030504020204"/>
                <a:ea typeface="SimSun" charset="0"/>
              </a:rPr>
              <a:t>in grande o piccolo gruppo </a:t>
            </a:r>
          </a:p>
          <a:p>
            <a:pPr algn="l"/>
            <a:r>
              <a:rPr lang="it-IT" sz="1600" dirty="0">
                <a:solidFill>
                  <a:srgbClr val="376092"/>
                </a:solidFill>
                <a:latin typeface="Open Sans" panose="020B0606030504020204"/>
                <a:ea typeface="SimSun" charset="0"/>
              </a:rPr>
              <a:t>e proporre le attività di consapevolezza di sé su </a:t>
            </a:r>
            <a:r>
              <a:rPr lang="it-IT" sz="1600" b="1" dirty="0">
                <a:solidFill>
                  <a:srgbClr val="376092"/>
                </a:solidFill>
                <a:latin typeface="Open Sans" panose="020B0606030504020204"/>
                <a:ea typeface="SimSun" charset="0"/>
              </a:rPr>
              <a:t>qualsiasi contenuto </a:t>
            </a:r>
            <a:r>
              <a:rPr lang="it-IT" sz="1600" dirty="0">
                <a:solidFill>
                  <a:srgbClr val="376092"/>
                </a:solidFill>
                <a:latin typeface="Open Sans" panose="020B0606030504020204"/>
                <a:ea typeface="SimSun" charset="0"/>
              </a:rPr>
              <a:t>didattico e disciplinare.</a:t>
            </a:r>
          </a:p>
        </p:txBody>
      </p:sp>
    </p:spTree>
    <p:extLst>
      <p:ext uri="{BB962C8B-B14F-4D97-AF65-F5344CB8AC3E}">
        <p14:creationId xmlns:p14="http://schemas.microsoft.com/office/powerpoint/2010/main" val="415468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16" name="CasellaDiTesto 15">
            <a:extLst>
              <a:ext uri="{FF2B5EF4-FFF2-40B4-BE49-F238E27FC236}">
                <a16:creationId xmlns:a16="http://schemas.microsoft.com/office/drawing/2014/main" id="{991A311D-E3B3-E2DC-C7A3-94723AB89032}"/>
              </a:ext>
            </a:extLst>
          </p:cNvPr>
          <p:cNvSpPr txBox="1"/>
          <p:nvPr/>
        </p:nvSpPr>
        <p:spPr>
          <a:xfrm>
            <a:off x="2501525" y="2279291"/>
            <a:ext cx="9308975" cy="2800767"/>
          </a:xfrm>
          <a:prstGeom prst="rect">
            <a:avLst/>
          </a:prstGeom>
          <a:noFill/>
        </p:spPr>
        <p:txBody>
          <a:bodyPr wrap="square">
            <a:spAutoFit/>
          </a:bodyPr>
          <a:lstStyle/>
          <a:p>
            <a:pPr algn="l"/>
            <a:r>
              <a:rPr lang="it-IT" sz="1600" dirty="0">
                <a:solidFill>
                  <a:srgbClr val="376092"/>
                </a:solidFill>
                <a:latin typeface="Open Sans" panose="020B0606030504020204"/>
                <a:ea typeface="SimSun" charset="0"/>
              </a:rPr>
              <a:t>Possiamo proporre </a:t>
            </a:r>
            <a:r>
              <a:rPr lang="it-IT" sz="1600" b="1" dirty="0">
                <a:solidFill>
                  <a:srgbClr val="376092"/>
                </a:solidFill>
                <a:latin typeface="Open Sans" panose="020B0606030504020204"/>
                <a:ea typeface="SimSun" charset="0"/>
              </a:rPr>
              <a:t>attività e giochi </a:t>
            </a:r>
            <a:r>
              <a:rPr lang="it-IT" sz="1600" dirty="0">
                <a:solidFill>
                  <a:srgbClr val="376092"/>
                </a:solidFill>
                <a:latin typeface="Open Sans" panose="020B0606030504020204"/>
                <a:ea typeface="SimSun" charset="0"/>
              </a:rPr>
              <a:t>in cui far emergere:</a:t>
            </a:r>
          </a:p>
          <a:p>
            <a:pPr algn="l"/>
            <a:endParaRPr lang="it-IT" sz="1600" dirty="0">
              <a:solidFill>
                <a:srgbClr val="376092"/>
              </a:solidFill>
              <a:latin typeface="Open Sans" panose="020B0606030504020204"/>
              <a:ea typeface="SimSun" charset="0"/>
            </a:endParaRPr>
          </a:p>
          <a:p>
            <a:pPr marL="285750" indent="-285750">
              <a:buFont typeface="Wingdings" panose="05000000000000000000" pitchFamily="2" charset="2"/>
              <a:buChar char="§"/>
            </a:pPr>
            <a:r>
              <a:rPr lang="it-IT" sz="1600" dirty="0">
                <a:solidFill>
                  <a:srgbClr val="376092"/>
                </a:solidFill>
                <a:latin typeface="Open Sans" panose="020B0606030504020204"/>
                <a:ea typeface="SimSun" charset="0"/>
              </a:rPr>
              <a:t>quali sono i loro </a:t>
            </a:r>
            <a:r>
              <a:rPr lang="it-IT" sz="1600" b="1" dirty="0">
                <a:solidFill>
                  <a:srgbClr val="376092"/>
                </a:solidFill>
                <a:latin typeface="Open Sans" panose="020B0606030504020204"/>
                <a:ea typeface="SimSun" charset="0"/>
              </a:rPr>
              <a:t>gusti e preferenze</a:t>
            </a:r>
            <a:r>
              <a:rPr lang="it-IT" sz="1600" dirty="0">
                <a:solidFill>
                  <a:srgbClr val="376092"/>
                </a:solidFill>
                <a:latin typeface="Open Sans" panose="020B0606030504020204"/>
                <a:ea typeface="SimSun" charset="0"/>
              </a:rPr>
              <a:t>,</a:t>
            </a:r>
            <a:r>
              <a:rPr lang="it-IT" sz="1600" b="1" dirty="0">
                <a:solidFill>
                  <a:srgbClr val="376092"/>
                </a:solidFill>
                <a:latin typeface="Open Sans" panose="020B0606030504020204"/>
                <a:ea typeface="SimSun" charset="0"/>
              </a:rPr>
              <a:t> </a:t>
            </a:r>
            <a:r>
              <a:rPr lang="it-IT" sz="1600" dirty="0">
                <a:solidFill>
                  <a:srgbClr val="376092"/>
                </a:solidFill>
                <a:latin typeface="Open Sans" panose="020B0606030504020204"/>
                <a:ea typeface="SimSun" charset="0"/>
              </a:rPr>
              <a:t>quindi</a:t>
            </a:r>
            <a:r>
              <a:rPr lang="it-IT" sz="1600" b="1" dirty="0">
                <a:solidFill>
                  <a:srgbClr val="376092"/>
                </a:solidFill>
                <a:latin typeface="Open Sans" panose="020B0606030504020204"/>
                <a:ea typeface="SimSun" charset="0"/>
              </a:rPr>
              <a:t> </a:t>
            </a:r>
            <a:r>
              <a:rPr lang="it-IT" sz="1600" dirty="0">
                <a:solidFill>
                  <a:srgbClr val="376092"/>
                </a:solidFill>
                <a:latin typeface="Open Sans" panose="020B0606030504020204"/>
                <a:ea typeface="SimSun" charset="0"/>
              </a:rPr>
              <a:t>cosa </a:t>
            </a:r>
            <a:r>
              <a:rPr lang="it-IT" sz="1600" b="1" dirty="0">
                <a:solidFill>
                  <a:srgbClr val="376092"/>
                </a:solidFill>
                <a:latin typeface="Open Sans" panose="020B0606030504020204"/>
                <a:ea typeface="SimSun" charset="0"/>
              </a:rPr>
              <a:t>piace/non piace, </a:t>
            </a:r>
            <a:r>
              <a:rPr lang="it-IT" sz="1600" dirty="0">
                <a:solidFill>
                  <a:srgbClr val="376092"/>
                </a:solidFill>
                <a:latin typeface="Open Sans" panose="020B0606030504020204"/>
                <a:ea typeface="SimSun" charset="0"/>
              </a:rPr>
              <a:t>cosa li </a:t>
            </a:r>
            <a:r>
              <a:rPr lang="it-IT" sz="1600" b="1" dirty="0">
                <a:solidFill>
                  <a:srgbClr val="376092"/>
                </a:solidFill>
                <a:latin typeface="Open Sans" panose="020B0606030504020204"/>
                <a:ea typeface="SimSun" charset="0"/>
              </a:rPr>
              <a:t>diverte/annoia… </a:t>
            </a:r>
            <a:br>
              <a:rPr lang="it-IT" sz="1600" b="1" dirty="0">
                <a:solidFill>
                  <a:srgbClr val="376092"/>
                </a:solidFill>
                <a:latin typeface="Open Sans" panose="020B0606030504020204"/>
                <a:ea typeface="SimSun" charset="0"/>
              </a:rPr>
            </a:br>
            <a:r>
              <a:rPr lang="it-IT" sz="1600" dirty="0">
                <a:solidFill>
                  <a:srgbClr val="376092"/>
                </a:solidFill>
                <a:latin typeface="Open Sans" panose="020B0606030504020204"/>
                <a:ea typeface="SimSun" charset="0"/>
              </a:rPr>
              <a:t>fare, mangiare, leggere, studiare, sport, vedere in tv… </a:t>
            </a:r>
            <a:br>
              <a:rPr lang="it-IT" sz="1600" dirty="0">
                <a:solidFill>
                  <a:srgbClr val="376092"/>
                </a:solidFill>
                <a:latin typeface="Open Sans" panose="020B0606030504020204"/>
                <a:ea typeface="SimSun" charset="0"/>
              </a:rPr>
            </a:br>
            <a:r>
              <a:rPr lang="it-IT" sz="1600" dirty="0">
                <a:solidFill>
                  <a:srgbClr val="376092"/>
                </a:solidFill>
                <a:latin typeface="Open Sans" panose="020B0606030504020204"/>
                <a:ea typeface="SimSun" charset="0"/>
              </a:rPr>
              <a:t>ma anche relativamente alle discipline scolastiche o a specifici argomenti </a:t>
            </a:r>
            <a:br>
              <a:rPr lang="it-IT" sz="1600" dirty="0">
                <a:solidFill>
                  <a:srgbClr val="376092"/>
                </a:solidFill>
                <a:latin typeface="Open Sans" panose="020B0606030504020204"/>
                <a:ea typeface="SimSun" charset="0"/>
              </a:rPr>
            </a:br>
            <a:r>
              <a:rPr lang="it-IT" sz="1600" dirty="0">
                <a:solidFill>
                  <a:srgbClr val="376092"/>
                </a:solidFill>
                <a:latin typeface="Open Sans" panose="020B0606030504020204"/>
                <a:ea typeface="SimSun" charset="0"/>
              </a:rPr>
              <a:t>ai generi testuali, alla tecnica pittorica o artistica </a:t>
            </a:r>
            <a:br>
              <a:rPr lang="it-IT" sz="1600" dirty="0">
                <a:solidFill>
                  <a:srgbClr val="376092"/>
                </a:solidFill>
                <a:latin typeface="Open Sans" panose="020B0606030504020204"/>
                <a:ea typeface="SimSun" charset="0"/>
              </a:rPr>
            </a:br>
            <a:r>
              <a:rPr lang="it-IT" sz="1600" dirty="0">
                <a:solidFill>
                  <a:srgbClr val="376092"/>
                </a:solidFill>
                <a:latin typeface="Open Sans" panose="020B0606030504020204"/>
                <a:ea typeface="SimSun" charset="0"/>
              </a:rPr>
              <a:t>alla modalità di lavoro (grande-piccolo gruppo, individuale, laboratoriale…)</a:t>
            </a:r>
            <a:br>
              <a:rPr lang="it-IT" sz="1600" dirty="0">
                <a:solidFill>
                  <a:srgbClr val="376092"/>
                </a:solidFill>
                <a:latin typeface="Open Sans" panose="020B0606030504020204"/>
                <a:ea typeface="SimSun" charset="0"/>
              </a:rPr>
            </a:br>
            <a:r>
              <a:rPr lang="it-IT" sz="1600" dirty="0">
                <a:solidFill>
                  <a:srgbClr val="376092"/>
                </a:solidFill>
                <a:latin typeface="Open Sans" panose="020B0606030504020204"/>
                <a:ea typeface="SimSun" charset="0"/>
              </a:rPr>
              <a:t>al canale comunicativo con cui preferiscono esprimersi (orale, scritto, visiva) </a:t>
            </a:r>
            <a:br>
              <a:rPr lang="it-IT" sz="1600" dirty="0">
                <a:solidFill>
                  <a:srgbClr val="376092"/>
                </a:solidFill>
                <a:latin typeface="Open Sans" panose="020B0606030504020204"/>
                <a:ea typeface="SimSun" charset="0"/>
              </a:rPr>
            </a:br>
            <a:r>
              <a:rPr lang="it-IT" sz="1600" dirty="0">
                <a:solidFill>
                  <a:srgbClr val="376092"/>
                </a:solidFill>
                <a:latin typeface="Open Sans" panose="020B0606030504020204"/>
                <a:ea typeface="SimSun" charset="0"/>
              </a:rPr>
              <a:t>e/o con cui riescono meglio a capire l’altro o le cose spiegate (visivo verbale, visivo non verbale, uditivo, cinestesico)…</a:t>
            </a:r>
          </a:p>
          <a:p>
            <a:pPr algn="l"/>
            <a:endParaRPr lang="it-IT" sz="1600" dirty="0">
              <a:solidFill>
                <a:srgbClr val="376092"/>
              </a:solidFill>
              <a:latin typeface="Open Sans" panose="020B0606030504020204"/>
              <a:ea typeface="SimSun" charset="0"/>
            </a:endParaRPr>
          </a:p>
        </p:txBody>
      </p:sp>
      <p:sp>
        <p:nvSpPr>
          <p:cNvPr id="2" name="CasellaDiTesto 14">
            <a:extLst>
              <a:ext uri="{FF2B5EF4-FFF2-40B4-BE49-F238E27FC236}">
                <a16:creationId xmlns:a16="http://schemas.microsoft.com/office/drawing/2014/main" id="{C148FE6D-86DB-9608-FCF2-DE77F2186173}"/>
              </a:ext>
            </a:extLst>
          </p:cNvPr>
          <p:cNvSpPr txBox="1">
            <a:spLocks noChangeArrowheads="1"/>
          </p:cNvSpPr>
          <p:nvPr/>
        </p:nvSpPr>
        <p:spPr bwMode="auto">
          <a:xfrm>
            <a:off x="421028" y="1525208"/>
            <a:ext cx="113206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SOSTENERE LO SVILUPPO DELLA CONSAPEVOLEZZA DI SÉ</a:t>
            </a:r>
          </a:p>
          <a:p>
            <a:pPr algn="just"/>
            <a:r>
              <a:rPr lang="it-IT" altLang="it-IT" sz="1600" b="1" dirty="0">
                <a:solidFill>
                  <a:srgbClr val="376092"/>
                </a:solidFill>
                <a:latin typeface="Open Sans" panose="020B0606030504020204"/>
                <a:ea typeface="SimSun" charset="0"/>
              </a:rPr>
              <a:t>Suggerimenti per la riflessione</a:t>
            </a:r>
          </a:p>
        </p:txBody>
      </p:sp>
      <p:grpSp>
        <p:nvGrpSpPr>
          <p:cNvPr id="6" name="Gruppo 5">
            <a:extLst>
              <a:ext uri="{FF2B5EF4-FFF2-40B4-BE49-F238E27FC236}">
                <a16:creationId xmlns:a16="http://schemas.microsoft.com/office/drawing/2014/main" id="{DC50A767-A8AA-FBFA-1EAD-804202512CE3}"/>
              </a:ext>
            </a:extLst>
          </p:cNvPr>
          <p:cNvGrpSpPr/>
          <p:nvPr/>
        </p:nvGrpSpPr>
        <p:grpSpPr>
          <a:xfrm>
            <a:off x="381500" y="2223045"/>
            <a:ext cx="1823384" cy="1831681"/>
            <a:chOff x="381500" y="2040166"/>
            <a:chExt cx="1823384" cy="1831681"/>
          </a:xfrm>
        </p:grpSpPr>
        <p:pic>
          <p:nvPicPr>
            <p:cNvPr id="7" name="Immagine 6">
              <a:extLst>
                <a:ext uri="{FF2B5EF4-FFF2-40B4-BE49-F238E27FC236}">
                  <a16:creationId xmlns:a16="http://schemas.microsoft.com/office/drawing/2014/main" id="{CAAE2A14-8B1A-B0E4-EDA9-8775F8522D9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381500" y="2040166"/>
              <a:ext cx="1823384" cy="1604012"/>
            </a:xfrm>
            <a:prstGeom prst="rect">
              <a:avLst/>
            </a:prstGeom>
          </p:spPr>
        </p:pic>
        <p:sp>
          <p:nvSpPr>
            <p:cNvPr id="11" name="CasellaDiTesto 10">
              <a:extLst>
                <a:ext uri="{FF2B5EF4-FFF2-40B4-BE49-F238E27FC236}">
                  <a16:creationId xmlns:a16="http://schemas.microsoft.com/office/drawing/2014/main" id="{01641900-9D76-9AE7-8D12-9807FAB08FDB}"/>
                </a:ext>
              </a:extLst>
            </p:cNvPr>
            <p:cNvSpPr txBox="1"/>
            <p:nvPr/>
          </p:nvSpPr>
          <p:spPr>
            <a:xfrm>
              <a:off x="789982" y="3471737"/>
              <a:ext cx="1344474" cy="400110"/>
            </a:xfrm>
            <a:prstGeom prst="rect">
              <a:avLst/>
            </a:prstGeom>
            <a:noFill/>
          </p:spPr>
          <p:txBody>
            <a:bodyPr wrap="square">
              <a:spAutoFit/>
            </a:bodyPr>
            <a:lstStyle/>
            <a:p>
              <a:r>
                <a:rPr lang="it-IT" sz="2000" b="1" dirty="0">
                  <a:solidFill>
                    <a:srgbClr val="376092"/>
                  </a:solidFill>
                  <a:latin typeface="Open Sans" panose="020B0606030504020204"/>
                  <a:ea typeface="SimSun" panose="02010600030101010101" pitchFamily="2" charset="-122"/>
                </a:rPr>
                <a:t>Come?</a:t>
              </a:r>
            </a:p>
          </p:txBody>
        </p:sp>
      </p:grpSp>
      <p:grpSp>
        <p:nvGrpSpPr>
          <p:cNvPr id="14" name="Gruppo 13">
            <a:extLst>
              <a:ext uri="{FF2B5EF4-FFF2-40B4-BE49-F238E27FC236}">
                <a16:creationId xmlns:a16="http://schemas.microsoft.com/office/drawing/2014/main" id="{22149BD1-D7D5-F56A-2EC4-DF09C64EE844}"/>
              </a:ext>
            </a:extLst>
          </p:cNvPr>
          <p:cNvGrpSpPr/>
          <p:nvPr/>
        </p:nvGrpSpPr>
        <p:grpSpPr>
          <a:xfrm>
            <a:off x="10172700" y="186008"/>
            <a:ext cx="1908337" cy="1173366"/>
            <a:chOff x="10172700" y="186008"/>
            <a:chExt cx="1908337" cy="1173366"/>
          </a:xfrm>
        </p:grpSpPr>
        <p:pic>
          <p:nvPicPr>
            <p:cNvPr id="15" name="Google Shape;168;g1020d4e4f60_1_302">
              <a:extLst>
                <a:ext uri="{FF2B5EF4-FFF2-40B4-BE49-F238E27FC236}">
                  <a16:creationId xmlns:a16="http://schemas.microsoft.com/office/drawing/2014/main" id="{62538219-2F0E-437F-F823-F47E7C1456A7}"/>
                </a:ext>
              </a:extLst>
            </p:cNvPr>
            <p:cNvPicPr preferRelativeResize="0"/>
            <p:nvPr/>
          </p:nvPicPr>
          <p:blipFill>
            <a:blip r:embed="rId6">
              <a:alphaModFix/>
            </a:blip>
            <a:stretch>
              <a:fillRect/>
            </a:stretch>
          </p:blipFill>
          <p:spPr>
            <a:xfrm>
              <a:off x="11253262" y="466824"/>
              <a:ext cx="827775" cy="892550"/>
            </a:xfrm>
            <a:prstGeom prst="rect">
              <a:avLst/>
            </a:prstGeom>
            <a:noFill/>
            <a:ln>
              <a:noFill/>
            </a:ln>
          </p:spPr>
        </p:pic>
        <p:sp>
          <p:nvSpPr>
            <p:cNvPr id="17" name="Segnaposto testo 2">
              <a:extLst>
                <a:ext uri="{FF2B5EF4-FFF2-40B4-BE49-F238E27FC236}">
                  <a16:creationId xmlns:a16="http://schemas.microsoft.com/office/drawing/2014/main" id="{23A7F9FA-3023-5500-0C08-EAE67278B058}"/>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Tree>
    <p:extLst>
      <p:ext uri="{BB962C8B-B14F-4D97-AF65-F5344CB8AC3E}">
        <p14:creationId xmlns:p14="http://schemas.microsoft.com/office/powerpoint/2010/main" val="172079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Effect transition="in" filter="fade">
                                      <p:cBhvr>
                                        <p:cTn id="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grpSp>
        <p:nvGrpSpPr>
          <p:cNvPr id="12" name="Gruppo 11">
            <a:extLst>
              <a:ext uri="{FF2B5EF4-FFF2-40B4-BE49-F238E27FC236}">
                <a16:creationId xmlns:a16="http://schemas.microsoft.com/office/drawing/2014/main" id="{E4C0E8EC-F5B4-2B58-0D49-272D12D3C2C3}"/>
              </a:ext>
            </a:extLst>
          </p:cNvPr>
          <p:cNvGrpSpPr/>
          <p:nvPr/>
        </p:nvGrpSpPr>
        <p:grpSpPr>
          <a:xfrm>
            <a:off x="10172700" y="186008"/>
            <a:ext cx="1880664" cy="1020391"/>
            <a:chOff x="10172700" y="186008"/>
            <a:chExt cx="1880664" cy="1020391"/>
          </a:xfrm>
        </p:grpSpPr>
        <p:pic>
          <p:nvPicPr>
            <p:cNvPr id="370" name="Google Shape;370;g1049568dc15_0_32"/>
            <p:cNvPicPr preferRelativeResize="0"/>
            <p:nvPr/>
          </p:nvPicPr>
          <p:blipFill>
            <a:blip r:embed="rId4">
              <a:alphaModFix/>
            </a:blip>
            <a:stretch>
              <a:fillRect/>
            </a:stretch>
          </p:blipFill>
          <p:spPr>
            <a:xfrm>
              <a:off x="11369364" y="594399"/>
              <a:ext cx="684000" cy="612000"/>
            </a:xfrm>
            <a:prstGeom prst="rect">
              <a:avLst/>
            </a:prstGeom>
            <a:noFill/>
            <a:ln>
              <a:noFill/>
            </a:ln>
          </p:spPr>
        </p:pic>
        <p:sp>
          <p:nvSpPr>
            <p:cNvPr id="10" name="Segnaposto testo 2">
              <a:extLst>
                <a:ext uri="{FF2B5EF4-FFF2-40B4-BE49-F238E27FC236}">
                  <a16:creationId xmlns:a16="http://schemas.microsoft.com/office/drawing/2014/main" id="{944F8CC8-E744-A8A3-27D5-566FD131339D}"/>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
        <p:nvSpPr>
          <p:cNvPr id="2" name="CasellaDiTesto 14">
            <a:extLst>
              <a:ext uri="{FF2B5EF4-FFF2-40B4-BE49-F238E27FC236}">
                <a16:creationId xmlns:a16="http://schemas.microsoft.com/office/drawing/2014/main" id="{C148FE6D-86DB-9608-FCF2-DE77F2186173}"/>
              </a:ext>
            </a:extLst>
          </p:cNvPr>
          <p:cNvSpPr txBox="1">
            <a:spLocks noChangeArrowheads="1"/>
          </p:cNvSpPr>
          <p:nvPr/>
        </p:nvSpPr>
        <p:spPr bwMode="auto">
          <a:xfrm>
            <a:off x="421028" y="1525208"/>
            <a:ext cx="113206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SOSTENERE LO SVILUPPO DELLA CONSAPEVOLEZZA DI SÉ</a:t>
            </a:r>
          </a:p>
          <a:p>
            <a:pPr algn="just"/>
            <a:r>
              <a:rPr lang="it-IT" altLang="it-IT" sz="1600" b="1" dirty="0">
                <a:solidFill>
                  <a:srgbClr val="376092"/>
                </a:solidFill>
                <a:latin typeface="Open Sans" panose="020B0606030504020204"/>
                <a:ea typeface="SimSun" charset="0"/>
              </a:rPr>
              <a:t>Suggerimenti per la riflessione</a:t>
            </a:r>
          </a:p>
        </p:txBody>
      </p:sp>
      <p:grpSp>
        <p:nvGrpSpPr>
          <p:cNvPr id="6" name="Gruppo 5">
            <a:extLst>
              <a:ext uri="{FF2B5EF4-FFF2-40B4-BE49-F238E27FC236}">
                <a16:creationId xmlns:a16="http://schemas.microsoft.com/office/drawing/2014/main" id="{DC50A767-A8AA-FBFA-1EAD-804202512CE3}"/>
              </a:ext>
            </a:extLst>
          </p:cNvPr>
          <p:cNvGrpSpPr/>
          <p:nvPr/>
        </p:nvGrpSpPr>
        <p:grpSpPr>
          <a:xfrm>
            <a:off x="381500" y="2223045"/>
            <a:ext cx="1823384" cy="1831681"/>
            <a:chOff x="381500" y="2040166"/>
            <a:chExt cx="1823384" cy="1831681"/>
          </a:xfrm>
        </p:grpSpPr>
        <p:pic>
          <p:nvPicPr>
            <p:cNvPr id="7" name="Immagine 6">
              <a:extLst>
                <a:ext uri="{FF2B5EF4-FFF2-40B4-BE49-F238E27FC236}">
                  <a16:creationId xmlns:a16="http://schemas.microsoft.com/office/drawing/2014/main" id="{CAAE2A14-8B1A-B0E4-EDA9-8775F8522D9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381500" y="2040166"/>
              <a:ext cx="1823384" cy="1604012"/>
            </a:xfrm>
            <a:prstGeom prst="rect">
              <a:avLst/>
            </a:prstGeom>
          </p:spPr>
        </p:pic>
        <p:sp>
          <p:nvSpPr>
            <p:cNvPr id="11" name="CasellaDiTesto 10">
              <a:extLst>
                <a:ext uri="{FF2B5EF4-FFF2-40B4-BE49-F238E27FC236}">
                  <a16:creationId xmlns:a16="http://schemas.microsoft.com/office/drawing/2014/main" id="{01641900-9D76-9AE7-8D12-9807FAB08FDB}"/>
                </a:ext>
              </a:extLst>
            </p:cNvPr>
            <p:cNvSpPr txBox="1"/>
            <p:nvPr/>
          </p:nvSpPr>
          <p:spPr>
            <a:xfrm>
              <a:off x="789982" y="3471737"/>
              <a:ext cx="1344474" cy="400110"/>
            </a:xfrm>
            <a:prstGeom prst="rect">
              <a:avLst/>
            </a:prstGeom>
            <a:noFill/>
          </p:spPr>
          <p:txBody>
            <a:bodyPr wrap="square">
              <a:spAutoFit/>
            </a:bodyPr>
            <a:lstStyle/>
            <a:p>
              <a:r>
                <a:rPr lang="it-IT" sz="2000" b="1" dirty="0">
                  <a:solidFill>
                    <a:srgbClr val="376092"/>
                  </a:solidFill>
                  <a:latin typeface="Open Sans" panose="020B0606030504020204"/>
                  <a:ea typeface="SimSun" panose="02010600030101010101" pitchFamily="2" charset="-122"/>
                </a:rPr>
                <a:t>Come?</a:t>
              </a:r>
            </a:p>
          </p:txBody>
        </p:sp>
      </p:grpSp>
      <p:sp>
        <p:nvSpPr>
          <p:cNvPr id="3" name="CasellaDiTesto 2">
            <a:extLst>
              <a:ext uri="{FF2B5EF4-FFF2-40B4-BE49-F238E27FC236}">
                <a16:creationId xmlns:a16="http://schemas.microsoft.com/office/drawing/2014/main" id="{C4281A69-E53C-1795-623E-1FD097AB20CD}"/>
              </a:ext>
            </a:extLst>
          </p:cNvPr>
          <p:cNvSpPr txBox="1"/>
          <p:nvPr/>
        </p:nvSpPr>
        <p:spPr>
          <a:xfrm>
            <a:off x="2501525" y="2279291"/>
            <a:ext cx="9308975" cy="1569660"/>
          </a:xfrm>
          <a:prstGeom prst="rect">
            <a:avLst/>
          </a:prstGeom>
          <a:noFill/>
        </p:spPr>
        <p:txBody>
          <a:bodyPr wrap="square">
            <a:spAutoFit/>
          </a:bodyPr>
          <a:lstStyle/>
          <a:p>
            <a:pPr algn="l"/>
            <a:r>
              <a:rPr lang="it-IT" sz="1600" dirty="0">
                <a:solidFill>
                  <a:srgbClr val="376092"/>
                </a:solidFill>
                <a:latin typeface="Open Sans" panose="020B0606030504020204"/>
                <a:ea typeface="SimSun" charset="0"/>
              </a:rPr>
              <a:t>Possiamo proporre </a:t>
            </a:r>
            <a:r>
              <a:rPr lang="it-IT" sz="1600" b="1" dirty="0">
                <a:solidFill>
                  <a:srgbClr val="376092"/>
                </a:solidFill>
                <a:latin typeface="Open Sans" panose="020B0606030504020204"/>
                <a:ea typeface="SimSun" charset="0"/>
              </a:rPr>
              <a:t>attività e giochi </a:t>
            </a:r>
            <a:r>
              <a:rPr lang="it-IT" sz="1600" dirty="0">
                <a:solidFill>
                  <a:srgbClr val="376092"/>
                </a:solidFill>
                <a:latin typeface="Open Sans" panose="020B0606030504020204"/>
                <a:ea typeface="SimSun" charset="0"/>
              </a:rPr>
              <a:t>in cui far emergere:</a:t>
            </a:r>
          </a:p>
          <a:p>
            <a:pPr marL="285750" indent="-285750">
              <a:buFont typeface="Wingdings" panose="05000000000000000000" pitchFamily="2" charset="2"/>
              <a:buChar char="§"/>
            </a:pPr>
            <a:r>
              <a:rPr lang="it-IT" sz="1600" dirty="0">
                <a:solidFill>
                  <a:srgbClr val="376092"/>
                </a:solidFill>
                <a:latin typeface="Open Sans" panose="020B0606030504020204"/>
                <a:ea typeface="SimSun" charset="0"/>
              </a:rPr>
              <a:t>quali sono i loro </a:t>
            </a:r>
            <a:r>
              <a:rPr lang="it-IT" sz="1600" b="1" dirty="0">
                <a:solidFill>
                  <a:srgbClr val="376092"/>
                </a:solidFill>
                <a:latin typeface="Open Sans" panose="020B0606030504020204"/>
                <a:ea typeface="SimSun" charset="0"/>
              </a:rPr>
              <a:t>gusti e preferenze</a:t>
            </a:r>
            <a:r>
              <a:rPr lang="it-IT" sz="1600" dirty="0">
                <a:solidFill>
                  <a:srgbClr val="376092"/>
                </a:solidFill>
                <a:latin typeface="Open Sans" panose="020B0606030504020204"/>
                <a:ea typeface="SimSun" charset="0"/>
              </a:rPr>
              <a:t>,</a:t>
            </a:r>
            <a:r>
              <a:rPr lang="it-IT" sz="1600" b="1" dirty="0">
                <a:solidFill>
                  <a:srgbClr val="376092"/>
                </a:solidFill>
                <a:latin typeface="Open Sans" panose="020B0606030504020204"/>
                <a:ea typeface="SimSun" charset="0"/>
              </a:rPr>
              <a:t> </a:t>
            </a:r>
            <a:r>
              <a:rPr lang="it-IT" sz="1600" dirty="0">
                <a:solidFill>
                  <a:srgbClr val="376092"/>
                </a:solidFill>
                <a:latin typeface="Open Sans" panose="020B0606030504020204"/>
                <a:ea typeface="SimSun" charset="0"/>
              </a:rPr>
              <a:t>quindi</a:t>
            </a:r>
            <a:r>
              <a:rPr lang="it-IT" sz="1600" b="1" dirty="0">
                <a:solidFill>
                  <a:srgbClr val="376092"/>
                </a:solidFill>
                <a:latin typeface="Open Sans" panose="020B0606030504020204"/>
                <a:ea typeface="SimSun" charset="0"/>
              </a:rPr>
              <a:t> </a:t>
            </a:r>
            <a:r>
              <a:rPr lang="it-IT" sz="1600" dirty="0">
                <a:solidFill>
                  <a:srgbClr val="376092"/>
                </a:solidFill>
                <a:latin typeface="Open Sans" panose="020B0606030504020204"/>
                <a:ea typeface="SimSun" charset="0"/>
              </a:rPr>
              <a:t>cosa </a:t>
            </a:r>
            <a:r>
              <a:rPr lang="it-IT" sz="1600" b="1" dirty="0">
                <a:solidFill>
                  <a:srgbClr val="376092"/>
                </a:solidFill>
                <a:latin typeface="Open Sans" panose="020B0606030504020204"/>
                <a:ea typeface="SimSun" charset="0"/>
              </a:rPr>
              <a:t>piace/non piace, </a:t>
            </a:r>
            <a:r>
              <a:rPr lang="it-IT" sz="1600" dirty="0">
                <a:solidFill>
                  <a:srgbClr val="376092"/>
                </a:solidFill>
                <a:latin typeface="Open Sans" panose="020B0606030504020204"/>
                <a:ea typeface="SimSun" charset="0"/>
              </a:rPr>
              <a:t>cosa li </a:t>
            </a:r>
            <a:r>
              <a:rPr lang="it-IT" sz="1600" b="1" dirty="0">
                <a:solidFill>
                  <a:srgbClr val="376092"/>
                </a:solidFill>
                <a:latin typeface="Open Sans" panose="020B0606030504020204"/>
                <a:ea typeface="SimSun" charset="0"/>
              </a:rPr>
              <a:t>diverte/annoia… </a:t>
            </a:r>
            <a:br>
              <a:rPr lang="it-IT" sz="1600" b="1" dirty="0">
                <a:solidFill>
                  <a:srgbClr val="376092"/>
                </a:solidFill>
                <a:latin typeface="Open Sans" panose="020B0606030504020204"/>
                <a:ea typeface="SimSun" charset="0"/>
              </a:rPr>
            </a:br>
            <a:endParaRPr lang="it-IT" sz="1600" b="1" dirty="0">
              <a:solidFill>
                <a:srgbClr val="376092"/>
              </a:solidFill>
              <a:latin typeface="Open Sans" panose="020B0606030504020204"/>
              <a:ea typeface="SimSun" charset="0"/>
            </a:endParaRPr>
          </a:p>
          <a:p>
            <a:r>
              <a:rPr lang="it-IT" sz="1600" b="1" dirty="0">
                <a:solidFill>
                  <a:srgbClr val="00B0F0"/>
                </a:solidFill>
                <a:latin typeface="Open Sans" panose="020B0606030504020204"/>
                <a:ea typeface="SimSun" charset="0"/>
              </a:rPr>
              <a:t>Esempi con le discipline</a:t>
            </a:r>
          </a:p>
          <a:p>
            <a:r>
              <a:rPr lang="it-IT" sz="1600" dirty="0">
                <a:solidFill>
                  <a:srgbClr val="376092"/>
                </a:solidFill>
                <a:latin typeface="Open Sans" panose="020B0606030504020204"/>
                <a:ea typeface="SimSun" charset="0"/>
              </a:rPr>
              <a:t>Possiamo proporre le attività di consapevolezza di sé su qualsiasi contenuto, in base alla programmazione didattica e alle caratteristiche del gruppo classe.</a:t>
            </a:r>
          </a:p>
        </p:txBody>
      </p:sp>
      <p:pic>
        <p:nvPicPr>
          <p:cNvPr id="8" name="Immagine 7">
            <a:extLst>
              <a:ext uri="{FF2B5EF4-FFF2-40B4-BE49-F238E27FC236}">
                <a16:creationId xmlns:a16="http://schemas.microsoft.com/office/drawing/2014/main" id="{64755AF2-4277-C892-E12D-D5580098C7D5}"/>
              </a:ext>
            </a:extLst>
          </p:cNvPr>
          <p:cNvPicPr>
            <a:picLocks noChangeAspect="1"/>
          </p:cNvPicPr>
          <p:nvPr/>
        </p:nvPicPr>
        <p:blipFill>
          <a:blip r:embed="rId7"/>
          <a:stretch>
            <a:fillRect/>
          </a:stretch>
        </p:blipFill>
        <p:spPr>
          <a:xfrm>
            <a:off x="9343503" y="4041386"/>
            <a:ext cx="1008000" cy="1249644"/>
          </a:xfrm>
          <a:prstGeom prst="rect">
            <a:avLst/>
          </a:prstGeom>
        </p:spPr>
      </p:pic>
      <p:pic>
        <p:nvPicPr>
          <p:cNvPr id="13" name="Immagine 12">
            <a:extLst>
              <a:ext uri="{FF2B5EF4-FFF2-40B4-BE49-F238E27FC236}">
                <a16:creationId xmlns:a16="http://schemas.microsoft.com/office/drawing/2014/main" id="{7A1584C4-0C75-9152-C1A1-60D89C298338}"/>
              </a:ext>
            </a:extLst>
          </p:cNvPr>
          <p:cNvPicPr>
            <a:picLocks noChangeAspect="1"/>
          </p:cNvPicPr>
          <p:nvPr/>
        </p:nvPicPr>
        <p:blipFill>
          <a:blip r:embed="rId8"/>
          <a:stretch>
            <a:fillRect/>
          </a:stretch>
        </p:blipFill>
        <p:spPr>
          <a:xfrm>
            <a:off x="9186109" y="5536971"/>
            <a:ext cx="1417320" cy="327660"/>
          </a:xfrm>
          <a:prstGeom prst="rect">
            <a:avLst/>
          </a:prstGeom>
        </p:spPr>
      </p:pic>
      <p:pic>
        <p:nvPicPr>
          <p:cNvPr id="15" name="Immagine 14">
            <a:extLst>
              <a:ext uri="{FF2B5EF4-FFF2-40B4-BE49-F238E27FC236}">
                <a16:creationId xmlns:a16="http://schemas.microsoft.com/office/drawing/2014/main" id="{2E44AB1D-5AFE-647A-B16B-1AAE304A6F23}"/>
              </a:ext>
            </a:extLst>
          </p:cNvPr>
          <p:cNvPicPr>
            <a:picLocks noChangeAspect="1"/>
          </p:cNvPicPr>
          <p:nvPr/>
        </p:nvPicPr>
        <p:blipFill>
          <a:blip r:embed="rId9"/>
          <a:stretch>
            <a:fillRect/>
          </a:stretch>
        </p:blipFill>
        <p:spPr>
          <a:xfrm>
            <a:off x="10704143" y="5342945"/>
            <a:ext cx="937260" cy="1028700"/>
          </a:xfrm>
          <a:prstGeom prst="rect">
            <a:avLst/>
          </a:prstGeom>
        </p:spPr>
      </p:pic>
      <p:pic>
        <p:nvPicPr>
          <p:cNvPr id="18" name="Immagine 17">
            <a:extLst>
              <a:ext uri="{FF2B5EF4-FFF2-40B4-BE49-F238E27FC236}">
                <a16:creationId xmlns:a16="http://schemas.microsoft.com/office/drawing/2014/main" id="{EF18E559-CC1F-9FD9-B398-DCC06C25B230}"/>
              </a:ext>
            </a:extLst>
          </p:cNvPr>
          <p:cNvPicPr>
            <a:picLocks noChangeAspect="1"/>
          </p:cNvPicPr>
          <p:nvPr/>
        </p:nvPicPr>
        <p:blipFill>
          <a:blip r:embed="rId10"/>
          <a:stretch>
            <a:fillRect/>
          </a:stretch>
        </p:blipFill>
        <p:spPr>
          <a:xfrm>
            <a:off x="10490825" y="4052273"/>
            <a:ext cx="1008000" cy="1050592"/>
          </a:xfrm>
          <a:prstGeom prst="rect">
            <a:avLst/>
          </a:prstGeom>
        </p:spPr>
      </p:pic>
      <p:sp>
        <p:nvSpPr>
          <p:cNvPr id="20" name="CasellaDiTesto 19">
            <a:extLst>
              <a:ext uri="{FF2B5EF4-FFF2-40B4-BE49-F238E27FC236}">
                <a16:creationId xmlns:a16="http://schemas.microsoft.com/office/drawing/2014/main" id="{B5AA66C5-EC66-AF68-0635-408235A44CFF}"/>
              </a:ext>
            </a:extLst>
          </p:cNvPr>
          <p:cNvSpPr txBox="1"/>
          <p:nvPr/>
        </p:nvSpPr>
        <p:spPr>
          <a:xfrm>
            <a:off x="3414479" y="3941634"/>
            <a:ext cx="5566919" cy="2062103"/>
          </a:xfrm>
          <a:prstGeom prst="rect">
            <a:avLst/>
          </a:prstGeom>
          <a:noFill/>
        </p:spPr>
        <p:txBody>
          <a:bodyPr wrap="square">
            <a:spAutoFit/>
          </a:bodyPr>
          <a:lstStyle/>
          <a:p>
            <a:r>
              <a:rPr lang="it-IT" sz="1600" b="1" dirty="0">
                <a:solidFill>
                  <a:srgbClr val="376092"/>
                </a:solidFill>
                <a:latin typeface="Open Sans" panose="020B0606030504020204"/>
                <a:ea typeface="SimSun" charset="0"/>
              </a:rPr>
              <a:t>Aritmetica</a:t>
            </a:r>
          </a:p>
          <a:p>
            <a:pPr marL="285750" indent="-285750">
              <a:buFont typeface="Arial" panose="020B0604020202020204" pitchFamily="34" charset="0"/>
              <a:buChar char="•"/>
            </a:pPr>
            <a:r>
              <a:rPr lang="it-IT" sz="1600" dirty="0">
                <a:solidFill>
                  <a:srgbClr val="376092"/>
                </a:solidFill>
                <a:latin typeface="Open Sans" panose="020B0606030504020204"/>
                <a:ea typeface="SimSun" charset="0"/>
              </a:rPr>
              <a:t>Dopo aver presentato addizioni e sottrazioni, possiamo far riflettere gli allievi su quale operazione preferiscono e perché</a:t>
            </a:r>
          </a:p>
          <a:p>
            <a:pPr marL="285750" indent="-285750">
              <a:buFont typeface="Arial" panose="020B0604020202020204" pitchFamily="34" charset="0"/>
              <a:buChar char="•"/>
            </a:pPr>
            <a:r>
              <a:rPr lang="it-IT" sz="1600" dirty="0">
                <a:solidFill>
                  <a:srgbClr val="376092"/>
                </a:solidFill>
                <a:latin typeface="Open Sans" panose="020B0606030504020204"/>
                <a:ea typeface="SimSun" charset="0"/>
              </a:rPr>
              <a:t>Quali operazioni preferiscono fare in riga e quali in colonna</a:t>
            </a:r>
          </a:p>
          <a:p>
            <a:pPr marL="285750" indent="-285750">
              <a:buFont typeface="Arial" panose="020B0604020202020204" pitchFamily="34" charset="0"/>
              <a:buChar char="•"/>
            </a:pPr>
            <a:r>
              <a:rPr lang="it-IT" sz="1600" dirty="0">
                <a:solidFill>
                  <a:srgbClr val="376092"/>
                </a:solidFill>
                <a:latin typeface="Open Sans" panose="020B0606030504020204"/>
                <a:ea typeface="SimSun" charset="0"/>
              </a:rPr>
              <a:t>Quale tipo di operazione li diverte e quale li annoia</a:t>
            </a:r>
          </a:p>
          <a:p>
            <a:pPr marL="285750" indent="-285750">
              <a:buFont typeface="Arial" panose="020B0604020202020204" pitchFamily="34" charset="0"/>
              <a:buChar char="•"/>
            </a:pPr>
            <a:r>
              <a:rPr lang="it-IT" sz="1600" dirty="0">
                <a:solidFill>
                  <a:srgbClr val="376092"/>
                </a:solidFill>
                <a:latin typeface="Open Sans" panose="020B0606030504020204"/>
                <a:ea typeface="SimSun" charset="0"/>
              </a:rPr>
              <a:t>…</a:t>
            </a:r>
          </a:p>
        </p:txBody>
      </p:sp>
    </p:spTree>
    <p:extLst>
      <p:ext uri="{BB962C8B-B14F-4D97-AF65-F5344CB8AC3E}">
        <p14:creationId xmlns:p14="http://schemas.microsoft.com/office/powerpoint/2010/main" val="362648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wipe(left)">
                                      <p:cBhvr>
                                        <p:cTn id="17" dur="500"/>
                                        <p:tgtEl>
                                          <p:spTgt spid="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xEl>
                                              <p:pRg st="1" end="1"/>
                                            </p:txEl>
                                          </p:spTgt>
                                        </p:tgtEl>
                                        <p:attrNameLst>
                                          <p:attrName>style.visibility</p:attrName>
                                        </p:attrNameLst>
                                      </p:cBhvr>
                                      <p:to>
                                        <p:strVal val="visible"/>
                                      </p:to>
                                    </p:set>
                                    <p:animEffect transition="in" filter="wipe(left)">
                                      <p:cBhvr>
                                        <p:cTn id="22" dur="500"/>
                                        <p:tgtEl>
                                          <p:spTgt spid="20">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0">
                                            <p:txEl>
                                              <p:pRg st="2" end="2"/>
                                            </p:txEl>
                                          </p:spTgt>
                                        </p:tgtEl>
                                        <p:attrNameLst>
                                          <p:attrName>style.visibility</p:attrName>
                                        </p:attrNameLst>
                                      </p:cBhvr>
                                      <p:to>
                                        <p:strVal val="visible"/>
                                      </p:to>
                                    </p:set>
                                    <p:animEffect transition="in" filter="wipe(left)">
                                      <p:cBhvr>
                                        <p:cTn id="33" dur="500"/>
                                        <p:tgtEl>
                                          <p:spTgt spid="20">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0">
                                            <p:txEl>
                                              <p:pRg st="3" end="3"/>
                                            </p:txEl>
                                          </p:spTgt>
                                        </p:tgtEl>
                                        <p:attrNameLst>
                                          <p:attrName>style.visibility</p:attrName>
                                        </p:attrNameLst>
                                      </p:cBhvr>
                                      <p:to>
                                        <p:strVal val="visible"/>
                                      </p:to>
                                    </p:set>
                                    <p:animEffect transition="in" filter="wipe(left)">
                                      <p:cBhvr>
                                        <p:cTn id="44" dur="500"/>
                                        <p:tgtEl>
                                          <p:spTgt spid="20">
                                            <p:txEl>
                                              <p:pRg st="3" end="3"/>
                                            </p:txEl>
                                          </p:spTgt>
                                        </p:tgtEl>
                                      </p:cBhvr>
                                    </p:animEffect>
                                  </p:childTnLst>
                                </p:cTn>
                              </p:par>
                              <p:par>
                                <p:cTn id="45" presetID="22" presetClass="entr" presetSubtype="8" fill="hold" nodeType="withEffect">
                                  <p:stCondLst>
                                    <p:cond delay="0"/>
                                  </p:stCondLst>
                                  <p:childTnLst>
                                    <p:set>
                                      <p:cBhvr>
                                        <p:cTn id="46" dur="1" fill="hold">
                                          <p:stCondLst>
                                            <p:cond delay="0"/>
                                          </p:stCondLst>
                                        </p:cTn>
                                        <p:tgtEl>
                                          <p:spTgt spid="20">
                                            <p:txEl>
                                              <p:pRg st="4" end="4"/>
                                            </p:txEl>
                                          </p:spTgt>
                                        </p:tgtEl>
                                        <p:attrNameLst>
                                          <p:attrName>style.visibility</p:attrName>
                                        </p:attrNameLst>
                                      </p:cBhvr>
                                      <p:to>
                                        <p:strVal val="visible"/>
                                      </p:to>
                                    </p:set>
                                    <p:animEffect transition="in" filter="wipe(left)">
                                      <p:cBhvr>
                                        <p:cTn id="4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2" name="CasellaDiTesto 14">
            <a:extLst>
              <a:ext uri="{FF2B5EF4-FFF2-40B4-BE49-F238E27FC236}">
                <a16:creationId xmlns:a16="http://schemas.microsoft.com/office/drawing/2014/main" id="{C148FE6D-86DB-9608-FCF2-DE77F2186173}"/>
              </a:ext>
            </a:extLst>
          </p:cNvPr>
          <p:cNvSpPr txBox="1">
            <a:spLocks noChangeArrowheads="1"/>
          </p:cNvSpPr>
          <p:nvPr/>
        </p:nvSpPr>
        <p:spPr bwMode="auto">
          <a:xfrm>
            <a:off x="421028" y="1525208"/>
            <a:ext cx="113206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SOSTENERE LO SVILUPPO DELLA CONSAPEVOLEZZA DI SÉ</a:t>
            </a:r>
          </a:p>
          <a:p>
            <a:pPr algn="just"/>
            <a:r>
              <a:rPr lang="it-IT" altLang="it-IT" sz="1600" b="1" dirty="0">
                <a:solidFill>
                  <a:srgbClr val="376092"/>
                </a:solidFill>
                <a:latin typeface="Open Sans" panose="020B0606030504020204"/>
                <a:ea typeface="SimSun" charset="0"/>
              </a:rPr>
              <a:t>Suggerimenti per la riflessione</a:t>
            </a:r>
          </a:p>
        </p:txBody>
      </p:sp>
      <p:grpSp>
        <p:nvGrpSpPr>
          <p:cNvPr id="6" name="Gruppo 5">
            <a:extLst>
              <a:ext uri="{FF2B5EF4-FFF2-40B4-BE49-F238E27FC236}">
                <a16:creationId xmlns:a16="http://schemas.microsoft.com/office/drawing/2014/main" id="{DC50A767-A8AA-FBFA-1EAD-804202512CE3}"/>
              </a:ext>
            </a:extLst>
          </p:cNvPr>
          <p:cNvGrpSpPr/>
          <p:nvPr/>
        </p:nvGrpSpPr>
        <p:grpSpPr>
          <a:xfrm>
            <a:off x="381500" y="2223045"/>
            <a:ext cx="1823384" cy="1831681"/>
            <a:chOff x="381500" y="2040166"/>
            <a:chExt cx="1823384" cy="1831681"/>
          </a:xfrm>
        </p:grpSpPr>
        <p:pic>
          <p:nvPicPr>
            <p:cNvPr id="7" name="Immagine 6">
              <a:extLst>
                <a:ext uri="{FF2B5EF4-FFF2-40B4-BE49-F238E27FC236}">
                  <a16:creationId xmlns:a16="http://schemas.microsoft.com/office/drawing/2014/main" id="{CAAE2A14-8B1A-B0E4-EDA9-8775F8522D9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381500" y="2040166"/>
              <a:ext cx="1823384" cy="1604012"/>
            </a:xfrm>
            <a:prstGeom prst="rect">
              <a:avLst/>
            </a:prstGeom>
          </p:spPr>
        </p:pic>
        <p:sp>
          <p:nvSpPr>
            <p:cNvPr id="11" name="CasellaDiTesto 10">
              <a:extLst>
                <a:ext uri="{FF2B5EF4-FFF2-40B4-BE49-F238E27FC236}">
                  <a16:creationId xmlns:a16="http://schemas.microsoft.com/office/drawing/2014/main" id="{01641900-9D76-9AE7-8D12-9807FAB08FDB}"/>
                </a:ext>
              </a:extLst>
            </p:cNvPr>
            <p:cNvSpPr txBox="1"/>
            <p:nvPr/>
          </p:nvSpPr>
          <p:spPr>
            <a:xfrm>
              <a:off x="789982" y="3471737"/>
              <a:ext cx="1344474" cy="400110"/>
            </a:xfrm>
            <a:prstGeom prst="rect">
              <a:avLst/>
            </a:prstGeom>
            <a:noFill/>
          </p:spPr>
          <p:txBody>
            <a:bodyPr wrap="square">
              <a:spAutoFit/>
            </a:bodyPr>
            <a:lstStyle/>
            <a:p>
              <a:r>
                <a:rPr lang="it-IT" sz="2000" b="1" dirty="0">
                  <a:solidFill>
                    <a:srgbClr val="376092"/>
                  </a:solidFill>
                  <a:latin typeface="Open Sans" panose="020B0606030504020204"/>
                  <a:ea typeface="SimSun" panose="02010600030101010101" pitchFamily="2" charset="-122"/>
                </a:rPr>
                <a:t>Come?</a:t>
              </a:r>
            </a:p>
          </p:txBody>
        </p:sp>
      </p:grpSp>
      <p:sp>
        <p:nvSpPr>
          <p:cNvPr id="3" name="CasellaDiTesto 2">
            <a:extLst>
              <a:ext uri="{FF2B5EF4-FFF2-40B4-BE49-F238E27FC236}">
                <a16:creationId xmlns:a16="http://schemas.microsoft.com/office/drawing/2014/main" id="{C4281A69-E53C-1795-623E-1FD097AB20CD}"/>
              </a:ext>
            </a:extLst>
          </p:cNvPr>
          <p:cNvSpPr txBox="1"/>
          <p:nvPr/>
        </p:nvSpPr>
        <p:spPr>
          <a:xfrm>
            <a:off x="2501525" y="2279291"/>
            <a:ext cx="9308975" cy="1077218"/>
          </a:xfrm>
          <a:prstGeom prst="rect">
            <a:avLst/>
          </a:prstGeom>
          <a:noFill/>
        </p:spPr>
        <p:txBody>
          <a:bodyPr wrap="square">
            <a:spAutoFit/>
          </a:bodyPr>
          <a:lstStyle/>
          <a:p>
            <a:pPr algn="l"/>
            <a:r>
              <a:rPr lang="it-IT" sz="1600" dirty="0">
                <a:solidFill>
                  <a:srgbClr val="376092"/>
                </a:solidFill>
                <a:latin typeface="Open Sans" panose="020B0606030504020204"/>
                <a:ea typeface="SimSun" charset="0"/>
              </a:rPr>
              <a:t>Possiamo proporre </a:t>
            </a:r>
            <a:r>
              <a:rPr lang="it-IT" sz="1600" b="1" dirty="0">
                <a:solidFill>
                  <a:srgbClr val="376092"/>
                </a:solidFill>
                <a:latin typeface="Open Sans" panose="020B0606030504020204"/>
                <a:ea typeface="SimSun" charset="0"/>
              </a:rPr>
              <a:t>attività e giochi </a:t>
            </a:r>
            <a:r>
              <a:rPr lang="it-IT" sz="1600" dirty="0">
                <a:solidFill>
                  <a:srgbClr val="376092"/>
                </a:solidFill>
                <a:latin typeface="Open Sans" panose="020B0606030504020204"/>
                <a:ea typeface="SimSun" charset="0"/>
              </a:rPr>
              <a:t>in cui far emergere:</a:t>
            </a:r>
          </a:p>
          <a:p>
            <a:pPr marL="285750" indent="-285750">
              <a:buFont typeface="Wingdings" panose="05000000000000000000" pitchFamily="2" charset="2"/>
              <a:buChar char="§"/>
            </a:pPr>
            <a:r>
              <a:rPr lang="it-IT" sz="1600" dirty="0">
                <a:solidFill>
                  <a:srgbClr val="376092"/>
                </a:solidFill>
                <a:latin typeface="Open Sans" panose="020B0606030504020204"/>
                <a:ea typeface="SimSun" charset="0"/>
              </a:rPr>
              <a:t>quali sono i loro </a:t>
            </a:r>
            <a:r>
              <a:rPr lang="it-IT" sz="1600" b="1" dirty="0">
                <a:solidFill>
                  <a:srgbClr val="376092"/>
                </a:solidFill>
                <a:latin typeface="Open Sans" panose="020B0606030504020204"/>
                <a:ea typeface="SimSun" charset="0"/>
              </a:rPr>
              <a:t>gusti e preferenze</a:t>
            </a:r>
            <a:r>
              <a:rPr lang="it-IT" sz="1600" dirty="0">
                <a:solidFill>
                  <a:srgbClr val="376092"/>
                </a:solidFill>
                <a:latin typeface="Open Sans" panose="020B0606030504020204"/>
                <a:ea typeface="SimSun" charset="0"/>
              </a:rPr>
              <a:t>,</a:t>
            </a:r>
            <a:r>
              <a:rPr lang="it-IT" sz="1600" b="1" dirty="0">
                <a:solidFill>
                  <a:srgbClr val="376092"/>
                </a:solidFill>
                <a:latin typeface="Open Sans" panose="020B0606030504020204"/>
                <a:ea typeface="SimSun" charset="0"/>
              </a:rPr>
              <a:t> </a:t>
            </a:r>
            <a:r>
              <a:rPr lang="it-IT" sz="1600" dirty="0">
                <a:solidFill>
                  <a:srgbClr val="376092"/>
                </a:solidFill>
                <a:latin typeface="Open Sans" panose="020B0606030504020204"/>
                <a:ea typeface="SimSun" charset="0"/>
              </a:rPr>
              <a:t>quindi</a:t>
            </a:r>
            <a:r>
              <a:rPr lang="it-IT" sz="1600" b="1" dirty="0">
                <a:solidFill>
                  <a:srgbClr val="376092"/>
                </a:solidFill>
                <a:latin typeface="Open Sans" panose="020B0606030504020204"/>
                <a:ea typeface="SimSun" charset="0"/>
              </a:rPr>
              <a:t> </a:t>
            </a:r>
            <a:r>
              <a:rPr lang="it-IT" sz="1600" dirty="0">
                <a:solidFill>
                  <a:srgbClr val="376092"/>
                </a:solidFill>
                <a:latin typeface="Open Sans" panose="020B0606030504020204"/>
                <a:ea typeface="SimSun" charset="0"/>
              </a:rPr>
              <a:t>cosa </a:t>
            </a:r>
            <a:r>
              <a:rPr lang="it-IT" sz="1600" b="1" dirty="0">
                <a:solidFill>
                  <a:srgbClr val="376092"/>
                </a:solidFill>
                <a:latin typeface="Open Sans" panose="020B0606030504020204"/>
                <a:ea typeface="SimSun" charset="0"/>
              </a:rPr>
              <a:t>piace/non piace, </a:t>
            </a:r>
            <a:r>
              <a:rPr lang="it-IT" sz="1600" dirty="0">
                <a:solidFill>
                  <a:srgbClr val="376092"/>
                </a:solidFill>
                <a:latin typeface="Open Sans" panose="020B0606030504020204"/>
                <a:ea typeface="SimSun" charset="0"/>
              </a:rPr>
              <a:t>cosa li </a:t>
            </a:r>
            <a:r>
              <a:rPr lang="it-IT" sz="1600" b="1" dirty="0">
                <a:solidFill>
                  <a:srgbClr val="376092"/>
                </a:solidFill>
                <a:latin typeface="Open Sans" panose="020B0606030504020204"/>
                <a:ea typeface="SimSun" charset="0"/>
              </a:rPr>
              <a:t>diverte/annoia… </a:t>
            </a:r>
            <a:br>
              <a:rPr lang="it-IT" sz="1600" b="1" dirty="0">
                <a:solidFill>
                  <a:srgbClr val="376092"/>
                </a:solidFill>
                <a:latin typeface="Open Sans" panose="020B0606030504020204"/>
                <a:ea typeface="SimSun" charset="0"/>
              </a:rPr>
            </a:br>
            <a:endParaRPr lang="it-IT" sz="1600" b="1" dirty="0">
              <a:solidFill>
                <a:srgbClr val="376092"/>
              </a:solidFill>
              <a:latin typeface="Open Sans" panose="020B0606030504020204"/>
              <a:ea typeface="SimSun" charset="0"/>
            </a:endParaRPr>
          </a:p>
          <a:p>
            <a:r>
              <a:rPr lang="it-IT" sz="1600" b="1" dirty="0">
                <a:solidFill>
                  <a:srgbClr val="00B0F0"/>
                </a:solidFill>
                <a:latin typeface="Open Sans" panose="020B0606030504020204"/>
                <a:ea typeface="SimSun" charset="0"/>
              </a:rPr>
              <a:t>Esempi con le discipline</a:t>
            </a:r>
          </a:p>
        </p:txBody>
      </p:sp>
      <p:sp>
        <p:nvSpPr>
          <p:cNvPr id="20" name="CasellaDiTesto 19">
            <a:extLst>
              <a:ext uri="{FF2B5EF4-FFF2-40B4-BE49-F238E27FC236}">
                <a16:creationId xmlns:a16="http://schemas.microsoft.com/office/drawing/2014/main" id="{B5AA66C5-EC66-AF68-0635-408235A44CFF}"/>
              </a:ext>
            </a:extLst>
          </p:cNvPr>
          <p:cNvSpPr txBox="1"/>
          <p:nvPr/>
        </p:nvSpPr>
        <p:spPr>
          <a:xfrm>
            <a:off x="2542938" y="3540569"/>
            <a:ext cx="4151776" cy="2308324"/>
          </a:xfrm>
          <a:prstGeom prst="rect">
            <a:avLst/>
          </a:prstGeom>
          <a:noFill/>
        </p:spPr>
        <p:txBody>
          <a:bodyPr wrap="square">
            <a:spAutoFit/>
          </a:bodyPr>
          <a:lstStyle/>
          <a:p>
            <a:r>
              <a:rPr lang="it-IT" sz="1600" b="1" dirty="0">
                <a:solidFill>
                  <a:srgbClr val="376092"/>
                </a:solidFill>
                <a:latin typeface="Open Sans" panose="020B0606030504020204"/>
                <a:ea typeface="SimSun" charset="0"/>
              </a:rPr>
              <a:t>Arte e immagine</a:t>
            </a:r>
          </a:p>
          <a:p>
            <a:pPr marL="285750" indent="-285750">
              <a:buFont typeface="Arial" panose="020B0604020202020204" pitchFamily="34" charset="0"/>
              <a:buChar char="•"/>
            </a:pPr>
            <a:r>
              <a:rPr lang="it-IT" sz="1600" dirty="0">
                <a:solidFill>
                  <a:srgbClr val="376092"/>
                </a:solidFill>
                <a:latin typeface="Open Sans" panose="020B0606030504020204"/>
                <a:ea typeface="SimSun" charset="0"/>
              </a:rPr>
              <a:t>Dopo aver lavorato con alcune tecniche, possiamo invitare gli allievi a riflettere su quale preferiscano e perché, guidandoli anche a ragionare su come ogni tecnica li faccia sentire (frustrazione? Serenità? Senso di efficacia nel riuscire a esprimere se stessi? E così via)</a:t>
            </a:r>
          </a:p>
        </p:txBody>
      </p:sp>
      <p:pic>
        <p:nvPicPr>
          <p:cNvPr id="9" name="Immagine 8">
            <a:extLst>
              <a:ext uri="{FF2B5EF4-FFF2-40B4-BE49-F238E27FC236}">
                <a16:creationId xmlns:a16="http://schemas.microsoft.com/office/drawing/2014/main" id="{D7979D55-9E5E-7527-473B-2207A78B7C51}"/>
              </a:ext>
            </a:extLst>
          </p:cNvPr>
          <p:cNvPicPr>
            <a:picLocks noChangeAspect="1"/>
          </p:cNvPicPr>
          <p:nvPr/>
        </p:nvPicPr>
        <p:blipFill>
          <a:blip r:embed="rId6"/>
          <a:stretch>
            <a:fillRect/>
          </a:stretch>
        </p:blipFill>
        <p:spPr>
          <a:xfrm>
            <a:off x="6890158" y="3255105"/>
            <a:ext cx="4920342" cy="2334483"/>
          </a:xfrm>
          <a:prstGeom prst="rect">
            <a:avLst/>
          </a:prstGeom>
        </p:spPr>
      </p:pic>
      <p:grpSp>
        <p:nvGrpSpPr>
          <p:cNvPr id="14" name="Gruppo 13">
            <a:extLst>
              <a:ext uri="{FF2B5EF4-FFF2-40B4-BE49-F238E27FC236}">
                <a16:creationId xmlns:a16="http://schemas.microsoft.com/office/drawing/2014/main" id="{B66D8AA7-DCC2-E50F-B411-9AEBD1E00017}"/>
              </a:ext>
            </a:extLst>
          </p:cNvPr>
          <p:cNvGrpSpPr/>
          <p:nvPr/>
        </p:nvGrpSpPr>
        <p:grpSpPr>
          <a:xfrm>
            <a:off x="10172700" y="186008"/>
            <a:ext cx="1908337" cy="1173366"/>
            <a:chOff x="10172700" y="186008"/>
            <a:chExt cx="1908337" cy="1173366"/>
          </a:xfrm>
        </p:grpSpPr>
        <p:pic>
          <p:nvPicPr>
            <p:cNvPr id="16" name="Google Shape;168;g1020d4e4f60_1_302">
              <a:extLst>
                <a:ext uri="{FF2B5EF4-FFF2-40B4-BE49-F238E27FC236}">
                  <a16:creationId xmlns:a16="http://schemas.microsoft.com/office/drawing/2014/main" id="{51690807-DFF1-CD46-4769-B0E9661D8AFC}"/>
                </a:ext>
              </a:extLst>
            </p:cNvPr>
            <p:cNvPicPr preferRelativeResize="0"/>
            <p:nvPr/>
          </p:nvPicPr>
          <p:blipFill>
            <a:blip r:embed="rId7">
              <a:alphaModFix/>
            </a:blip>
            <a:stretch>
              <a:fillRect/>
            </a:stretch>
          </p:blipFill>
          <p:spPr>
            <a:xfrm>
              <a:off x="11253262" y="466824"/>
              <a:ext cx="827775" cy="892550"/>
            </a:xfrm>
            <a:prstGeom prst="rect">
              <a:avLst/>
            </a:prstGeom>
            <a:noFill/>
            <a:ln>
              <a:noFill/>
            </a:ln>
          </p:spPr>
        </p:pic>
        <p:sp>
          <p:nvSpPr>
            <p:cNvPr id="17" name="Segnaposto testo 2">
              <a:extLst>
                <a:ext uri="{FF2B5EF4-FFF2-40B4-BE49-F238E27FC236}">
                  <a16:creationId xmlns:a16="http://schemas.microsoft.com/office/drawing/2014/main" id="{39C0174B-66B6-4EE1-AD6E-D3021E745723}"/>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Tree>
    <p:extLst>
      <p:ext uri="{BB962C8B-B14F-4D97-AF65-F5344CB8AC3E}">
        <p14:creationId xmlns:p14="http://schemas.microsoft.com/office/powerpoint/2010/main" val="371545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animEffect transition="in" filter="fade">
                                      <p:cBhvr>
                                        <p:cTn id="11" dur="500"/>
                                        <p:tgtEl>
                                          <p:spTgt spid="20">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grpSp>
        <p:nvGrpSpPr>
          <p:cNvPr id="12" name="Gruppo 11">
            <a:extLst>
              <a:ext uri="{FF2B5EF4-FFF2-40B4-BE49-F238E27FC236}">
                <a16:creationId xmlns:a16="http://schemas.microsoft.com/office/drawing/2014/main" id="{E4C0E8EC-F5B4-2B58-0D49-272D12D3C2C3}"/>
              </a:ext>
            </a:extLst>
          </p:cNvPr>
          <p:cNvGrpSpPr/>
          <p:nvPr/>
        </p:nvGrpSpPr>
        <p:grpSpPr>
          <a:xfrm>
            <a:off x="10172700" y="186008"/>
            <a:ext cx="1880664" cy="1020391"/>
            <a:chOff x="10172700" y="186008"/>
            <a:chExt cx="1880664" cy="1020391"/>
          </a:xfrm>
        </p:grpSpPr>
        <p:pic>
          <p:nvPicPr>
            <p:cNvPr id="370" name="Google Shape;370;g1049568dc15_0_32"/>
            <p:cNvPicPr preferRelativeResize="0"/>
            <p:nvPr/>
          </p:nvPicPr>
          <p:blipFill>
            <a:blip r:embed="rId4">
              <a:alphaModFix/>
            </a:blip>
            <a:stretch>
              <a:fillRect/>
            </a:stretch>
          </p:blipFill>
          <p:spPr>
            <a:xfrm>
              <a:off x="11369364" y="594399"/>
              <a:ext cx="684000" cy="612000"/>
            </a:xfrm>
            <a:prstGeom prst="rect">
              <a:avLst/>
            </a:prstGeom>
            <a:noFill/>
            <a:ln>
              <a:noFill/>
            </a:ln>
          </p:spPr>
        </p:pic>
        <p:sp>
          <p:nvSpPr>
            <p:cNvPr id="10" name="Segnaposto testo 2">
              <a:extLst>
                <a:ext uri="{FF2B5EF4-FFF2-40B4-BE49-F238E27FC236}">
                  <a16:creationId xmlns:a16="http://schemas.microsoft.com/office/drawing/2014/main" id="{944F8CC8-E744-A8A3-27D5-566FD131339D}"/>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
        <p:nvSpPr>
          <p:cNvPr id="2" name="CasellaDiTesto 14">
            <a:extLst>
              <a:ext uri="{FF2B5EF4-FFF2-40B4-BE49-F238E27FC236}">
                <a16:creationId xmlns:a16="http://schemas.microsoft.com/office/drawing/2014/main" id="{C148FE6D-86DB-9608-FCF2-DE77F2186173}"/>
              </a:ext>
            </a:extLst>
          </p:cNvPr>
          <p:cNvSpPr txBox="1">
            <a:spLocks noChangeArrowheads="1"/>
          </p:cNvSpPr>
          <p:nvPr/>
        </p:nvSpPr>
        <p:spPr bwMode="auto">
          <a:xfrm>
            <a:off x="421028" y="1525208"/>
            <a:ext cx="113206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SOSTENERE LO SVILUPPO DELLA CONSAPEVOLEZZA DI SÉ</a:t>
            </a:r>
          </a:p>
          <a:p>
            <a:pPr algn="just"/>
            <a:r>
              <a:rPr lang="it-IT" altLang="it-IT" sz="1600" b="1" dirty="0">
                <a:solidFill>
                  <a:srgbClr val="376092"/>
                </a:solidFill>
                <a:latin typeface="Open Sans" panose="020B0606030504020204"/>
                <a:ea typeface="SimSun" charset="0"/>
              </a:rPr>
              <a:t>Suggerimenti per la riflessione</a:t>
            </a:r>
          </a:p>
        </p:txBody>
      </p:sp>
      <p:grpSp>
        <p:nvGrpSpPr>
          <p:cNvPr id="6" name="Gruppo 5">
            <a:extLst>
              <a:ext uri="{FF2B5EF4-FFF2-40B4-BE49-F238E27FC236}">
                <a16:creationId xmlns:a16="http://schemas.microsoft.com/office/drawing/2014/main" id="{DC50A767-A8AA-FBFA-1EAD-804202512CE3}"/>
              </a:ext>
            </a:extLst>
          </p:cNvPr>
          <p:cNvGrpSpPr/>
          <p:nvPr/>
        </p:nvGrpSpPr>
        <p:grpSpPr>
          <a:xfrm>
            <a:off x="381500" y="2223045"/>
            <a:ext cx="1823384" cy="1831681"/>
            <a:chOff x="381500" y="2040166"/>
            <a:chExt cx="1823384" cy="1831681"/>
          </a:xfrm>
        </p:grpSpPr>
        <p:pic>
          <p:nvPicPr>
            <p:cNvPr id="7" name="Immagine 6">
              <a:extLst>
                <a:ext uri="{FF2B5EF4-FFF2-40B4-BE49-F238E27FC236}">
                  <a16:creationId xmlns:a16="http://schemas.microsoft.com/office/drawing/2014/main" id="{CAAE2A14-8B1A-B0E4-EDA9-8775F8522D9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381500" y="2040166"/>
              <a:ext cx="1823384" cy="1604012"/>
            </a:xfrm>
            <a:prstGeom prst="rect">
              <a:avLst/>
            </a:prstGeom>
          </p:spPr>
        </p:pic>
        <p:sp>
          <p:nvSpPr>
            <p:cNvPr id="11" name="CasellaDiTesto 10">
              <a:extLst>
                <a:ext uri="{FF2B5EF4-FFF2-40B4-BE49-F238E27FC236}">
                  <a16:creationId xmlns:a16="http://schemas.microsoft.com/office/drawing/2014/main" id="{01641900-9D76-9AE7-8D12-9807FAB08FDB}"/>
                </a:ext>
              </a:extLst>
            </p:cNvPr>
            <p:cNvSpPr txBox="1"/>
            <p:nvPr/>
          </p:nvSpPr>
          <p:spPr>
            <a:xfrm>
              <a:off x="789982" y="3471737"/>
              <a:ext cx="1344474" cy="400110"/>
            </a:xfrm>
            <a:prstGeom prst="rect">
              <a:avLst/>
            </a:prstGeom>
            <a:noFill/>
          </p:spPr>
          <p:txBody>
            <a:bodyPr wrap="square">
              <a:spAutoFit/>
            </a:bodyPr>
            <a:lstStyle/>
            <a:p>
              <a:r>
                <a:rPr lang="it-IT" sz="2000" b="1" dirty="0">
                  <a:solidFill>
                    <a:srgbClr val="376092"/>
                  </a:solidFill>
                  <a:latin typeface="Open Sans" panose="020B0606030504020204"/>
                  <a:ea typeface="SimSun" panose="02010600030101010101" pitchFamily="2" charset="-122"/>
                </a:rPr>
                <a:t>Come?</a:t>
              </a:r>
            </a:p>
          </p:txBody>
        </p:sp>
      </p:grpSp>
      <p:sp>
        <p:nvSpPr>
          <p:cNvPr id="3" name="CasellaDiTesto 2">
            <a:extLst>
              <a:ext uri="{FF2B5EF4-FFF2-40B4-BE49-F238E27FC236}">
                <a16:creationId xmlns:a16="http://schemas.microsoft.com/office/drawing/2014/main" id="{C4281A69-E53C-1795-623E-1FD097AB20CD}"/>
              </a:ext>
            </a:extLst>
          </p:cNvPr>
          <p:cNvSpPr txBox="1"/>
          <p:nvPr/>
        </p:nvSpPr>
        <p:spPr>
          <a:xfrm>
            <a:off x="2501525" y="2279291"/>
            <a:ext cx="9308975" cy="1077218"/>
          </a:xfrm>
          <a:prstGeom prst="rect">
            <a:avLst/>
          </a:prstGeom>
          <a:noFill/>
        </p:spPr>
        <p:txBody>
          <a:bodyPr wrap="square">
            <a:spAutoFit/>
          </a:bodyPr>
          <a:lstStyle/>
          <a:p>
            <a:pPr algn="l"/>
            <a:r>
              <a:rPr lang="it-IT" sz="1600" dirty="0">
                <a:solidFill>
                  <a:srgbClr val="376092"/>
                </a:solidFill>
                <a:latin typeface="Open Sans" panose="020B0606030504020204"/>
                <a:ea typeface="SimSun" charset="0"/>
              </a:rPr>
              <a:t>Possiamo proporre </a:t>
            </a:r>
            <a:r>
              <a:rPr lang="it-IT" sz="1600" b="1" dirty="0">
                <a:solidFill>
                  <a:srgbClr val="376092"/>
                </a:solidFill>
                <a:latin typeface="Open Sans" panose="020B0606030504020204"/>
                <a:ea typeface="SimSun" charset="0"/>
              </a:rPr>
              <a:t>attività e giochi </a:t>
            </a:r>
            <a:r>
              <a:rPr lang="it-IT" sz="1600" dirty="0">
                <a:solidFill>
                  <a:srgbClr val="376092"/>
                </a:solidFill>
                <a:latin typeface="Open Sans" panose="020B0606030504020204"/>
                <a:ea typeface="SimSun" charset="0"/>
              </a:rPr>
              <a:t>in cui far emergere:</a:t>
            </a:r>
          </a:p>
          <a:p>
            <a:pPr marL="285750" indent="-285750">
              <a:buFont typeface="Wingdings" panose="05000000000000000000" pitchFamily="2" charset="2"/>
              <a:buChar char="§"/>
            </a:pPr>
            <a:r>
              <a:rPr lang="it-IT" sz="1600" dirty="0">
                <a:solidFill>
                  <a:srgbClr val="376092"/>
                </a:solidFill>
                <a:latin typeface="Open Sans" panose="020B0606030504020204"/>
                <a:ea typeface="SimSun" charset="0"/>
              </a:rPr>
              <a:t>quali sono i loro </a:t>
            </a:r>
            <a:r>
              <a:rPr lang="it-IT" sz="1600" b="1" dirty="0">
                <a:solidFill>
                  <a:srgbClr val="376092"/>
                </a:solidFill>
                <a:latin typeface="Open Sans" panose="020B0606030504020204"/>
                <a:ea typeface="SimSun" charset="0"/>
              </a:rPr>
              <a:t>gusti e preferenze</a:t>
            </a:r>
            <a:r>
              <a:rPr lang="it-IT" sz="1600" dirty="0">
                <a:solidFill>
                  <a:srgbClr val="376092"/>
                </a:solidFill>
                <a:latin typeface="Open Sans" panose="020B0606030504020204"/>
                <a:ea typeface="SimSun" charset="0"/>
              </a:rPr>
              <a:t>,</a:t>
            </a:r>
            <a:r>
              <a:rPr lang="it-IT" sz="1600" b="1" dirty="0">
                <a:solidFill>
                  <a:srgbClr val="376092"/>
                </a:solidFill>
                <a:latin typeface="Open Sans" panose="020B0606030504020204"/>
                <a:ea typeface="SimSun" charset="0"/>
              </a:rPr>
              <a:t> </a:t>
            </a:r>
            <a:r>
              <a:rPr lang="it-IT" sz="1600" dirty="0">
                <a:solidFill>
                  <a:srgbClr val="376092"/>
                </a:solidFill>
                <a:latin typeface="Open Sans" panose="020B0606030504020204"/>
                <a:ea typeface="SimSun" charset="0"/>
              </a:rPr>
              <a:t>quindi</a:t>
            </a:r>
            <a:r>
              <a:rPr lang="it-IT" sz="1600" b="1" dirty="0">
                <a:solidFill>
                  <a:srgbClr val="376092"/>
                </a:solidFill>
                <a:latin typeface="Open Sans" panose="020B0606030504020204"/>
                <a:ea typeface="SimSun" charset="0"/>
              </a:rPr>
              <a:t> </a:t>
            </a:r>
            <a:r>
              <a:rPr lang="it-IT" sz="1600" dirty="0">
                <a:solidFill>
                  <a:srgbClr val="376092"/>
                </a:solidFill>
                <a:latin typeface="Open Sans" panose="020B0606030504020204"/>
                <a:ea typeface="SimSun" charset="0"/>
              </a:rPr>
              <a:t>cosa </a:t>
            </a:r>
            <a:r>
              <a:rPr lang="it-IT" sz="1600" b="1" dirty="0">
                <a:solidFill>
                  <a:srgbClr val="376092"/>
                </a:solidFill>
                <a:latin typeface="Open Sans" panose="020B0606030504020204"/>
                <a:ea typeface="SimSun" charset="0"/>
              </a:rPr>
              <a:t>piace/non piace, </a:t>
            </a:r>
            <a:r>
              <a:rPr lang="it-IT" sz="1600" dirty="0">
                <a:solidFill>
                  <a:srgbClr val="376092"/>
                </a:solidFill>
                <a:latin typeface="Open Sans" panose="020B0606030504020204"/>
                <a:ea typeface="SimSun" charset="0"/>
              </a:rPr>
              <a:t>cosa li </a:t>
            </a:r>
            <a:r>
              <a:rPr lang="it-IT" sz="1600" b="1" dirty="0">
                <a:solidFill>
                  <a:srgbClr val="376092"/>
                </a:solidFill>
                <a:latin typeface="Open Sans" panose="020B0606030504020204"/>
                <a:ea typeface="SimSun" charset="0"/>
              </a:rPr>
              <a:t>diverte/annoia… </a:t>
            </a:r>
            <a:br>
              <a:rPr lang="it-IT" sz="1600" b="1" dirty="0">
                <a:solidFill>
                  <a:srgbClr val="376092"/>
                </a:solidFill>
                <a:latin typeface="Open Sans" panose="020B0606030504020204"/>
                <a:ea typeface="SimSun" charset="0"/>
              </a:rPr>
            </a:br>
            <a:endParaRPr lang="it-IT" sz="1600" b="1" dirty="0">
              <a:solidFill>
                <a:srgbClr val="376092"/>
              </a:solidFill>
              <a:latin typeface="Open Sans" panose="020B0606030504020204"/>
              <a:ea typeface="SimSun" charset="0"/>
            </a:endParaRPr>
          </a:p>
          <a:p>
            <a:r>
              <a:rPr lang="it-IT" sz="1600" b="1" dirty="0">
                <a:solidFill>
                  <a:srgbClr val="00B0F0"/>
                </a:solidFill>
                <a:latin typeface="Open Sans" panose="020B0606030504020204"/>
                <a:ea typeface="SimSun" charset="0"/>
              </a:rPr>
              <a:t>Esempi con le discipline</a:t>
            </a:r>
          </a:p>
        </p:txBody>
      </p:sp>
      <p:sp>
        <p:nvSpPr>
          <p:cNvPr id="20" name="CasellaDiTesto 19">
            <a:extLst>
              <a:ext uri="{FF2B5EF4-FFF2-40B4-BE49-F238E27FC236}">
                <a16:creationId xmlns:a16="http://schemas.microsoft.com/office/drawing/2014/main" id="{B5AA66C5-EC66-AF68-0635-408235A44CFF}"/>
              </a:ext>
            </a:extLst>
          </p:cNvPr>
          <p:cNvSpPr txBox="1"/>
          <p:nvPr/>
        </p:nvSpPr>
        <p:spPr>
          <a:xfrm>
            <a:off x="2542938" y="3578879"/>
            <a:ext cx="9308975" cy="830997"/>
          </a:xfrm>
          <a:prstGeom prst="rect">
            <a:avLst/>
          </a:prstGeom>
          <a:noFill/>
        </p:spPr>
        <p:txBody>
          <a:bodyPr wrap="square">
            <a:spAutoFit/>
          </a:bodyPr>
          <a:lstStyle/>
          <a:p>
            <a:r>
              <a:rPr lang="it-IT" sz="1600" b="1" dirty="0">
                <a:solidFill>
                  <a:srgbClr val="376092"/>
                </a:solidFill>
                <a:latin typeface="Open Sans" panose="020B0606030504020204"/>
                <a:ea typeface="SimSun" charset="0"/>
              </a:rPr>
              <a:t>Arte e immagine</a:t>
            </a:r>
          </a:p>
          <a:p>
            <a:pPr marL="285750" indent="-285750">
              <a:buFont typeface="Arial" panose="020B0604020202020204" pitchFamily="34" charset="0"/>
              <a:buChar char="•"/>
            </a:pPr>
            <a:r>
              <a:rPr lang="it-IT" sz="1600" dirty="0">
                <a:solidFill>
                  <a:srgbClr val="376092"/>
                </a:solidFill>
                <a:latin typeface="Open Sans" panose="020B0606030504020204"/>
                <a:ea typeface="SimSun" charset="0"/>
              </a:rPr>
              <a:t>Nel presentare codici e significati nelle diverse tipologie di linguaggio visivo, guidiamoli a riconoscere cosa ognuno comunichi loro, a individuare quale tipologia preferiscono e perché</a:t>
            </a:r>
          </a:p>
        </p:txBody>
      </p:sp>
      <p:pic>
        <p:nvPicPr>
          <p:cNvPr id="8" name="Immagine 7">
            <a:extLst>
              <a:ext uri="{FF2B5EF4-FFF2-40B4-BE49-F238E27FC236}">
                <a16:creationId xmlns:a16="http://schemas.microsoft.com/office/drawing/2014/main" id="{98CE3B48-5F2A-2D1F-C26C-82875CAE815D}"/>
              </a:ext>
            </a:extLst>
          </p:cNvPr>
          <p:cNvPicPr>
            <a:picLocks noChangeAspect="1"/>
          </p:cNvPicPr>
          <p:nvPr/>
        </p:nvPicPr>
        <p:blipFill>
          <a:blip r:embed="rId7"/>
          <a:stretch>
            <a:fillRect/>
          </a:stretch>
        </p:blipFill>
        <p:spPr>
          <a:xfrm>
            <a:off x="6917799" y="4483651"/>
            <a:ext cx="1815882" cy="1815882"/>
          </a:xfrm>
          <a:prstGeom prst="rect">
            <a:avLst/>
          </a:prstGeom>
        </p:spPr>
      </p:pic>
      <p:pic>
        <p:nvPicPr>
          <p:cNvPr id="14" name="Immagine 13">
            <a:extLst>
              <a:ext uri="{FF2B5EF4-FFF2-40B4-BE49-F238E27FC236}">
                <a16:creationId xmlns:a16="http://schemas.microsoft.com/office/drawing/2014/main" id="{80494274-524A-E311-1BC2-272E2E75327F}"/>
              </a:ext>
            </a:extLst>
          </p:cNvPr>
          <p:cNvPicPr>
            <a:picLocks noChangeAspect="1"/>
          </p:cNvPicPr>
          <p:nvPr/>
        </p:nvPicPr>
        <p:blipFill>
          <a:blip r:embed="rId8"/>
          <a:stretch>
            <a:fillRect/>
          </a:stretch>
        </p:blipFill>
        <p:spPr>
          <a:xfrm>
            <a:off x="8876904" y="4483651"/>
            <a:ext cx="2667000" cy="1714500"/>
          </a:xfrm>
          <a:prstGeom prst="rect">
            <a:avLst/>
          </a:prstGeom>
        </p:spPr>
      </p:pic>
      <p:pic>
        <p:nvPicPr>
          <p:cNvPr id="16" name="Immagine 15">
            <a:extLst>
              <a:ext uri="{FF2B5EF4-FFF2-40B4-BE49-F238E27FC236}">
                <a16:creationId xmlns:a16="http://schemas.microsoft.com/office/drawing/2014/main" id="{2263E426-BA71-EDA4-9CCD-3709E0D07D43}"/>
              </a:ext>
            </a:extLst>
          </p:cNvPr>
          <p:cNvPicPr>
            <a:picLocks noChangeAspect="1"/>
          </p:cNvPicPr>
          <p:nvPr/>
        </p:nvPicPr>
        <p:blipFill rotWithShape="1">
          <a:blip r:embed="rId9"/>
          <a:srcRect t="6756" b="8459"/>
          <a:stretch/>
        </p:blipFill>
        <p:spPr>
          <a:xfrm>
            <a:off x="3245154" y="4756785"/>
            <a:ext cx="3567522" cy="1197776"/>
          </a:xfrm>
          <a:prstGeom prst="rect">
            <a:avLst/>
          </a:prstGeom>
        </p:spPr>
      </p:pic>
      <p:sp>
        <p:nvSpPr>
          <p:cNvPr id="4" name="CasellaDiTesto 3">
            <a:extLst>
              <a:ext uri="{FF2B5EF4-FFF2-40B4-BE49-F238E27FC236}">
                <a16:creationId xmlns:a16="http://schemas.microsoft.com/office/drawing/2014/main" id="{64F1A416-0FDD-92E1-7370-250ECA72B99B}"/>
              </a:ext>
            </a:extLst>
          </p:cNvPr>
          <p:cNvSpPr txBox="1"/>
          <p:nvPr/>
        </p:nvSpPr>
        <p:spPr>
          <a:xfrm>
            <a:off x="2912779" y="5921952"/>
            <a:ext cx="3886045" cy="230832"/>
          </a:xfrm>
          <a:prstGeom prst="rect">
            <a:avLst/>
          </a:prstGeom>
          <a:noFill/>
        </p:spPr>
        <p:txBody>
          <a:bodyPr wrap="square">
            <a:spAutoFit/>
          </a:bodyPr>
          <a:lstStyle/>
          <a:p>
            <a:pPr algn="r" fontAlgn="base"/>
            <a:r>
              <a:rPr lang="it-IT" sz="900" dirty="0">
                <a:solidFill>
                  <a:srgbClr val="376092"/>
                </a:solidFill>
                <a:latin typeface="Open Sans" panose="020B0606030504020204" pitchFamily="34" charset="0"/>
                <a:ea typeface="Open Sans" panose="020B0606030504020204" pitchFamily="34" charset="0"/>
                <a:cs typeface="Open Sans" panose="020B0606030504020204" pitchFamily="34" charset="0"/>
              </a:rPr>
              <a:t>Schulz, © 2023 Peanuts Worldwide LLC</a:t>
            </a:r>
          </a:p>
        </p:txBody>
      </p:sp>
      <p:sp>
        <p:nvSpPr>
          <p:cNvPr id="9" name="CasellaDiTesto 8">
            <a:extLst>
              <a:ext uri="{FF2B5EF4-FFF2-40B4-BE49-F238E27FC236}">
                <a16:creationId xmlns:a16="http://schemas.microsoft.com/office/drawing/2014/main" id="{F3A306A4-C548-F781-E0AF-764FB9249752}"/>
              </a:ext>
            </a:extLst>
          </p:cNvPr>
          <p:cNvSpPr txBox="1"/>
          <p:nvPr/>
        </p:nvSpPr>
        <p:spPr>
          <a:xfrm>
            <a:off x="6917799" y="6299533"/>
            <a:ext cx="1881198" cy="230832"/>
          </a:xfrm>
          <a:prstGeom prst="rect">
            <a:avLst/>
          </a:prstGeom>
          <a:noFill/>
        </p:spPr>
        <p:txBody>
          <a:bodyPr wrap="square">
            <a:spAutoFit/>
          </a:bodyPr>
          <a:lstStyle/>
          <a:p>
            <a:pPr algn="r" fontAlgn="base"/>
            <a:r>
              <a:rPr lang="it-IT" sz="900" dirty="0">
                <a:solidFill>
                  <a:srgbClr val="376092"/>
                </a:solidFill>
                <a:latin typeface="Open Sans" panose="020B0606030504020204" pitchFamily="34" charset="0"/>
                <a:ea typeface="Open Sans" panose="020B0606030504020204" pitchFamily="34" charset="0"/>
                <a:cs typeface="Open Sans" panose="020B0606030504020204" pitchFamily="34" charset="0"/>
              </a:rPr>
              <a:t>© 2020 Pubblicità Progresso </a:t>
            </a:r>
          </a:p>
        </p:txBody>
      </p:sp>
      <p:sp>
        <p:nvSpPr>
          <p:cNvPr id="13" name="CasellaDiTesto 12">
            <a:extLst>
              <a:ext uri="{FF2B5EF4-FFF2-40B4-BE49-F238E27FC236}">
                <a16:creationId xmlns:a16="http://schemas.microsoft.com/office/drawing/2014/main" id="{B64AF7FE-E365-EA7F-C037-93881408FA3C}"/>
              </a:ext>
            </a:extLst>
          </p:cNvPr>
          <p:cNvSpPr txBox="1"/>
          <p:nvPr/>
        </p:nvSpPr>
        <p:spPr>
          <a:xfrm>
            <a:off x="8838804" y="6184117"/>
            <a:ext cx="2686142" cy="369332"/>
          </a:xfrm>
          <a:prstGeom prst="rect">
            <a:avLst/>
          </a:prstGeom>
          <a:noFill/>
        </p:spPr>
        <p:txBody>
          <a:bodyPr wrap="square">
            <a:spAutoFit/>
          </a:bodyPr>
          <a:lstStyle/>
          <a:p>
            <a:pPr algn="r" fontAlgn="base"/>
            <a:r>
              <a:rPr lang="it-IT" sz="900" dirty="0">
                <a:solidFill>
                  <a:srgbClr val="376092"/>
                </a:solidFill>
                <a:latin typeface="Open Sans" panose="020B0606030504020204" pitchFamily="34" charset="0"/>
                <a:ea typeface="Open Sans" panose="020B0606030504020204" pitchFamily="34" charset="0"/>
                <a:cs typeface="Open Sans" panose="020B0606030504020204" pitchFamily="34" charset="0"/>
              </a:rPr>
              <a:t>Giochi inclusivi in parco pubblico toffoligiochi.com</a:t>
            </a:r>
          </a:p>
        </p:txBody>
      </p:sp>
    </p:spTree>
    <p:extLst>
      <p:ext uri="{BB962C8B-B14F-4D97-AF65-F5344CB8AC3E}">
        <p14:creationId xmlns:p14="http://schemas.microsoft.com/office/powerpoint/2010/main" val="32638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animEffect transition="in" filter="fade">
                                      <p:cBhvr>
                                        <p:cTn id="11" dur="500"/>
                                        <p:tgtEl>
                                          <p:spTgt spid="20">
                                            <p:txEl>
                                              <p:pRg st="1" end="1"/>
                                            </p:txEl>
                                          </p:spTgt>
                                        </p:tgtEl>
                                      </p:cBhvr>
                                    </p:animEffect>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grpSp>
        <p:nvGrpSpPr>
          <p:cNvPr id="12" name="Gruppo 11">
            <a:extLst>
              <a:ext uri="{FF2B5EF4-FFF2-40B4-BE49-F238E27FC236}">
                <a16:creationId xmlns:a16="http://schemas.microsoft.com/office/drawing/2014/main" id="{E4C0E8EC-F5B4-2B58-0D49-272D12D3C2C3}"/>
              </a:ext>
            </a:extLst>
          </p:cNvPr>
          <p:cNvGrpSpPr/>
          <p:nvPr/>
        </p:nvGrpSpPr>
        <p:grpSpPr>
          <a:xfrm>
            <a:off x="10172700" y="186008"/>
            <a:ext cx="1880664" cy="1020391"/>
            <a:chOff x="10172700" y="186008"/>
            <a:chExt cx="1880664" cy="1020391"/>
          </a:xfrm>
        </p:grpSpPr>
        <p:pic>
          <p:nvPicPr>
            <p:cNvPr id="370" name="Google Shape;370;g1049568dc15_0_32"/>
            <p:cNvPicPr preferRelativeResize="0"/>
            <p:nvPr/>
          </p:nvPicPr>
          <p:blipFill>
            <a:blip r:embed="rId4">
              <a:alphaModFix/>
            </a:blip>
            <a:stretch>
              <a:fillRect/>
            </a:stretch>
          </p:blipFill>
          <p:spPr>
            <a:xfrm>
              <a:off x="11369364" y="594399"/>
              <a:ext cx="684000" cy="612000"/>
            </a:xfrm>
            <a:prstGeom prst="rect">
              <a:avLst/>
            </a:prstGeom>
            <a:noFill/>
            <a:ln>
              <a:noFill/>
            </a:ln>
          </p:spPr>
        </p:pic>
        <p:sp>
          <p:nvSpPr>
            <p:cNvPr id="10" name="Segnaposto testo 2">
              <a:extLst>
                <a:ext uri="{FF2B5EF4-FFF2-40B4-BE49-F238E27FC236}">
                  <a16:creationId xmlns:a16="http://schemas.microsoft.com/office/drawing/2014/main" id="{944F8CC8-E744-A8A3-27D5-566FD131339D}"/>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
        <p:nvSpPr>
          <p:cNvPr id="16" name="CasellaDiTesto 15">
            <a:extLst>
              <a:ext uri="{FF2B5EF4-FFF2-40B4-BE49-F238E27FC236}">
                <a16:creationId xmlns:a16="http://schemas.microsoft.com/office/drawing/2014/main" id="{991A311D-E3B3-E2DC-C7A3-94723AB89032}"/>
              </a:ext>
            </a:extLst>
          </p:cNvPr>
          <p:cNvSpPr txBox="1"/>
          <p:nvPr/>
        </p:nvSpPr>
        <p:spPr>
          <a:xfrm>
            <a:off x="2501525" y="2279291"/>
            <a:ext cx="8745305" cy="3539430"/>
          </a:xfrm>
          <a:prstGeom prst="rect">
            <a:avLst/>
          </a:prstGeom>
          <a:noFill/>
        </p:spPr>
        <p:txBody>
          <a:bodyPr wrap="square">
            <a:spAutoFit/>
          </a:bodyPr>
          <a:lstStyle/>
          <a:p>
            <a:pPr algn="l"/>
            <a:r>
              <a:rPr lang="it-IT" sz="1600" dirty="0">
                <a:solidFill>
                  <a:srgbClr val="376092"/>
                </a:solidFill>
                <a:latin typeface="Open Sans" panose="020B0606030504020204"/>
                <a:ea typeface="SimSun" charset="0"/>
              </a:rPr>
              <a:t>Possiamo proporre </a:t>
            </a:r>
            <a:r>
              <a:rPr lang="it-IT" sz="1600" b="1" dirty="0">
                <a:solidFill>
                  <a:srgbClr val="376092"/>
                </a:solidFill>
                <a:latin typeface="Open Sans" panose="020B0606030504020204"/>
                <a:ea typeface="SimSun" charset="0"/>
              </a:rPr>
              <a:t>attività e giochi </a:t>
            </a:r>
            <a:r>
              <a:rPr lang="it-IT" sz="1600" dirty="0">
                <a:solidFill>
                  <a:srgbClr val="376092"/>
                </a:solidFill>
                <a:latin typeface="Open Sans" panose="020B0606030504020204"/>
                <a:ea typeface="SimSun" charset="0"/>
              </a:rPr>
              <a:t>in cui far emergere:</a:t>
            </a:r>
          </a:p>
          <a:p>
            <a:pPr marL="285750" indent="-285750" algn="l">
              <a:buFont typeface="Wingdings" panose="05000000000000000000" pitchFamily="2" charset="2"/>
              <a:buChar char="§"/>
            </a:pPr>
            <a:endParaRPr lang="it-IT" sz="1600" dirty="0">
              <a:solidFill>
                <a:srgbClr val="376092"/>
              </a:solidFill>
              <a:latin typeface="Open Sans" panose="020B0606030504020204"/>
              <a:ea typeface="SimSun" charset="0"/>
            </a:endParaRPr>
          </a:p>
          <a:p>
            <a:pPr marL="285750" indent="-285750" algn="l">
              <a:buFont typeface="Wingdings" panose="05000000000000000000" pitchFamily="2" charset="2"/>
              <a:buChar char="§"/>
            </a:pPr>
            <a:r>
              <a:rPr lang="it-IT" sz="1600" dirty="0">
                <a:solidFill>
                  <a:srgbClr val="376092"/>
                </a:solidFill>
                <a:latin typeface="Open Sans" panose="020B0606030504020204"/>
                <a:ea typeface="SimSun" charset="0"/>
              </a:rPr>
              <a:t>quali sono i loro </a:t>
            </a:r>
            <a:r>
              <a:rPr lang="it-IT" sz="1600" b="1" dirty="0">
                <a:solidFill>
                  <a:srgbClr val="376092"/>
                </a:solidFill>
                <a:latin typeface="Open Sans" panose="020B0606030504020204"/>
                <a:ea typeface="SimSun" charset="0"/>
              </a:rPr>
              <a:t>desideri</a:t>
            </a:r>
            <a:r>
              <a:rPr lang="it-IT" sz="1600" dirty="0">
                <a:solidFill>
                  <a:srgbClr val="376092"/>
                </a:solidFill>
                <a:latin typeface="Open Sans" panose="020B0606030504020204"/>
                <a:ea typeface="SimSun" charset="0"/>
              </a:rPr>
              <a:t> (a breve termine, per esempio andare al parco nel pomeriggio, e a medio-lungo termine – ricevere per il compleanno mesi dopo un videogioco…, ma anche avere un cucciolo, andare a trovare un amico di un’altra città, provare uno sport particolare…) </a:t>
            </a:r>
          </a:p>
          <a:p>
            <a:pPr marL="285750" indent="-285750" algn="l">
              <a:buFont typeface="Wingdings" panose="05000000000000000000" pitchFamily="2" charset="2"/>
              <a:buChar char="§"/>
            </a:pPr>
            <a:endParaRPr lang="it-IT" sz="1600" dirty="0">
              <a:solidFill>
                <a:srgbClr val="376092"/>
              </a:solidFill>
              <a:latin typeface="Open Sans" panose="020B0606030504020204"/>
              <a:ea typeface="SimSun" charset="0"/>
            </a:endParaRPr>
          </a:p>
          <a:p>
            <a:pPr marL="285750" indent="-285750" algn="l">
              <a:buFont typeface="Wingdings" panose="05000000000000000000" pitchFamily="2" charset="2"/>
              <a:buChar char="§"/>
            </a:pPr>
            <a:r>
              <a:rPr lang="it-IT" sz="1600" dirty="0">
                <a:solidFill>
                  <a:srgbClr val="376092"/>
                </a:solidFill>
                <a:latin typeface="Open Sans" panose="020B0606030504020204"/>
                <a:ea typeface="SimSun" charset="0"/>
              </a:rPr>
              <a:t>e i loro </a:t>
            </a:r>
            <a:r>
              <a:rPr lang="it-IT" sz="1600" b="1" dirty="0">
                <a:solidFill>
                  <a:srgbClr val="376092"/>
                </a:solidFill>
                <a:latin typeface="Open Sans" panose="020B0606030504020204"/>
                <a:ea typeface="SimSun" charset="0"/>
              </a:rPr>
              <a:t>obiettivi </a:t>
            </a:r>
            <a:r>
              <a:rPr lang="it-IT" sz="1600" dirty="0">
                <a:solidFill>
                  <a:srgbClr val="376092"/>
                </a:solidFill>
                <a:latin typeface="Open Sans" panose="020B0606030504020204"/>
                <a:ea typeface="SimSun" charset="0"/>
              </a:rPr>
              <a:t>(per esempio entrare a giocare in una squadra, diventare un giornalista, imparare a fare uno sport particolare, venire promosso…)</a:t>
            </a:r>
          </a:p>
          <a:p>
            <a:pPr marL="285750" indent="-285750" algn="l">
              <a:buFont typeface="Wingdings" panose="05000000000000000000" pitchFamily="2" charset="2"/>
              <a:buChar char="§"/>
            </a:pPr>
            <a:endParaRPr lang="it-IT" sz="1600" dirty="0">
              <a:solidFill>
                <a:srgbClr val="376092"/>
              </a:solidFill>
              <a:latin typeface="Open Sans" panose="020B0606030504020204"/>
              <a:ea typeface="SimSun" charset="0"/>
            </a:endParaRPr>
          </a:p>
          <a:p>
            <a:pPr marL="285750" indent="-285750" algn="l">
              <a:buFont typeface="Wingdings" panose="05000000000000000000" pitchFamily="2" charset="2"/>
              <a:buChar char="§"/>
            </a:pPr>
            <a:r>
              <a:rPr lang="it-IT" sz="1600" dirty="0">
                <a:solidFill>
                  <a:srgbClr val="376092"/>
                </a:solidFill>
                <a:latin typeface="Open Sans" panose="020B0606030504020204"/>
                <a:ea typeface="SimSun" charset="0"/>
              </a:rPr>
              <a:t>quali sono i loro </a:t>
            </a:r>
            <a:r>
              <a:rPr lang="it-IT" sz="1600" b="1" dirty="0">
                <a:solidFill>
                  <a:srgbClr val="376092"/>
                </a:solidFill>
                <a:latin typeface="Open Sans" panose="020B0606030504020204"/>
                <a:ea typeface="SimSun" charset="0"/>
              </a:rPr>
              <a:t>punti di forza</a:t>
            </a:r>
            <a:r>
              <a:rPr lang="it-IT" sz="1600" dirty="0">
                <a:solidFill>
                  <a:srgbClr val="376092"/>
                </a:solidFill>
                <a:latin typeface="Open Sans" panose="020B0606030504020204"/>
                <a:ea typeface="SimSun" charset="0"/>
              </a:rPr>
              <a:t>, le loro qualità </a:t>
            </a:r>
          </a:p>
          <a:p>
            <a:pPr marL="285750" indent="-285750" algn="l">
              <a:buFont typeface="Wingdings" panose="05000000000000000000" pitchFamily="2" charset="2"/>
              <a:buChar char="§"/>
            </a:pPr>
            <a:endParaRPr lang="it-IT" sz="1600" dirty="0">
              <a:solidFill>
                <a:srgbClr val="376092"/>
              </a:solidFill>
              <a:latin typeface="Open Sans" panose="020B0606030504020204"/>
              <a:ea typeface="SimSun" charset="0"/>
            </a:endParaRPr>
          </a:p>
          <a:p>
            <a:pPr marL="285750" indent="-285750" algn="l">
              <a:buFont typeface="Wingdings" panose="05000000000000000000" pitchFamily="2" charset="2"/>
              <a:buChar char="§"/>
            </a:pPr>
            <a:r>
              <a:rPr lang="it-IT" sz="1600" dirty="0">
                <a:solidFill>
                  <a:srgbClr val="376092"/>
                </a:solidFill>
                <a:latin typeface="Open Sans" panose="020B0606030504020204"/>
                <a:ea typeface="SimSun" charset="0"/>
              </a:rPr>
              <a:t>e quali sono i </a:t>
            </a:r>
            <a:r>
              <a:rPr lang="it-IT" sz="1600" b="1" dirty="0">
                <a:solidFill>
                  <a:srgbClr val="376092"/>
                </a:solidFill>
                <a:latin typeface="Open Sans" panose="020B0606030504020204"/>
                <a:ea typeface="SimSun" charset="0"/>
              </a:rPr>
              <a:t>punti deboli</a:t>
            </a:r>
            <a:r>
              <a:rPr lang="it-IT" sz="1600" dirty="0">
                <a:solidFill>
                  <a:srgbClr val="376092"/>
                </a:solidFill>
                <a:latin typeface="Open Sans" panose="020B0606030504020204"/>
                <a:ea typeface="SimSun" charset="0"/>
              </a:rPr>
              <a:t>, le aree da migliorare</a:t>
            </a:r>
          </a:p>
          <a:p>
            <a:pPr algn="l"/>
            <a:endParaRPr lang="it-IT" sz="1600" dirty="0">
              <a:solidFill>
                <a:srgbClr val="376092"/>
              </a:solidFill>
              <a:latin typeface="Open Sans" panose="020B0606030504020204"/>
              <a:ea typeface="SimSun" charset="0"/>
            </a:endParaRPr>
          </a:p>
        </p:txBody>
      </p:sp>
      <p:sp>
        <p:nvSpPr>
          <p:cNvPr id="2" name="CasellaDiTesto 14">
            <a:extLst>
              <a:ext uri="{FF2B5EF4-FFF2-40B4-BE49-F238E27FC236}">
                <a16:creationId xmlns:a16="http://schemas.microsoft.com/office/drawing/2014/main" id="{C148FE6D-86DB-9608-FCF2-DE77F2186173}"/>
              </a:ext>
            </a:extLst>
          </p:cNvPr>
          <p:cNvSpPr txBox="1">
            <a:spLocks noChangeArrowheads="1"/>
          </p:cNvSpPr>
          <p:nvPr/>
        </p:nvSpPr>
        <p:spPr bwMode="auto">
          <a:xfrm>
            <a:off x="421028" y="1525208"/>
            <a:ext cx="113206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SOSTENERE LO SVILUPPO DELLA CONSAPEVOLEZZA DI SÉ</a:t>
            </a:r>
          </a:p>
          <a:p>
            <a:pPr algn="just"/>
            <a:r>
              <a:rPr lang="it-IT" altLang="it-IT" sz="1600" b="1" dirty="0">
                <a:solidFill>
                  <a:srgbClr val="376092"/>
                </a:solidFill>
                <a:latin typeface="Open Sans" panose="020B0606030504020204"/>
                <a:ea typeface="SimSun" charset="0"/>
              </a:rPr>
              <a:t>Suggerimenti per la riflessione</a:t>
            </a:r>
          </a:p>
        </p:txBody>
      </p:sp>
      <p:grpSp>
        <p:nvGrpSpPr>
          <p:cNvPr id="6" name="Gruppo 5">
            <a:extLst>
              <a:ext uri="{FF2B5EF4-FFF2-40B4-BE49-F238E27FC236}">
                <a16:creationId xmlns:a16="http://schemas.microsoft.com/office/drawing/2014/main" id="{DC50A767-A8AA-FBFA-1EAD-804202512CE3}"/>
              </a:ext>
            </a:extLst>
          </p:cNvPr>
          <p:cNvGrpSpPr/>
          <p:nvPr/>
        </p:nvGrpSpPr>
        <p:grpSpPr>
          <a:xfrm>
            <a:off x="381500" y="2223045"/>
            <a:ext cx="1823384" cy="1831681"/>
            <a:chOff x="381500" y="2040166"/>
            <a:chExt cx="1823384" cy="1831681"/>
          </a:xfrm>
        </p:grpSpPr>
        <p:pic>
          <p:nvPicPr>
            <p:cNvPr id="7" name="Immagine 6">
              <a:extLst>
                <a:ext uri="{FF2B5EF4-FFF2-40B4-BE49-F238E27FC236}">
                  <a16:creationId xmlns:a16="http://schemas.microsoft.com/office/drawing/2014/main" id="{CAAE2A14-8B1A-B0E4-EDA9-8775F8522D9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381500" y="2040166"/>
              <a:ext cx="1823384" cy="1604012"/>
            </a:xfrm>
            <a:prstGeom prst="rect">
              <a:avLst/>
            </a:prstGeom>
          </p:spPr>
        </p:pic>
        <p:sp>
          <p:nvSpPr>
            <p:cNvPr id="11" name="CasellaDiTesto 10">
              <a:extLst>
                <a:ext uri="{FF2B5EF4-FFF2-40B4-BE49-F238E27FC236}">
                  <a16:creationId xmlns:a16="http://schemas.microsoft.com/office/drawing/2014/main" id="{01641900-9D76-9AE7-8D12-9807FAB08FDB}"/>
                </a:ext>
              </a:extLst>
            </p:cNvPr>
            <p:cNvSpPr txBox="1"/>
            <p:nvPr/>
          </p:nvSpPr>
          <p:spPr>
            <a:xfrm>
              <a:off x="789982" y="3471737"/>
              <a:ext cx="1344474" cy="400110"/>
            </a:xfrm>
            <a:prstGeom prst="rect">
              <a:avLst/>
            </a:prstGeom>
            <a:noFill/>
          </p:spPr>
          <p:txBody>
            <a:bodyPr wrap="square">
              <a:spAutoFit/>
            </a:bodyPr>
            <a:lstStyle/>
            <a:p>
              <a:r>
                <a:rPr lang="it-IT" sz="2000" b="1" dirty="0">
                  <a:solidFill>
                    <a:srgbClr val="376092"/>
                  </a:solidFill>
                  <a:latin typeface="Open Sans" panose="020B0606030504020204"/>
                  <a:ea typeface="SimSun" panose="02010600030101010101" pitchFamily="2" charset="-122"/>
                </a:rPr>
                <a:t>Come?</a:t>
              </a:r>
            </a:p>
          </p:txBody>
        </p:sp>
      </p:grpSp>
    </p:spTree>
    <p:extLst>
      <p:ext uri="{BB962C8B-B14F-4D97-AF65-F5344CB8AC3E}">
        <p14:creationId xmlns:p14="http://schemas.microsoft.com/office/powerpoint/2010/main" val="410033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Effect transition="in" filter="wipe(left)">
                                      <p:cBhvr>
                                        <p:cTn id="7" dur="500"/>
                                        <p:tgtEl>
                                          <p:spTgt spid="1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xEl>
                                              <p:pRg st="4" end="4"/>
                                            </p:txEl>
                                          </p:spTgt>
                                        </p:tgtEl>
                                        <p:attrNameLst>
                                          <p:attrName>style.visibility</p:attrName>
                                        </p:attrNameLst>
                                      </p:cBhvr>
                                      <p:to>
                                        <p:strVal val="visible"/>
                                      </p:to>
                                    </p:set>
                                    <p:animEffect transition="in" filter="wipe(left)">
                                      <p:cBhvr>
                                        <p:cTn id="12" dur="500"/>
                                        <p:tgtEl>
                                          <p:spTgt spid="1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xEl>
                                              <p:pRg st="6" end="6"/>
                                            </p:txEl>
                                          </p:spTgt>
                                        </p:tgtEl>
                                        <p:attrNameLst>
                                          <p:attrName>style.visibility</p:attrName>
                                        </p:attrNameLst>
                                      </p:cBhvr>
                                      <p:to>
                                        <p:strVal val="visible"/>
                                      </p:to>
                                    </p:set>
                                    <p:animEffect transition="in" filter="wipe(left)">
                                      <p:cBhvr>
                                        <p:cTn id="17" dur="500"/>
                                        <p:tgtEl>
                                          <p:spTgt spid="16">
                                            <p:txEl>
                                              <p:pRg st="6" end="6"/>
                                            </p:txEl>
                                          </p:spTgt>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6">
                                            <p:txEl>
                                              <p:pRg st="8" end="8"/>
                                            </p:txEl>
                                          </p:spTgt>
                                        </p:tgtEl>
                                        <p:attrNameLst>
                                          <p:attrName>style.visibility</p:attrName>
                                        </p:attrNameLst>
                                      </p:cBhvr>
                                      <p:to>
                                        <p:strVal val="visible"/>
                                      </p:to>
                                    </p:set>
                                    <p:animEffect transition="in" filter="wipe(left)">
                                      <p:cBhvr>
                                        <p:cTn id="21" dur="500"/>
                                        <p:tgtEl>
                                          <p:spTgt spid="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16" name="CasellaDiTesto 15">
            <a:extLst>
              <a:ext uri="{FF2B5EF4-FFF2-40B4-BE49-F238E27FC236}">
                <a16:creationId xmlns:a16="http://schemas.microsoft.com/office/drawing/2014/main" id="{991A311D-E3B3-E2DC-C7A3-94723AB89032}"/>
              </a:ext>
            </a:extLst>
          </p:cNvPr>
          <p:cNvSpPr txBox="1"/>
          <p:nvPr/>
        </p:nvSpPr>
        <p:spPr>
          <a:xfrm>
            <a:off x="2501525" y="2279291"/>
            <a:ext cx="8745305" cy="1323439"/>
          </a:xfrm>
          <a:prstGeom prst="rect">
            <a:avLst/>
          </a:prstGeom>
          <a:noFill/>
        </p:spPr>
        <p:txBody>
          <a:bodyPr wrap="square">
            <a:spAutoFit/>
          </a:bodyPr>
          <a:lstStyle/>
          <a:p>
            <a:pPr algn="l"/>
            <a:r>
              <a:rPr lang="it-IT" sz="1600" dirty="0">
                <a:solidFill>
                  <a:srgbClr val="376092"/>
                </a:solidFill>
                <a:latin typeface="Open Sans" panose="020B0606030504020204"/>
                <a:ea typeface="SimSun" charset="0"/>
              </a:rPr>
              <a:t>Possiamo proporre </a:t>
            </a:r>
            <a:r>
              <a:rPr lang="it-IT" sz="1600" b="1" dirty="0">
                <a:solidFill>
                  <a:srgbClr val="376092"/>
                </a:solidFill>
                <a:latin typeface="Open Sans" panose="020B0606030504020204"/>
                <a:ea typeface="SimSun" charset="0"/>
              </a:rPr>
              <a:t>attività e giochi </a:t>
            </a:r>
            <a:r>
              <a:rPr lang="it-IT" sz="1600" dirty="0">
                <a:solidFill>
                  <a:srgbClr val="376092"/>
                </a:solidFill>
                <a:latin typeface="Open Sans" panose="020B0606030504020204"/>
                <a:ea typeface="SimSun" charset="0"/>
              </a:rPr>
              <a:t>in cui far emergere:</a:t>
            </a:r>
          </a:p>
          <a:p>
            <a:pPr marL="285750" indent="-285750" algn="l">
              <a:buFont typeface="Wingdings" panose="05000000000000000000" pitchFamily="2" charset="2"/>
              <a:buChar char="§"/>
            </a:pPr>
            <a:r>
              <a:rPr lang="it-IT" sz="1600" dirty="0">
                <a:solidFill>
                  <a:srgbClr val="376092"/>
                </a:solidFill>
                <a:latin typeface="Open Sans" panose="020B0606030504020204"/>
                <a:ea typeface="SimSun" charset="0"/>
              </a:rPr>
              <a:t>quali sono i loro </a:t>
            </a:r>
            <a:r>
              <a:rPr lang="it-IT" sz="1600" b="1" dirty="0">
                <a:solidFill>
                  <a:srgbClr val="376092"/>
                </a:solidFill>
                <a:latin typeface="Open Sans" panose="020B0606030504020204"/>
                <a:ea typeface="SimSun" charset="0"/>
              </a:rPr>
              <a:t>punti di forza</a:t>
            </a:r>
            <a:r>
              <a:rPr lang="it-IT" sz="1600" dirty="0">
                <a:solidFill>
                  <a:srgbClr val="376092"/>
                </a:solidFill>
                <a:latin typeface="Open Sans" panose="020B0606030504020204"/>
                <a:ea typeface="SimSun" charset="0"/>
              </a:rPr>
              <a:t>, le loro qualità </a:t>
            </a:r>
          </a:p>
          <a:p>
            <a:pPr marL="285750" indent="-285750">
              <a:buFont typeface="Wingdings" panose="05000000000000000000" pitchFamily="2" charset="2"/>
              <a:buChar char="§"/>
            </a:pPr>
            <a:r>
              <a:rPr lang="it-IT" sz="1600" dirty="0">
                <a:solidFill>
                  <a:srgbClr val="376092"/>
                </a:solidFill>
                <a:latin typeface="Open Sans" panose="020B0606030504020204"/>
                <a:ea typeface="SimSun" charset="0"/>
              </a:rPr>
              <a:t>e quali sono i </a:t>
            </a:r>
            <a:r>
              <a:rPr lang="it-IT" sz="1600" b="1" dirty="0">
                <a:solidFill>
                  <a:srgbClr val="376092"/>
                </a:solidFill>
                <a:latin typeface="Open Sans" panose="020B0606030504020204"/>
                <a:ea typeface="SimSun" charset="0"/>
              </a:rPr>
              <a:t>punti deboli</a:t>
            </a:r>
            <a:r>
              <a:rPr lang="it-IT" sz="1600" dirty="0">
                <a:solidFill>
                  <a:srgbClr val="376092"/>
                </a:solidFill>
                <a:latin typeface="Open Sans" panose="020B0606030504020204"/>
                <a:ea typeface="SimSun" charset="0"/>
              </a:rPr>
              <a:t>, le aree da migliorare</a:t>
            </a:r>
          </a:p>
          <a:p>
            <a:pPr marL="285750" indent="-285750" algn="l">
              <a:buFont typeface="Wingdings" panose="05000000000000000000" pitchFamily="2" charset="2"/>
              <a:buChar char="§"/>
            </a:pPr>
            <a:endParaRPr lang="it-IT" sz="1600" dirty="0">
              <a:solidFill>
                <a:srgbClr val="376092"/>
              </a:solidFill>
              <a:latin typeface="Open Sans" panose="020B0606030504020204"/>
              <a:ea typeface="SimSun" charset="0"/>
            </a:endParaRPr>
          </a:p>
          <a:p>
            <a:pPr algn="l"/>
            <a:endParaRPr lang="it-IT" sz="1600" dirty="0">
              <a:solidFill>
                <a:srgbClr val="376092"/>
              </a:solidFill>
              <a:latin typeface="Open Sans" panose="020B0606030504020204"/>
              <a:ea typeface="SimSun" charset="0"/>
            </a:endParaRPr>
          </a:p>
        </p:txBody>
      </p:sp>
      <p:sp>
        <p:nvSpPr>
          <p:cNvPr id="2" name="CasellaDiTesto 14">
            <a:extLst>
              <a:ext uri="{FF2B5EF4-FFF2-40B4-BE49-F238E27FC236}">
                <a16:creationId xmlns:a16="http://schemas.microsoft.com/office/drawing/2014/main" id="{C148FE6D-86DB-9608-FCF2-DE77F2186173}"/>
              </a:ext>
            </a:extLst>
          </p:cNvPr>
          <p:cNvSpPr txBox="1">
            <a:spLocks noChangeArrowheads="1"/>
          </p:cNvSpPr>
          <p:nvPr/>
        </p:nvSpPr>
        <p:spPr bwMode="auto">
          <a:xfrm>
            <a:off x="421028" y="1525208"/>
            <a:ext cx="113206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SOSTENERE LO SVILUPPO DELLA CONSAPEVOLEZZA DI SÉ</a:t>
            </a:r>
          </a:p>
          <a:p>
            <a:pPr algn="just"/>
            <a:r>
              <a:rPr lang="it-IT" altLang="it-IT" sz="1600" b="1" dirty="0">
                <a:solidFill>
                  <a:srgbClr val="376092"/>
                </a:solidFill>
                <a:latin typeface="Open Sans" panose="020B0606030504020204"/>
                <a:ea typeface="SimSun" charset="0"/>
              </a:rPr>
              <a:t>Suggerimenti per la riflessione</a:t>
            </a:r>
          </a:p>
        </p:txBody>
      </p:sp>
      <p:grpSp>
        <p:nvGrpSpPr>
          <p:cNvPr id="6" name="Gruppo 5">
            <a:extLst>
              <a:ext uri="{FF2B5EF4-FFF2-40B4-BE49-F238E27FC236}">
                <a16:creationId xmlns:a16="http://schemas.microsoft.com/office/drawing/2014/main" id="{DC50A767-A8AA-FBFA-1EAD-804202512CE3}"/>
              </a:ext>
            </a:extLst>
          </p:cNvPr>
          <p:cNvGrpSpPr/>
          <p:nvPr/>
        </p:nvGrpSpPr>
        <p:grpSpPr>
          <a:xfrm>
            <a:off x="381500" y="2223045"/>
            <a:ext cx="1823384" cy="1831681"/>
            <a:chOff x="381500" y="2040166"/>
            <a:chExt cx="1823384" cy="1831681"/>
          </a:xfrm>
        </p:grpSpPr>
        <p:pic>
          <p:nvPicPr>
            <p:cNvPr id="7" name="Immagine 6">
              <a:extLst>
                <a:ext uri="{FF2B5EF4-FFF2-40B4-BE49-F238E27FC236}">
                  <a16:creationId xmlns:a16="http://schemas.microsoft.com/office/drawing/2014/main" id="{CAAE2A14-8B1A-B0E4-EDA9-8775F8522D9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0469" y1="22656" x2="53750" y2="27344"/>
                          <a14:foregroundMark x1="53750" y1="27344" x2="62031" y2="25625"/>
                          <a14:foregroundMark x1="62031" y1="25625" x2="60000" y2="22500"/>
                          <a14:foregroundMark x1="51719" y1="64531" x2="43906" y2="67344"/>
                          <a14:foregroundMark x1="43906" y1="67344" x2="51719" y2="67188"/>
                          <a14:foregroundMark x1="51719" y1="67188" x2="51875" y2="64531"/>
                          <a14:foregroundMark x1="73750" y1="41250" x2="68594" y2="49063"/>
                          <a14:foregroundMark x1="70112" y1="49377" x2="71148" y2="49591"/>
                          <a14:foregroundMark x1="68594" y1="49063" x2="68971" y2="49141"/>
                          <a14:foregroundMark x1="68907" y1="61349" x2="65517" y2="65383"/>
                          <a14:foregroundMark x1="70867" y1="59016" x2="68908" y2="61348"/>
                          <a14:foregroundMark x1="65614" y1="65581" x2="72136" y2="64627"/>
                          <a14:foregroundMark x1="80080" y1="62050" x2="85313" y2="57500"/>
                          <a14:foregroundMark x1="85313" y1="57500" x2="85156" y2="46563"/>
                          <a14:foregroundMark x1="85156" y1="46563" x2="73906" y2="41406"/>
                          <a14:foregroundMark x1="67656" y1="71250" x2="66719" y2="71406"/>
                          <a14:foregroundMark x1="15955" y1="46948" x2="15156" y2="47500"/>
                          <a14:foregroundMark x1="23750" y1="41563" x2="16742" y2="46404"/>
                          <a14:foregroundMark x1="15295" y1="48820" x2="16406" y2="59375"/>
                          <a14:foregroundMark x1="16406" y1="59375" x2="20603" y2="55265"/>
                          <a14:foregroundMark x1="28398" y1="62248" x2="30501" y2="67032"/>
                          <a14:foregroundMark x1="32892" y1="67377" x2="34732" y2="62347"/>
                          <a14:foregroundMark x1="35987" y1="53312" x2="34844" y2="45313"/>
                          <a14:foregroundMark x1="34844" y1="45313" x2="25938" y2="41406"/>
                          <a14:foregroundMark x1="25938" y1="41406" x2="23438" y2="41719"/>
                          <a14:foregroundMark x1="40000" y1="72031" x2="39688" y2="72031"/>
                          <a14:backgroundMark x1="73125" y1="51875" x2="73125" y2="51719"/>
                          <a14:backgroundMark x1="73125" y1="50781" x2="70000" y2="58281"/>
                          <a14:backgroundMark x1="70000" y1="58281" x2="72656" y2="50625"/>
                          <a14:backgroundMark x1="72656" y1="50625" x2="72656" y2="50625"/>
                          <a14:backgroundMark x1="73281" y1="50625" x2="72969" y2="50781"/>
                          <a14:backgroundMark x1="67969" y1="55156" x2="75469" y2="49063"/>
                          <a14:backgroundMark x1="75469" y1="49063" x2="70938" y2="55937"/>
                          <a14:backgroundMark x1="70938" y1="55937" x2="66875" y2="56719"/>
                          <a14:backgroundMark x1="71875" y1="66875" x2="79219" y2="63750"/>
                          <a14:backgroundMark x1="79219" y1="63750" x2="70938" y2="69375"/>
                          <a14:backgroundMark x1="70938" y1="69375" x2="71250" y2="67031"/>
                          <a14:backgroundMark x1="21563" y1="59688" x2="22031" y2="51875"/>
                          <a14:backgroundMark x1="22031" y1="51875" x2="28594" y2="59375"/>
                          <a14:backgroundMark x1="28594" y1="59375" x2="22031" y2="59688"/>
                          <a14:backgroundMark x1="37344" y1="53594" x2="35469" y2="62500"/>
                          <a14:backgroundMark x1="35469" y1="62500" x2="39844" y2="55625"/>
                          <a14:backgroundMark x1="39844" y1="55625" x2="37344" y2="53281"/>
                          <a14:backgroundMark x1="34375" y1="70156" x2="34531" y2="69844"/>
                          <a14:backgroundMark x1="34063" y1="69531" x2="35000" y2="69219"/>
                          <a14:backgroundMark x1="15469" y1="45000" x2="14844" y2="44688"/>
                          <a14:backgroundMark x1="34688" y1="69531" x2="35625" y2="69375"/>
                          <a14:backgroundMark x1="34375" y1="69531" x2="21250" y2="71094"/>
                          <a14:backgroundMark x1="21250" y1="71094" x2="33281" y2="70313"/>
                          <a14:backgroundMark x1="33281" y1="70313" x2="33750" y2="69531"/>
                          <a14:backgroundMark x1="15313" y1="45000" x2="14844" y2="45313"/>
                          <a14:backgroundMark x1="15313" y1="47500" x2="6563" y2="35000"/>
                          <a14:backgroundMark x1="6563" y1="35000" x2="1563" y2="44219"/>
                          <a14:backgroundMark x1="1563" y1="44219" x2="11250" y2="49844"/>
                          <a14:backgroundMark x1="11250" y1="49844" x2="15156" y2="47656"/>
                          <a14:backgroundMark x1="66250" y1="66875" x2="65000" y2="66250"/>
                        </a14:backgroundRemoval>
                      </a14:imgEffect>
                    </a14:imgLayer>
                  </a14:imgProps>
                </a:ext>
              </a:extLst>
            </a:blip>
            <a:srcRect l="11725" t="13118" r="8137" b="16386"/>
            <a:stretch/>
          </p:blipFill>
          <p:spPr>
            <a:xfrm>
              <a:off x="381500" y="2040166"/>
              <a:ext cx="1823384" cy="1604012"/>
            </a:xfrm>
            <a:prstGeom prst="rect">
              <a:avLst/>
            </a:prstGeom>
          </p:spPr>
        </p:pic>
        <p:sp>
          <p:nvSpPr>
            <p:cNvPr id="11" name="CasellaDiTesto 10">
              <a:extLst>
                <a:ext uri="{FF2B5EF4-FFF2-40B4-BE49-F238E27FC236}">
                  <a16:creationId xmlns:a16="http://schemas.microsoft.com/office/drawing/2014/main" id="{01641900-9D76-9AE7-8D12-9807FAB08FDB}"/>
                </a:ext>
              </a:extLst>
            </p:cNvPr>
            <p:cNvSpPr txBox="1"/>
            <p:nvPr/>
          </p:nvSpPr>
          <p:spPr>
            <a:xfrm>
              <a:off x="789982" y="3471737"/>
              <a:ext cx="1344474" cy="400110"/>
            </a:xfrm>
            <a:prstGeom prst="rect">
              <a:avLst/>
            </a:prstGeom>
            <a:noFill/>
          </p:spPr>
          <p:txBody>
            <a:bodyPr wrap="square">
              <a:spAutoFit/>
            </a:bodyPr>
            <a:lstStyle/>
            <a:p>
              <a:r>
                <a:rPr lang="it-IT" sz="2000" b="1" dirty="0">
                  <a:solidFill>
                    <a:srgbClr val="376092"/>
                  </a:solidFill>
                  <a:latin typeface="Open Sans" panose="020B0606030504020204"/>
                  <a:ea typeface="SimSun" panose="02010600030101010101" pitchFamily="2" charset="-122"/>
                </a:rPr>
                <a:t>Come?</a:t>
              </a:r>
            </a:p>
          </p:txBody>
        </p:sp>
      </p:grpSp>
      <p:grpSp>
        <p:nvGrpSpPr>
          <p:cNvPr id="360" name="Gruppo 359">
            <a:extLst>
              <a:ext uri="{FF2B5EF4-FFF2-40B4-BE49-F238E27FC236}">
                <a16:creationId xmlns:a16="http://schemas.microsoft.com/office/drawing/2014/main" id="{C936BE87-E8D7-116F-2EDA-787A0D86778F}"/>
              </a:ext>
            </a:extLst>
          </p:cNvPr>
          <p:cNvGrpSpPr/>
          <p:nvPr/>
        </p:nvGrpSpPr>
        <p:grpSpPr>
          <a:xfrm>
            <a:off x="5678625" y="3539587"/>
            <a:ext cx="2797361" cy="2274077"/>
            <a:chOff x="2629643" y="3982807"/>
            <a:chExt cx="2797361" cy="2274077"/>
          </a:xfrm>
        </p:grpSpPr>
        <p:sp>
          <p:nvSpPr>
            <p:cNvPr id="29" name="Ovale 28">
              <a:extLst>
                <a:ext uri="{FF2B5EF4-FFF2-40B4-BE49-F238E27FC236}">
                  <a16:creationId xmlns:a16="http://schemas.microsoft.com/office/drawing/2014/main" id="{235151D0-8B32-7844-C6C1-E7ECD5277037}"/>
                </a:ext>
              </a:extLst>
            </p:cNvPr>
            <p:cNvSpPr/>
            <p:nvPr/>
          </p:nvSpPr>
          <p:spPr>
            <a:xfrm rot="8393038">
              <a:off x="3954566" y="3982807"/>
              <a:ext cx="1440000" cy="916151"/>
            </a:xfrm>
            <a:prstGeom prst="ellipse">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a:extLst>
                <a:ext uri="{FF2B5EF4-FFF2-40B4-BE49-F238E27FC236}">
                  <a16:creationId xmlns:a16="http://schemas.microsoft.com/office/drawing/2014/main" id="{4A0243E3-8616-741F-4782-BDA0FA096715}"/>
                </a:ext>
              </a:extLst>
            </p:cNvPr>
            <p:cNvSpPr/>
            <p:nvPr/>
          </p:nvSpPr>
          <p:spPr>
            <a:xfrm rot="1314693">
              <a:off x="2629643" y="4091991"/>
              <a:ext cx="1440000" cy="916151"/>
            </a:xfrm>
            <a:prstGeom prst="ellipse">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Ovale 27">
              <a:extLst>
                <a:ext uri="{FF2B5EF4-FFF2-40B4-BE49-F238E27FC236}">
                  <a16:creationId xmlns:a16="http://schemas.microsoft.com/office/drawing/2014/main" id="{FD6B6B95-DF7B-A17B-0E5C-8EE6F26504AF}"/>
                </a:ext>
              </a:extLst>
            </p:cNvPr>
            <p:cNvSpPr/>
            <p:nvPr/>
          </p:nvSpPr>
          <p:spPr>
            <a:xfrm rot="15465103">
              <a:off x="3376841" y="5078808"/>
              <a:ext cx="1440000" cy="916151"/>
            </a:xfrm>
            <a:prstGeom prst="ellipse">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29">
              <a:extLst>
                <a:ext uri="{FF2B5EF4-FFF2-40B4-BE49-F238E27FC236}">
                  <a16:creationId xmlns:a16="http://schemas.microsoft.com/office/drawing/2014/main" id="{937B4755-673D-42F8-0BEA-452A4BE964E0}"/>
                </a:ext>
              </a:extLst>
            </p:cNvPr>
            <p:cNvSpPr/>
            <p:nvPr/>
          </p:nvSpPr>
          <p:spPr>
            <a:xfrm>
              <a:off x="3663906" y="4621009"/>
              <a:ext cx="684000" cy="576000"/>
            </a:xfrm>
            <a:prstGeom prst="ellipse">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1" name="CasellaDiTesto 30">
              <a:extLst>
                <a:ext uri="{FF2B5EF4-FFF2-40B4-BE49-F238E27FC236}">
                  <a16:creationId xmlns:a16="http://schemas.microsoft.com/office/drawing/2014/main" id="{FC32F17C-1F77-379E-0D69-6FC797FF4358}"/>
                </a:ext>
              </a:extLst>
            </p:cNvPr>
            <p:cNvSpPr txBox="1"/>
            <p:nvPr/>
          </p:nvSpPr>
          <p:spPr>
            <a:xfrm>
              <a:off x="3613174" y="5408480"/>
              <a:ext cx="1056320" cy="323165"/>
            </a:xfrm>
            <a:prstGeom prst="rect">
              <a:avLst/>
            </a:prstGeom>
            <a:noFill/>
          </p:spPr>
          <p:txBody>
            <a:bodyPr wrap="square">
              <a:spAutoFit/>
            </a:bodyPr>
            <a:lstStyle/>
            <a:p>
              <a:pPr algn="ctr"/>
              <a:r>
                <a:rPr lang="it-IT" sz="1500" dirty="0">
                  <a:solidFill>
                    <a:srgbClr val="376092"/>
                  </a:solidFill>
                  <a:latin typeface="Open Sans" panose="020B0606030504020204"/>
                  <a:ea typeface="SimSun" charset="0"/>
                </a:rPr>
                <a:t>gentile</a:t>
              </a:r>
              <a:endParaRPr lang="it-IT" sz="1500" dirty="0"/>
            </a:p>
          </p:txBody>
        </p:sp>
        <p:sp>
          <p:nvSpPr>
            <p:cNvPr id="352" name="CasellaDiTesto 351">
              <a:extLst>
                <a:ext uri="{FF2B5EF4-FFF2-40B4-BE49-F238E27FC236}">
                  <a16:creationId xmlns:a16="http://schemas.microsoft.com/office/drawing/2014/main" id="{0EF68FB2-445D-8872-22A8-AEF85EEB8379}"/>
                </a:ext>
              </a:extLst>
            </p:cNvPr>
            <p:cNvSpPr txBox="1"/>
            <p:nvPr/>
          </p:nvSpPr>
          <p:spPr>
            <a:xfrm>
              <a:off x="4144810" y="4279299"/>
              <a:ext cx="1282194" cy="323165"/>
            </a:xfrm>
            <a:prstGeom prst="rect">
              <a:avLst/>
            </a:prstGeom>
            <a:noFill/>
          </p:spPr>
          <p:txBody>
            <a:bodyPr wrap="square">
              <a:spAutoFit/>
            </a:bodyPr>
            <a:lstStyle/>
            <a:p>
              <a:r>
                <a:rPr lang="it-IT" sz="1500" dirty="0">
                  <a:solidFill>
                    <a:srgbClr val="376092"/>
                  </a:solidFill>
                  <a:latin typeface="Open Sans" panose="020B0606030504020204"/>
                  <a:ea typeface="SimSun" charset="0"/>
                </a:rPr>
                <a:t>coccolona</a:t>
              </a:r>
              <a:endParaRPr lang="it-IT" sz="1500" dirty="0"/>
            </a:p>
          </p:txBody>
        </p:sp>
        <p:sp>
          <p:nvSpPr>
            <p:cNvPr id="353" name="CasellaDiTesto 352">
              <a:extLst>
                <a:ext uri="{FF2B5EF4-FFF2-40B4-BE49-F238E27FC236}">
                  <a16:creationId xmlns:a16="http://schemas.microsoft.com/office/drawing/2014/main" id="{087FF6ED-B913-78C9-387E-5E0B5C41B29C}"/>
                </a:ext>
              </a:extLst>
            </p:cNvPr>
            <p:cNvSpPr txBox="1"/>
            <p:nvPr/>
          </p:nvSpPr>
          <p:spPr>
            <a:xfrm>
              <a:off x="2762613" y="4334281"/>
              <a:ext cx="1207599" cy="323165"/>
            </a:xfrm>
            <a:prstGeom prst="rect">
              <a:avLst/>
            </a:prstGeom>
            <a:noFill/>
          </p:spPr>
          <p:txBody>
            <a:bodyPr wrap="square">
              <a:spAutoFit/>
            </a:bodyPr>
            <a:lstStyle/>
            <a:p>
              <a:r>
                <a:rPr lang="it-IT" sz="1500" dirty="0">
                  <a:solidFill>
                    <a:srgbClr val="376092"/>
                  </a:solidFill>
                  <a:latin typeface="Open Sans" panose="020B0606030504020204"/>
                  <a:ea typeface="SimSun" charset="0"/>
                </a:rPr>
                <a:t>affettuosa</a:t>
              </a:r>
              <a:endParaRPr lang="it-IT" sz="1500" dirty="0"/>
            </a:p>
          </p:txBody>
        </p:sp>
        <p:sp>
          <p:nvSpPr>
            <p:cNvPr id="359" name="CasellaDiTesto 358">
              <a:extLst>
                <a:ext uri="{FF2B5EF4-FFF2-40B4-BE49-F238E27FC236}">
                  <a16:creationId xmlns:a16="http://schemas.microsoft.com/office/drawing/2014/main" id="{E66C90D9-E257-BA91-D5A7-1F99330F8EE8}"/>
                </a:ext>
              </a:extLst>
            </p:cNvPr>
            <p:cNvSpPr txBox="1"/>
            <p:nvPr/>
          </p:nvSpPr>
          <p:spPr>
            <a:xfrm>
              <a:off x="3416024" y="4692478"/>
              <a:ext cx="1188000" cy="432792"/>
            </a:xfrm>
            <a:prstGeom prst="ellipse">
              <a:avLst/>
            </a:prstGeom>
            <a:noFill/>
            <a:ln>
              <a:noFill/>
            </a:ln>
          </p:spPr>
          <p:txBody>
            <a:bodyPr wrap="square">
              <a:spAutoFit/>
            </a:bodyPr>
            <a:lstStyle/>
            <a:p>
              <a:pPr algn="ctr"/>
              <a:r>
                <a:rPr lang="it-IT" sz="1400" b="1" dirty="0">
                  <a:solidFill>
                    <a:srgbClr val="376092"/>
                  </a:solidFill>
                  <a:latin typeface="Open Sans" panose="020B0606030504020204"/>
                  <a:ea typeface="SimSun" charset="0"/>
                </a:rPr>
                <a:t>qualità</a:t>
              </a:r>
              <a:endParaRPr lang="it-IT" sz="1400" b="1" dirty="0"/>
            </a:p>
          </p:txBody>
        </p:sp>
      </p:grpSp>
      <p:sp>
        <p:nvSpPr>
          <p:cNvPr id="363" name="CasellaDiTesto 362">
            <a:extLst>
              <a:ext uri="{FF2B5EF4-FFF2-40B4-BE49-F238E27FC236}">
                <a16:creationId xmlns:a16="http://schemas.microsoft.com/office/drawing/2014/main" id="{6BD458AE-F8C5-0BDE-7C83-30265C22AE73}"/>
              </a:ext>
            </a:extLst>
          </p:cNvPr>
          <p:cNvSpPr txBox="1"/>
          <p:nvPr/>
        </p:nvSpPr>
        <p:spPr>
          <a:xfrm>
            <a:off x="2501525" y="3333664"/>
            <a:ext cx="3143099" cy="1815882"/>
          </a:xfrm>
          <a:prstGeom prst="rect">
            <a:avLst/>
          </a:prstGeom>
          <a:noFill/>
        </p:spPr>
        <p:txBody>
          <a:bodyPr wrap="square">
            <a:spAutoFit/>
          </a:bodyPr>
          <a:lstStyle/>
          <a:p>
            <a:pPr algn="l"/>
            <a:r>
              <a:rPr lang="it-IT" sz="1600" b="1" dirty="0">
                <a:solidFill>
                  <a:srgbClr val="376092"/>
                </a:solidFill>
                <a:latin typeface="Open Sans" panose="020B0606030504020204"/>
                <a:ea typeface="SimSun" charset="0"/>
              </a:rPr>
              <a:t>Esempi </a:t>
            </a:r>
          </a:p>
          <a:p>
            <a:pPr algn="l"/>
            <a:endParaRPr lang="it-IT" sz="1600" b="1" dirty="0">
              <a:solidFill>
                <a:srgbClr val="376092"/>
              </a:solidFill>
              <a:latin typeface="Open Sans" panose="020B0606030504020204"/>
              <a:ea typeface="SimSun" charset="0"/>
            </a:endParaRPr>
          </a:p>
          <a:p>
            <a:pPr algn="l"/>
            <a:r>
              <a:rPr lang="it-IT" sz="1600" b="1" dirty="0">
                <a:solidFill>
                  <a:srgbClr val="376092"/>
                </a:solidFill>
                <a:latin typeface="Open Sans" panose="020B0606030504020204"/>
                <a:ea typeface="SimSun" charset="0"/>
              </a:rPr>
              <a:t>Fiore delle proprie qualità e/o dei propri punti di forza</a:t>
            </a:r>
          </a:p>
          <a:p>
            <a:pPr algn="l"/>
            <a:endParaRPr lang="it-IT" sz="1600" b="1" dirty="0">
              <a:solidFill>
                <a:srgbClr val="376092"/>
              </a:solidFill>
              <a:latin typeface="Open Sans" panose="020B0606030504020204"/>
              <a:ea typeface="SimSun" charset="0"/>
            </a:endParaRPr>
          </a:p>
          <a:p>
            <a:pPr algn="l"/>
            <a:r>
              <a:rPr lang="it-IT" sz="1600" b="1" dirty="0">
                <a:solidFill>
                  <a:srgbClr val="376092"/>
                </a:solidFill>
                <a:latin typeface="Open Sans" panose="020B0606030504020204"/>
                <a:ea typeface="SimSun" charset="0"/>
              </a:rPr>
              <a:t>Fiore delle aree da migliorare e/o dei propri punti deboli</a:t>
            </a:r>
            <a:endParaRPr lang="it-IT" sz="1600" dirty="0">
              <a:solidFill>
                <a:srgbClr val="376092"/>
              </a:solidFill>
              <a:latin typeface="Open Sans" panose="020B0606030504020204"/>
              <a:ea typeface="SimSun" charset="0"/>
            </a:endParaRPr>
          </a:p>
        </p:txBody>
      </p:sp>
      <p:grpSp>
        <p:nvGrpSpPr>
          <p:cNvPr id="361" name="Gruppo 360">
            <a:extLst>
              <a:ext uri="{FF2B5EF4-FFF2-40B4-BE49-F238E27FC236}">
                <a16:creationId xmlns:a16="http://schemas.microsoft.com/office/drawing/2014/main" id="{E21752EC-69ED-10DD-9BF1-232898972AE6}"/>
              </a:ext>
            </a:extLst>
          </p:cNvPr>
          <p:cNvGrpSpPr/>
          <p:nvPr/>
        </p:nvGrpSpPr>
        <p:grpSpPr>
          <a:xfrm>
            <a:off x="6944151" y="3299265"/>
            <a:ext cx="2850880" cy="2699667"/>
            <a:chOff x="5126128" y="3854671"/>
            <a:chExt cx="2850880" cy="2699667"/>
          </a:xfrm>
        </p:grpSpPr>
        <p:pic>
          <p:nvPicPr>
            <p:cNvPr id="22" name="Immagine 21">
              <a:extLst>
                <a:ext uri="{FF2B5EF4-FFF2-40B4-BE49-F238E27FC236}">
                  <a16:creationId xmlns:a16="http://schemas.microsoft.com/office/drawing/2014/main" id="{A4D115B1-7F5C-2E66-4301-7AC75574EDFB}"/>
                </a:ext>
              </a:extLst>
            </p:cNvPr>
            <p:cNvPicPr>
              <a:picLocks noChangeAspect="1"/>
            </p:cNvPicPr>
            <p:nvPr/>
          </p:nvPicPr>
          <p:blipFill rotWithShape="1">
            <a:blip r:embed="rId6"/>
            <a:srcRect t="15402" b="15927"/>
            <a:stretch/>
          </p:blipFill>
          <p:spPr>
            <a:xfrm>
              <a:off x="5126128" y="3854671"/>
              <a:ext cx="2779261" cy="2699667"/>
            </a:xfrm>
            <a:prstGeom prst="rect">
              <a:avLst/>
            </a:prstGeom>
          </p:spPr>
        </p:pic>
        <p:sp>
          <p:nvSpPr>
            <p:cNvPr id="23" name="CasellaDiTesto 22">
              <a:extLst>
                <a:ext uri="{FF2B5EF4-FFF2-40B4-BE49-F238E27FC236}">
                  <a16:creationId xmlns:a16="http://schemas.microsoft.com/office/drawing/2014/main" id="{DE530DDD-A70B-4A2F-39B3-F80EC203A61F}"/>
                </a:ext>
              </a:extLst>
            </p:cNvPr>
            <p:cNvSpPr txBox="1"/>
            <p:nvPr/>
          </p:nvSpPr>
          <p:spPr>
            <a:xfrm>
              <a:off x="5295511" y="4482526"/>
              <a:ext cx="1056320" cy="276999"/>
            </a:xfrm>
            <a:prstGeom prst="rect">
              <a:avLst/>
            </a:prstGeom>
            <a:noFill/>
          </p:spPr>
          <p:txBody>
            <a:bodyPr wrap="square">
              <a:spAutoFit/>
            </a:bodyPr>
            <a:lstStyle/>
            <a:p>
              <a:pPr algn="ctr"/>
              <a:r>
                <a:rPr lang="it-IT" sz="1200" dirty="0">
                  <a:solidFill>
                    <a:srgbClr val="376092"/>
                  </a:solidFill>
                  <a:latin typeface="Open Sans" panose="020B0606030504020204"/>
                  <a:ea typeface="SimSun" charset="0"/>
                </a:rPr>
                <a:t>timidezza</a:t>
              </a:r>
              <a:endParaRPr lang="it-IT" sz="1200" dirty="0"/>
            </a:p>
          </p:txBody>
        </p:sp>
        <p:sp>
          <p:nvSpPr>
            <p:cNvPr id="24" name="CasellaDiTesto 23">
              <a:extLst>
                <a:ext uri="{FF2B5EF4-FFF2-40B4-BE49-F238E27FC236}">
                  <a16:creationId xmlns:a16="http://schemas.microsoft.com/office/drawing/2014/main" id="{4C1347BF-A1D7-AE62-7A5D-EABF9E73D52E}"/>
                </a:ext>
              </a:extLst>
            </p:cNvPr>
            <p:cNvSpPr txBox="1"/>
            <p:nvPr/>
          </p:nvSpPr>
          <p:spPr>
            <a:xfrm>
              <a:off x="6694814" y="4235373"/>
              <a:ext cx="1282194" cy="646331"/>
            </a:xfrm>
            <a:prstGeom prst="rect">
              <a:avLst/>
            </a:prstGeom>
            <a:noFill/>
          </p:spPr>
          <p:txBody>
            <a:bodyPr wrap="square">
              <a:spAutoFit/>
            </a:bodyPr>
            <a:lstStyle/>
            <a:p>
              <a:r>
                <a:rPr lang="it-IT" sz="1200" dirty="0">
                  <a:solidFill>
                    <a:srgbClr val="376092"/>
                  </a:solidFill>
                  <a:latin typeface="Open Sans" panose="020B0606030504020204"/>
                  <a:ea typeface="SimSun" charset="0"/>
                </a:rPr>
                <a:t>parlare </a:t>
              </a:r>
              <a:br>
                <a:rPr lang="it-IT" sz="1200" dirty="0">
                  <a:solidFill>
                    <a:srgbClr val="376092"/>
                  </a:solidFill>
                  <a:latin typeface="Open Sans" panose="020B0606030504020204"/>
                  <a:ea typeface="SimSun" charset="0"/>
                </a:rPr>
              </a:br>
              <a:r>
                <a:rPr lang="it-IT" sz="1200" dirty="0">
                  <a:solidFill>
                    <a:srgbClr val="376092"/>
                  </a:solidFill>
                  <a:latin typeface="Open Sans" panose="020B0606030504020204"/>
                  <a:ea typeface="SimSun" charset="0"/>
                </a:rPr>
                <a:t>davanti alla classe</a:t>
              </a:r>
              <a:endParaRPr lang="it-IT" sz="1200" dirty="0"/>
            </a:p>
          </p:txBody>
        </p:sp>
        <p:sp>
          <p:nvSpPr>
            <p:cNvPr id="25" name="CasellaDiTesto 24">
              <a:extLst>
                <a:ext uri="{FF2B5EF4-FFF2-40B4-BE49-F238E27FC236}">
                  <a16:creationId xmlns:a16="http://schemas.microsoft.com/office/drawing/2014/main" id="{34F7842B-102A-D1EC-9B8B-A98B6522BB96}"/>
                </a:ext>
              </a:extLst>
            </p:cNvPr>
            <p:cNvSpPr txBox="1"/>
            <p:nvPr/>
          </p:nvSpPr>
          <p:spPr>
            <a:xfrm>
              <a:off x="5376582" y="5707876"/>
              <a:ext cx="1056320" cy="276999"/>
            </a:xfrm>
            <a:prstGeom prst="rect">
              <a:avLst/>
            </a:prstGeom>
            <a:noFill/>
          </p:spPr>
          <p:txBody>
            <a:bodyPr wrap="square">
              <a:spAutoFit/>
            </a:bodyPr>
            <a:lstStyle/>
            <a:p>
              <a:r>
                <a:rPr lang="it-IT" sz="1200" dirty="0">
                  <a:solidFill>
                    <a:srgbClr val="376092"/>
                  </a:solidFill>
                  <a:latin typeface="Open Sans" panose="020B0606030504020204"/>
                  <a:ea typeface="SimSun" charset="0"/>
                </a:rPr>
                <a:t>distrazione</a:t>
              </a:r>
              <a:endParaRPr lang="it-IT" sz="1200" dirty="0"/>
            </a:p>
          </p:txBody>
        </p:sp>
        <p:sp>
          <p:nvSpPr>
            <p:cNvPr id="26" name="CasellaDiTesto 25">
              <a:extLst>
                <a:ext uri="{FF2B5EF4-FFF2-40B4-BE49-F238E27FC236}">
                  <a16:creationId xmlns:a16="http://schemas.microsoft.com/office/drawing/2014/main" id="{5192D8BD-BD87-6A1E-F4AE-C1382F4DE76B}"/>
                </a:ext>
              </a:extLst>
            </p:cNvPr>
            <p:cNvSpPr txBox="1"/>
            <p:nvPr/>
          </p:nvSpPr>
          <p:spPr>
            <a:xfrm>
              <a:off x="6709188" y="5557876"/>
              <a:ext cx="1056320" cy="646331"/>
            </a:xfrm>
            <a:prstGeom prst="rect">
              <a:avLst/>
            </a:prstGeom>
            <a:noFill/>
          </p:spPr>
          <p:txBody>
            <a:bodyPr wrap="square">
              <a:spAutoFit/>
            </a:bodyPr>
            <a:lstStyle/>
            <a:p>
              <a:r>
                <a:rPr lang="it-IT" sz="1200" dirty="0">
                  <a:solidFill>
                    <a:srgbClr val="376092"/>
                  </a:solidFill>
                  <a:latin typeface="Open Sans" panose="020B0606030504020204"/>
                  <a:ea typeface="SimSun" charset="0"/>
                </a:rPr>
                <a:t>conoscere persone nuove</a:t>
              </a:r>
              <a:endParaRPr lang="it-IT" sz="1200" dirty="0"/>
            </a:p>
          </p:txBody>
        </p:sp>
        <p:sp>
          <p:nvSpPr>
            <p:cNvPr id="354" name="CasellaDiTesto 353">
              <a:extLst>
                <a:ext uri="{FF2B5EF4-FFF2-40B4-BE49-F238E27FC236}">
                  <a16:creationId xmlns:a16="http://schemas.microsoft.com/office/drawing/2014/main" id="{359864AF-56D2-FF8D-A169-225859E89D6F}"/>
                </a:ext>
              </a:extLst>
            </p:cNvPr>
            <p:cNvSpPr txBox="1"/>
            <p:nvPr/>
          </p:nvSpPr>
          <p:spPr>
            <a:xfrm>
              <a:off x="5792975" y="4917370"/>
              <a:ext cx="1404000" cy="576000"/>
            </a:xfrm>
            <a:prstGeom prst="ellipse">
              <a:avLst/>
            </a:prstGeom>
            <a:solidFill>
              <a:schemeClr val="bg1"/>
            </a:solidFill>
            <a:ln>
              <a:solidFill>
                <a:schemeClr val="bg1">
                  <a:lumMod val="50000"/>
                </a:schemeClr>
              </a:solidFill>
            </a:ln>
          </p:spPr>
          <p:txBody>
            <a:bodyPr wrap="square">
              <a:spAutoFit/>
            </a:bodyPr>
            <a:lstStyle/>
            <a:p>
              <a:pPr algn="ctr"/>
              <a:r>
                <a:rPr lang="it-IT" sz="1200" b="1" dirty="0">
                  <a:solidFill>
                    <a:srgbClr val="376092"/>
                  </a:solidFill>
                  <a:latin typeface="Open Sans" panose="020B0606030504020204"/>
                  <a:ea typeface="SimSun" charset="0"/>
                </a:rPr>
                <a:t>Aree da migliorare</a:t>
              </a:r>
              <a:endParaRPr lang="it-IT" sz="1200" b="1" dirty="0"/>
            </a:p>
          </p:txBody>
        </p:sp>
      </p:grpSp>
      <p:sp>
        <p:nvSpPr>
          <p:cNvPr id="364" name="CasellaDiTesto 363">
            <a:extLst>
              <a:ext uri="{FF2B5EF4-FFF2-40B4-BE49-F238E27FC236}">
                <a16:creationId xmlns:a16="http://schemas.microsoft.com/office/drawing/2014/main" id="{AA0A373C-D983-95DA-E16C-639747EEB719}"/>
              </a:ext>
            </a:extLst>
          </p:cNvPr>
          <p:cNvSpPr txBox="1"/>
          <p:nvPr/>
        </p:nvSpPr>
        <p:spPr>
          <a:xfrm>
            <a:off x="2501525" y="3333664"/>
            <a:ext cx="3143099" cy="1077218"/>
          </a:xfrm>
          <a:prstGeom prst="rect">
            <a:avLst/>
          </a:prstGeom>
          <a:noFill/>
        </p:spPr>
        <p:txBody>
          <a:bodyPr wrap="square">
            <a:spAutoFit/>
          </a:bodyPr>
          <a:lstStyle/>
          <a:p>
            <a:pPr algn="l"/>
            <a:r>
              <a:rPr lang="it-IT" sz="1600" b="1" dirty="0">
                <a:solidFill>
                  <a:srgbClr val="00B0F0"/>
                </a:solidFill>
                <a:latin typeface="Open Sans" panose="020B0606030504020204"/>
                <a:ea typeface="SimSun" charset="0"/>
              </a:rPr>
              <a:t>Esempi</a:t>
            </a:r>
            <a:r>
              <a:rPr lang="it-IT" sz="1600" b="1" dirty="0">
                <a:solidFill>
                  <a:srgbClr val="376092"/>
                </a:solidFill>
                <a:latin typeface="Open Sans" panose="020B0606030504020204"/>
                <a:ea typeface="SimSun" charset="0"/>
              </a:rPr>
              <a:t> </a:t>
            </a:r>
          </a:p>
          <a:p>
            <a:pPr algn="l"/>
            <a:endParaRPr lang="it-IT" sz="1600" b="1" dirty="0">
              <a:solidFill>
                <a:srgbClr val="376092"/>
              </a:solidFill>
              <a:latin typeface="Open Sans" panose="020B0606030504020204"/>
              <a:ea typeface="SimSun" charset="0"/>
            </a:endParaRPr>
          </a:p>
          <a:p>
            <a:pPr algn="l"/>
            <a:r>
              <a:rPr lang="it-IT" sz="1600" b="1" dirty="0">
                <a:solidFill>
                  <a:srgbClr val="376092"/>
                </a:solidFill>
                <a:latin typeface="Open Sans" panose="020B0606030504020204"/>
                <a:ea typeface="SimSun" charset="0"/>
              </a:rPr>
              <a:t>Fiore delle qualità e/o dei punti di forza altrui</a:t>
            </a:r>
          </a:p>
        </p:txBody>
      </p:sp>
      <p:pic>
        <p:nvPicPr>
          <p:cNvPr id="365" name="Immagine 364">
            <a:extLst>
              <a:ext uri="{FF2B5EF4-FFF2-40B4-BE49-F238E27FC236}">
                <a16:creationId xmlns:a16="http://schemas.microsoft.com/office/drawing/2014/main" id="{A17C4BE5-DE3B-3246-500A-4448767C08F5}"/>
              </a:ext>
            </a:extLst>
          </p:cNvPr>
          <p:cNvPicPr>
            <a:picLocks noChangeAspect="1"/>
          </p:cNvPicPr>
          <p:nvPr/>
        </p:nvPicPr>
        <p:blipFill rotWithShape="1">
          <a:blip r:embed="rId7"/>
          <a:srcRect b="12391"/>
          <a:stretch/>
        </p:blipFill>
        <p:spPr>
          <a:xfrm>
            <a:off x="6248399" y="3531931"/>
            <a:ext cx="4181091" cy="2289390"/>
          </a:xfrm>
          <a:prstGeom prst="rect">
            <a:avLst/>
          </a:prstGeom>
        </p:spPr>
      </p:pic>
      <p:grpSp>
        <p:nvGrpSpPr>
          <p:cNvPr id="366" name="Gruppo 365">
            <a:extLst>
              <a:ext uri="{FF2B5EF4-FFF2-40B4-BE49-F238E27FC236}">
                <a16:creationId xmlns:a16="http://schemas.microsoft.com/office/drawing/2014/main" id="{052C3C4A-6C93-62BE-8EDC-0E62E9B5563B}"/>
              </a:ext>
            </a:extLst>
          </p:cNvPr>
          <p:cNvGrpSpPr/>
          <p:nvPr/>
        </p:nvGrpSpPr>
        <p:grpSpPr>
          <a:xfrm>
            <a:off x="8814857" y="3087130"/>
            <a:ext cx="2754886" cy="3160962"/>
            <a:chOff x="6162811" y="3359319"/>
            <a:chExt cx="3157759" cy="3535964"/>
          </a:xfrm>
        </p:grpSpPr>
        <p:pic>
          <p:nvPicPr>
            <p:cNvPr id="368" name="Immagine 367">
              <a:extLst>
                <a:ext uri="{FF2B5EF4-FFF2-40B4-BE49-F238E27FC236}">
                  <a16:creationId xmlns:a16="http://schemas.microsoft.com/office/drawing/2014/main" id="{88F153C2-242B-C6A4-95EA-741C2799F7B3}"/>
                </a:ext>
              </a:extLst>
            </p:cNvPr>
            <p:cNvPicPr>
              <a:picLocks noChangeAspect="1"/>
            </p:cNvPicPr>
            <p:nvPr/>
          </p:nvPicPr>
          <p:blipFill rotWithShape="1">
            <a:blip r:embed="rId8"/>
            <a:srcRect l="2514" t="12103" r="2169" b="12346"/>
            <a:stretch/>
          </p:blipFill>
          <p:spPr>
            <a:xfrm>
              <a:off x="6162811" y="3359319"/>
              <a:ext cx="3157759" cy="3535964"/>
            </a:xfrm>
            <a:prstGeom prst="rect">
              <a:avLst/>
            </a:prstGeom>
          </p:spPr>
        </p:pic>
        <p:sp>
          <p:nvSpPr>
            <p:cNvPr id="371" name="CasellaDiTesto 370">
              <a:extLst>
                <a:ext uri="{FF2B5EF4-FFF2-40B4-BE49-F238E27FC236}">
                  <a16:creationId xmlns:a16="http://schemas.microsoft.com/office/drawing/2014/main" id="{5E10FFAA-01C4-0DC1-BC0F-AAC3E837A6C2}"/>
                </a:ext>
              </a:extLst>
            </p:cNvPr>
            <p:cNvSpPr txBox="1"/>
            <p:nvPr/>
          </p:nvSpPr>
          <p:spPr>
            <a:xfrm>
              <a:off x="7207839" y="3958762"/>
              <a:ext cx="1056320" cy="276999"/>
            </a:xfrm>
            <a:prstGeom prst="rect">
              <a:avLst/>
            </a:prstGeom>
            <a:noFill/>
          </p:spPr>
          <p:txBody>
            <a:bodyPr wrap="square">
              <a:spAutoFit/>
            </a:bodyPr>
            <a:lstStyle/>
            <a:p>
              <a:pPr algn="ctr"/>
              <a:r>
                <a:rPr lang="it-IT" sz="1200" dirty="0">
                  <a:solidFill>
                    <a:srgbClr val="376092"/>
                  </a:solidFill>
                  <a:latin typeface="Open Sans" panose="020B0606030504020204"/>
                  <a:ea typeface="SimSun" charset="0"/>
                </a:rPr>
                <a:t>gentile</a:t>
              </a:r>
              <a:endParaRPr lang="it-IT" sz="1200" dirty="0"/>
            </a:p>
          </p:txBody>
        </p:sp>
        <p:sp>
          <p:nvSpPr>
            <p:cNvPr id="372" name="CasellaDiTesto 371">
              <a:extLst>
                <a:ext uri="{FF2B5EF4-FFF2-40B4-BE49-F238E27FC236}">
                  <a16:creationId xmlns:a16="http://schemas.microsoft.com/office/drawing/2014/main" id="{0A3429CC-15B9-5EAC-441C-EAD854795B8A}"/>
                </a:ext>
              </a:extLst>
            </p:cNvPr>
            <p:cNvSpPr txBox="1"/>
            <p:nvPr/>
          </p:nvSpPr>
          <p:spPr>
            <a:xfrm>
              <a:off x="7946344" y="5325406"/>
              <a:ext cx="1282194" cy="461665"/>
            </a:xfrm>
            <a:prstGeom prst="rect">
              <a:avLst/>
            </a:prstGeom>
            <a:noFill/>
          </p:spPr>
          <p:txBody>
            <a:bodyPr wrap="square">
              <a:spAutoFit/>
            </a:bodyPr>
            <a:lstStyle/>
            <a:p>
              <a:pPr algn="ctr"/>
              <a:r>
                <a:rPr lang="it-IT" sz="1200" dirty="0">
                  <a:solidFill>
                    <a:srgbClr val="376092"/>
                  </a:solidFill>
                  <a:latin typeface="Open Sans" panose="020B0606030504020204"/>
                  <a:ea typeface="SimSun" charset="0"/>
                </a:rPr>
                <a:t>so fare i braccialetti </a:t>
              </a:r>
              <a:endParaRPr lang="it-IT" sz="1200" dirty="0"/>
            </a:p>
          </p:txBody>
        </p:sp>
        <p:sp>
          <p:nvSpPr>
            <p:cNvPr id="373" name="CasellaDiTesto 372">
              <a:extLst>
                <a:ext uri="{FF2B5EF4-FFF2-40B4-BE49-F238E27FC236}">
                  <a16:creationId xmlns:a16="http://schemas.microsoft.com/office/drawing/2014/main" id="{8EFE1895-6704-536A-0FF2-760D54B9C9BE}"/>
                </a:ext>
              </a:extLst>
            </p:cNvPr>
            <p:cNvSpPr txBox="1"/>
            <p:nvPr/>
          </p:nvSpPr>
          <p:spPr>
            <a:xfrm>
              <a:off x="6375891" y="4449222"/>
              <a:ext cx="1282194" cy="276999"/>
            </a:xfrm>
            <a:prstGeom prst="rect">
              <a:avLst/>
            </a:prstGeom>
            <a:noFill/>
          </p:spPr>
          <p:txBody>
            <a:bodyPr wrap="square">
              <a:spAutoFit/>
            </a:bodyPr>
            <a:lstStyle/>
            <a:p>
              <a:r>
                <a:rPr lang="it-IT" sz="1200" dirty="0">
                  <a:solidFill>
                    <a:srgbClr val="376092"/>
                  </a:solidFill>
                  <a:latin typeface="Open Sans" panose="020B0606030504020204"/>
                  <a:ea typeface="SimSun" charset="0"/>
                </a:rPr>
                <a:t>coraggiosa</a:t>
              </a:r>
              <a:endParaRPr lang="it-IT" sz="1200" dirty="0"/>
            </a:p>
          </p:txBody>
        </p:sp>
        <p:sp>
          <p:nvSpPr>
            <p:cNvPr id="374" name="CasellaDiTesto 373">
              <a:extLst>
                <a:ext uri="{FF2B5EF4-FFF2-40B4-BE49-F238E27FC236}">
                  <a16:creationId xmlns:a16="http://schemas.microsoft.com/office/drawing/2014/main" id="{36495A64-0738-AF30-82AE-ACD7F8E2DAC2}"/>
                </a:ext>
              </a:extLst>
            </p:cNvPr>
            <p:cNvSpPr txBox="1"/>
            <p:nvPr/>
          </p:nvSpPr>
          <p:spPr>
            <a:xfrm>
              <a:off x="6243462" y="5233073"/>
              <a:ext cx="1282194" cy="646331"/>
            </a:xfrm>
            <a:prstGeom prst="rect">
              <a:avLst/>
            </a:prstGeom>
            <a:noFill/>
          </p:spPr>
          <p:txBody>
            <a:bodyPr wrap="square">
              <a:spAutoFit/>
            </a:bodyPr>
            <a:lstStyle/>
            <a:p>
              <a:pPr algn="ctr"/>
              <a:r>
                <a:rPr lang="it-IT" sz="1200" dirty="0">
                  <a:solidFill>
                    <a:srgbClr val="376092"/>
                  </a:solidFill>
                  <a:latin typeface="Open Sans" panose="020B0606030504020204"/>
                  <a:ea typeface="SimSun" charset="0"/>
                </a:rPr>
                <a:t>mi piace </a:t>
              </a:r>
              <a:br>
                <a:rPr lang="it-IT" sz="1200" dirty="0">
                  <a:solidFill>
                    <a:srgbClr val="376092"/>
                  </a:solidFill>
                  <a:latin typeface="Open Sans" panose="020B0606030504020204"/>
                  <a:ea typeface="SimSun" charset="0"/>
                </a:rPr>
              </a:br>
              <a:r>
                <a:rPr lang="it-IT" sz="1200" dirty="0">
                  <a:solidFill>
                    <a:srgbClr val="376092"/>
                  </a:solidFill>
                  <a:latin typeface="Open Sans" panose="020B0606030504020204"/>
                  <a:ea typeface="SimSun" charset="0"/>
                </a:rPr>
                <a:t>stare con </a:t>
              </a:r>
              <a:br>
                <a:rPr lang="it-IT" sz="1200" dirty="0">
                  <a:solidFill>
                    <a:srgbClr val="376092"/>
                  </a:solidFill>
                  <a:latin typeface="Open Sans" panose="020B0606030504020204"/>
                  <a:ea typeface="SimSun" charset="0"/>
                </a:rPr>
              </a:br>
              <a:r>
                <a:rPr lang="it-IT" sz="1200" dirty="0">
                  <a:solidFill>
                    <a:srgbClr val="376092"/>
                  </a:solidFill>
                  <a:latin typeface="Open Sans" panose="020B0606030504020204"/>
                  <a:ea typeface="SimSun" charset="0"/>
                </a:rPr>
                <a:t>gli altri</a:t>
              </a:r>
              <a:endParaRPr lang="it-IT" sz="1200" dirty="0"/>
            </a:p>
          </p:txBody>
        </p:sp>
        <p:sp>
          <p:nvSpPr>
            <p:cNvPr id="375" name="CasellaDiTesto 374">
              <a:extLst>
                <a:ext uri="{FF2B5EF4-FFF2-40B4-BE49-F238E27FC236}">
                  <a16:creationId xmlns:a16="http://schemas.microsoft.com/office/drawing/2014/main" id="{6442ED93-07B6-0B5F-ED53-E398BBB85C44}"/>
                </a:ext>
              </a:extLst>
            </p:cNvPr>
            <p:cNvSpPr txBox="1"/>
            <p:nvPr/>
          </p:nvSpPr>
          <p:spPr>
            <a:xfrm>
              <a:off x="7185249" y="5729731"/>
              <a:ext cx="1101502" cy="646331"/>
            </a:xfrm>
            <a:prstGeom prst="rect">
              <a:avLst/>
            </a:prstGeom>
            <a:noFill/>
          </p:spPr>
          <p:txBody>
            <a:bodyPr wrap="square">
              <a:spAutoFit/>
            </a:bodyPr>
            <a:lstStyle/>
            <a:p>
              <a:pPr algn="ctr"/>
              <a:r>
                <a:rPr lang="it-IT" sz="1200" dirty="0">
                  <a:solidFill>
                    <a:srgbClr val="376092"/>
                  </a:solidFill>
                  <a:latin typeface="Open Sans" panose="020B0606030504020204"/>
                  <a:ea typeface="SimSun" charset="0"/>
                </a:rPr>
                <a:t>sono </a:t>
              </a:r>
            </a:p>
            <a:p>
              <a:pPr algn="ctr"/>
              <a:r>
                <a:rPr lang="it-IT" sz="1200" dirty="0">
                  <a:solidFill>
                    <a:srgbClr val="376092"/>
                  </a:solidFill>
                  <a:latin typeface="Open Sans" panose="020B0606030504020204"/>
                  <a:ea typeface="SimSun" charset="0"/>
                </a:rPr>
                <a:t>brava in storia</a:t>
              </a:r>
              <a:endParaRPr lang="it-IT" sz="1200" dirty="0"/>
            </a:p>
          </p:txBody>
        </p:sp>
        <p:sp>
          <p:nvSpPr>
            <p:cNvPr id="376" name="CasellaDiTesto 375">
              <a:extLst>
                <a:ext uri="{FF2B5EF4-FFF2-40B4-BE49-F238E27FC236}">
                  <a16:creationId xmlns:a16="http://schemas.microsoft.com/office/drawing/2014/main" id="{3538986C-138B-5114-58CE-7EA748B35174}"/>
                </a:ext>
              </a:extLst>
            </p:cNvPr>
            <p:cNvSpPr txBox="1"/>
            <p:nvPr/>
          </p:nvSpPr>
          <p:spPr>
            <a:xfrm>
              <a:off x="7970832" y="4378794"/>
              <a:ext cx="1282194" cy="461665"/>
            </a:xfrm>
            <a:prstGeom prst="rect">
              <a:avLst/>
            </a:prstGeom>
            <a:noFill/>
          </p:spPr>
          <p:txBody>
            <a:bodyPr wrap="square">
              <a:spAutoFit/>
            </a:bodyPr>
            <a:lstStyle/>
            <a:p>
              <a:pPr algn="ctr"/>
              <a:r>
                <a:rPr lang="it-IT" sz="1200" dirty="0">
                  <a:solidFill>
                    <a:srgbClr val="376092"/>
                  </a:solidFill>
                  <a:latin typeface="Open Sans" panose="020B0606030504020204"/>
                  <a:ea typeface="SimSun" charset="0"/>
                </a:rPr>
                <a:t>aiuto i </a:t>
              </a:r>
              <a:br>
                <a:rPr lang="it-IT" sz="1200" dirty="0">
                  <a:solidFill>
                    <a:srgbClr val="376092"/>
                  </a:solidFill>
                  <a:latin typeface="Open Sans" panose="020B0606030504020204"/>
                  <a:ea typeface="SimSun" charset="0"/>
                </a:rPr>
              </a:br>
              <a:r>
                <a:rPr lang="it-IT" sz="1200" dirty="0">
                  <a:solidFill>
                    <a:srgbClr val="376092"/>
                  </a:solidFill>
                  <a:latin typeface="Open Sans" panose="020B0606030504020204"/>
                  <a:ea typeface="SimSun" charset="0"/>
                </a:rPr>
                <a:t>miei amici </a:t>
              </a:r>
              <a:endParaRPr lang="it-IT" sz="1200" dirty="0"/>
            </a:p>
          </p:txBody>
        </p:sp>
        <p:sp>
          <p:nvSpPr>
            <p:cNvPr id="377" name="CasellaDiTesto 376">
              <a:extLst>
                <a:ext uri="{FF2B5EF4-FFF2-40B4-BE49-F238E27FC236}">
                  <a16:creationId xmlns:a16="http://schemas.microsoft.com/office/drawing/2014/main" id="{8EF71F92-3FF3-BB1D-CBF6-72D5DF0C0369}"/>
                </a:ext>
              </a:extLst>
            </p:cNvPr>
            <p:cNvSpPr txBox="1"/>
            <p:nvPr/>
          </p:nvSpPr>
          <p:spPr>
            <a:xfrm>
              <a:off x="7213058" y="4730755"/>
              <a:ext cx="1056320" cy="860724"/>
            </a:xfrm>
            <a:prstGeom prst="rect">
              <a:avLst/>
            </a:prstGeom>
            <a:noFill/>
          </p:spPr>
          <p:txBody>
            <a:bodyPr wrap="square">
              <a:spAutoFit/>
            </a:bodyPr>
            <a:lstStyle/>
            <a:p>
              <a:pPr algn="ctr"/>
              <a:r>
                <a:rPr lang="it-IT" sz="1100" b="1" dirty="0">
                  <a:solidFill>
                    <a:srgbClr val="376092"/>
                  </a:solidFill>
                  <a:latin typeface="Open Sans" panose="020B0606030504020204"/>
                  <a:ea typeface="SimSun" charset="0"/>
                </a:rPr>
                <a:t>I miei </a:t>
              </a:r>
              <a:br>
                <a:rPr lang="it-IT" sz="1100" b="1" dirty="0">
                  <a:solidFill>
                    <a:srgbClr val="376092"/>
                  </a:solidFill>
                  <a:latin typeface="Open Sans" panose="020B0606030504020204"/>
                  <a:ea typeface="SimSun" charset="0"/>
                </a:rPr>
              </a:br>
              <a:r>
                <a:rPr lang="it-IT" sz="1100" b="1" dirty="0">
                  <a:solidFill>
                    <a:srgbClr val="376092"/>
                  </a:solidFill>
                  <a:latin typeface="Open Sans" panose="020B0606030504020204"/>
                  <a:ea typeface="SimSun" charset="0"/>
                </a:rPr>
                <a:t>punti di forza e qualità</a:t>
              </a:r>
              <a:endParaRPr lang="it-IT" sz="1100" b="1" dirty="0"/>
            </a:p>
          </p:txBody>
        </p:sp>
      </p:grpSp>
      <p:grpSp>
        <p:nvGrpSpPr>
          <p:cNvPr id="378" name="Gruppo 377">
            <a:extLst>
              <a:ext uri="{FF2B5EF4-FFF2-40B4-BE49-F238E27FC236}">
                <a16:creationId xmlns:a16="http://schemas.microsoft.com/office/drawing/2014/main" id="{77658A6C-868A-2270-838F-5DE3F2BA86A6}"/>
              </a:ext>
            </a:extLst>
          </p:cNvPr>
          <p:cNvGrpSpPr/>
          <p:nvPr/>
        </p:nvGrpSpPr>
        <p:grpSpPr>
          <a:xfrm>
            <a:off x="10172700" y="186008"/>
            <a:ext cx="1908337" cy="1173366"/>
            <a:chOff x="10172700" y="186008"/>
            <a:chExt cx="1908337" cy="1173366"/>
          </a:xfrm>
        </p:grpSpPr>
        <p:pic>
          <p:nvPicPr>
            <p:cNvPr id="379" name="Google Shape;168;g1020d4e4f60_1_302">
              <a:extLst>
                <a:ext uri="{FF2B5EF4-FFF2-40B4-BE49-F238E27FC236}">
                  <a16:creationId xmlns:a16="http://schemas.microsoft.com/office/drawing/2014/main" id="{1DBBC5A9-8314-6ADD-3598-7221F0DF95E6}"/>
                </a:ext>
              </a:extLst>
            </p:cNvPr>
            <p:cNvPicPr preferRelativeResize="0"/>
            <p:nvPr/>
          </p:nvPicPr>
          <p:blipFill>
            <a:blip r:embed="rId9">
              <a:alphaModFix/>
            </a:blip>
            <a:stretch>
              <a:fillRect/>
            </a:stretch>
          </p:blipFill>
          <p:spPr>
            <a:xfrm>
              <a:off x="11253262" y="466824"/>
              <a:ext cx="827775" cy="892550"/>
            </a:xfrm>
            <a:prstGeom prst="rect">
              <a:avLst/>
            </a:prstGeom>
            <a:noFill/>
            <a:ln>
              <a:noFill/>
            </a:ln>
          </p:spPr>
        </p:pic>
        <p:sp>
          <p:nvSpPr>
            <p:cNvPr id="380" name="Segnaposto testo 2">
              <a:extLst>
                <a:ext uri="{FF2B5EF4-FFF2-40B4-BE49-F238E27FC236}">
                  <a16:creationId xmlns:a16="http://schemas.microsoft.com/office/drawing/2014/main" id="{61FA94E3-2353-BCFC-1A20-B343D38CBAE8}"/>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Tree>
    <p:extLst>
      <p:ext uri="{BB962C8B-B14F-4D97-AF65-F5344CB8AC3E}">
        <p14:creationId xmlns:p14="http://schemas.microsoft.com/office/powerpoint/2010/main" val="84991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3">
                                            <p:txEl>
                                              <p:pRg st="2" end="2"/>
                                            </p:txEl>
                                          </p:spTgt>
                                        </p:tgtEl>
                                        <p:attrNameLst>
                                          <p:attrName>style.visibility</p:attrName>
                                        </p:attrNameLst>
                                      </p:cBhvr>
                                      <p:to>
                                        <p:strVal val="visible"/>
                                      </p:to>
                                    </p:set>
                                    <p:animEffect transition="in" filter="wipe(left)">
                                      <p:cBhvr>
                                        <p:cTn id="7" dur="500"/>
                                        <p:tgtEl>
                                          <p:spTgt spid="36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0"/>
                                        </p:tgtEl>
                                        <p:attrNameLst>
                                          <p:attrName>style.visibility</p:attrName>
                                        </p:attrNameLst>
                                      </p:cBhvr>
                                      <p:to>
                                        <p:strVal val="visible"/>
                                      </p:to>
                                    </p:set>
                                    <p:animEffect transition="in" filter="fade">
                                      <p:cBhvr>
                                        <p:cTn id="12" dur="500"/>
                                        <p:tgtEl>
                                          <p:spTgt spid="360"/>
                                        </p:tgtEl>
                                      </p:cBhvr>
                                    </p:animEffect>
                                  </p:childTnLst>
                                </p:cTn>
                              </p:par>
                              <p:par>
                                <p:cTn id="13" presetID="10" presetClass="entr" presetSubtype="0" fill="hold" nodeType="withEffect">
                                  <p:stCondLst>
                                    <p:cond delay="0"/>
                                  </p:stCondLst>
                                  <p:childTnLst>
                                    <p:set>
                                      <p:cBhvr>
                                        <p:cTn id="14" dur="1" fill="hold">
                                          <p:stCondLst>
                                            <p:cond delay="0"/>
                                          </p:stCondLst>
                                        </p:cTn>
                                        <p:tgtEl>
                                          <p:spTgt spid="366"/>
                                        </p:tgtEl>
                                        <p:attrNameLst>
                                          <p:attrName>style.visibility</p:attrName>
                                        </p:attrNameLst>
                                      </p:cBhvr>
                                      <p:to>
                                        <p:strVal val="visible"/>
                                      </p:to>
                                    </p:set>
                                    <p:animEffect transition="in" filter="fade">
                                      <p:cBhvr>
                                        <p:cTn id="15" dur="500"/>
                                        <p:tgtEl>
                                          <p:spTgt spid="36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63">
                                            <p:txEl>
                                              <p:pRg st="4" end="4"/>
                                            </p:txEl>
                                          </p:spTgt>
                                        </p:tgtEl>
                                        <p:attrNameLst>
                                          <p:attrName>style.visibility</p:attrName>
                                        </p:attrNameLst>
                                      </p:cBhvr>
                                      <p:to>
                                        <p:strVal val="visible"/>
                                      </p:to>
                                    </p:set>
                                    <p:animEffect transition="in" filter="wipe(left)">
                                      <p:cBhvr>
                                        <p:cTn id="20" dur="500"/>
                                        <p:tgtEl>
                                          <p:spTgt spid="363">
                                            <p:txEl>
                                              <p:pRg st="4" end="4"/>
                                            </p:txEl>
                                          </p:spTgt>
                                        </p:tgtEl>
                                      </p:cBhvr>
                                    </p:animEffect>
                                  </p:childTnLst>
                                </p:cTn>
                              </p:par>
                              <p:par>
                                <p:cTn id="21" presetID="1" presetClass="exit" presetSubtype="0" fill="hold" nodeType="withEffect">
                                  <p:stCondLst>
                                    <p:cond delay="0"/>
                                  </p:stCondLst>
                                  <p:childTnLst>
                                    <p:set>
                                      <p:cBhvr>
                                        <p:cTn id="22" dur="1" fill="hold">
                                          <p:stCondLst>
                                            <p:cond delay="0"/>
                                          </p:stCondLst>
                                        </p:cTn>
                                        <p:tgtEl>
                                          <p:spTgt spid="36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6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63">
                                            <p:txEl>
                                              <p:pRg st="0" end="0"/>
                                            </p:txEl>
                                          </p:spTgt>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63">
                                            <p:txEl>
                                              <p:pRg st="2" end="2"/>
                                            </p:txEl>
                                          </p:spTgt>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363">
                                            <p:txEl>
                                              <p:pRg st="4" end="4"/>
                                            </p:txEl>
                                          </p:spTgt>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36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64">
                                            <p:txEl>
                                              <p:pRg st="2" end="2"/>
                                            </p:txEl>
                                          </p:spTgt>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365"/>
                                        </p:tgtEl>
                                        <p:attrNameLst>
                                          <p:attrName>style.visibility</p:attrName>
                                        </p:attrNameLst>
                                      </p:cBhvr>
                                      <p:to>
                                        <p:strVal val="visible"/>
                                      </p:to>
                                    </p:set>
                                    <p:animEffect transition="in" filter="fade">
                                      <p:cBhvr>
                                        <p:cTn id="41" dur="500"/>
                                        <p:tgtEl>
                                          <p:spTgt spid="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 grpId="0" uiExpand="1" build="allAtOnce"/>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pic>
        <p:nvPicPr>
          <p:cNvPr id="19" name="Google Shape;150;g1020d4e4f60_1_311">
            <a:extLst>
              <a:ext uri="{FF2B5EF4-FFF2-40B4-BE49-F238E27FC236}">
                <a16:creationId xmlns:a16="http://schemas.microsoft.com/office/drawing/2014/main" id="{25668711-F9CA-3BD2-316A-8B544C436B5B}"/>
              </a:ext>
            </a:extLst>
          </p:cNvPr>
          <p:cNvPicPr preferRelativeResize="0"/>
          <p:nvPr/>
        </p:nvPicPr>
        <p:blipFill>
          <a:blip r:embed="rId4">
            <a:alphaModFix/>
          </a:blip>
          <a:stretch>
            <a:fillRect/>
          </a:stretch>
        </p:blipFill>
        <p:spPr>
          <a:xfrm>
            <a:off x="8327364" y="2344184"/>
            <a:ext cx="3384000" cy="4140000"/>
          </a:xfrm>
          <a:prstGeom prst="rect">
            <a:avLst/>
          </a:prstGeom>
          <a:noFill/>
          <a:ln>
            <a:noFill/>
          </a:ln>
        </p:spPr>
      </p:pic>
      <p:sp>
        <p:nvSpPr>
          <p:cNvPr id="20" name="Google Shape;151;g1020d4e4f60_1_311">
            <a:extLst>
              <a:ext uri="{FF2B5EF4-FFF2-40B4-BE49-F238E27FC236}">
                <a16:creationId xmlns:a16="http://schemas.microsoft.com/office/drawing/2014/main" id="{859ED5AA-0518-C625-9554-E293C5CB578B}"/>
              </a:ext>
            </a:extLst>
          </p:cNvPr>
          <p:cNvSpPr txBox="1"/>
          <p:nvPr/>
        </p:nvSpPr>
        <p:spPr>
          <a:xfrm>
            <a:off x="5041540" y="6203399"/>
            <a:ext cx="4082400" cy="585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600" b="1" dirty="0">
                <a:solidFill>
                  <a:srgbClr val="376092"/>
                </a:solidFill>
                <a:latin typeface="Open Sans"/>
                <a:ea typeface="Open Sans"/>
                <a:cs typeface="Open Sans"/>
                <a:sym typeface="Open Sans"/>
              </a:rPr>
              <a:t>kit educativo</a:t>
            </a:r>
            <a:endParaRPr dirty="0"/>
          </a:p>
          <a:p>
            <a:pPr marL="0" marR="0" lvl="0" indent="0" algn="just" rtl="0">
              <a:spcBef>
                <a:spcPts val="0"/>
              </a:spcBef>
              <a:spcAft>
                <a:spcPts val="0"/>
              </a:spcAft>
              <a:buNone/>
            </a:pPr>
            <a:endParaRPr sz="1600" b="0" i="0" u="none" strike="noStrike" cap="none" dirty="0">
              <a:solidFill>
                <a:schemeClr val="dk1"/>
              </a:solidFill>
              <a:latin typeface="Open Sans"/>
              <a:ea typeface="Open Sans"/>
              <a:cs typeface="Open Sans"/>
              <a:sym typeface="Open Sans"/>
            </a:endParaRPr>
          </a:p>
        </p:txBody>
      </p:sp>
      <p:sp>
        <p:nvSpPr>
          <p:cNvPr id="21" name="Google Shape;152;g1020d4e4f60_1_311">
            <a:extLst>
              <a:ext uri="{FF2B5EF4-FFF2-40B4-BE49-F238E27FC236}">
                <a16:creationId xmlns:a16="http://schemas.microsoft.com/office/drawing/2014/main" id="{3160AFAD-5FB1-B004-22FD-DD3459436918}"/>
              </a:ext>
            </a:extLst>
          </p:cNvPr>
          <p:cNvSpPr txBox="1"/>
          <p:nvPr/>
        </p:nvSpPr>
        <p:spPr>
          <a:xfrm>
            <a:off x="8464181" y="6458681"/>
            <a:ext cx="3899700" cy="3387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600" b="1" dirty="0">
                <a:solidFill>
                  <a:srgbClr val="376092"/>
                </a:solidFill>
                <a:latin typeface="Open Sans"/>
                <a:ea typeface="Open Sans"/>
                <a:cs typeface="Open Sans"/>
                <a:sym typeface="Open Sans"/>
              </a:rPr>
              <a:t>sito web: costellazione.airc.it</a:t>
            </a:r>
            <a:endParaRPr sz="1600" b="0" i="0" u="none" strike="noStrike" cap="none" dirty="0">
              <a:solidFill>
                <a:schemeClr val="dk1"/>
              </a:solidFill>
              <a:latin typeface="Open Sans"/>
              <a:ea typeface="Open Sans"/>
              <a:cs typeface="Open Sans"/>
              <a:sym typeface="Open Sans"/>
            </a:endParaRPr>
          </a:p>
        </p:txBody>
      </p:sp>
      <p:pic>
        <p:nvPicPr>
          <p:cNvPr id="2" name="Immagine 1" descr="Immagine che contiene testo, nero, schermo, screenshot&#10;&#10;Descrizione generata automaticamente">
            <a:extLst>
              <a:ext uri="{FF2B5EF4-FFF2-40B4-BE49-F238E27FC236}">
                <a16:creationId xmlns:a16="http://schemas.microsoft.com/office/drawing/2014/main" id="{CEAD6C99-2730-56CB-A4FE-05526A966D67}"/>
              </a:ext>
            </a:extLst>
          </p:cNvPr>
          <p:cNvPicPr>
            <a:picLocks noChangeAspect="1"/>
          </p:cNvPicPr>
          <p:nvPr/>
        </p:nvPicPr>
        <p:blipFill>
          <a:blip r:embed="rId5"/>
          <a:stretch>
            <a:fillRect/>
          </a:stretch>
        </p:blipFill>
        <p:spPr>
          <a:xfrm>
            <a:off x="3433890" y="3429000"/>
            <a:ext cx="2334118" cy="2844000"/>
          </a:xfrm>
          <a:prstGeom prst="rect">
            <a:avLst/>
          </a:prstGeom>
        </p:spPr>
      </p:pic>
      <p:pic>
        <p:nvPicPr>
          <p:cNvPr id="4" name="Immagine 3" descr="Immagine che contiene testo&#10;&#10;Descrizione generata automaticamente">
            <a:extLst>
              <a:ext uri="{FF2B5EF4-FFF2-40B4-BE49-F238E27FC236}">
                <a16:creationId xmlns:a16="http://schemas.microsoft.com/office/drawing/2014/main" id="{9E751323-D69F-46BC-E01B-548D02673D4C}"/>
              </a:ext>
            </a:extLst>
          </p:cNvPr>
          <p:cNvPicPr>
            <a:picLocks noChangeAspect="1"/>
          </p:cNvPicPr>
          <p:nvPr/>
        </p:nvPicPr>
        <p:blipFill>
          <a:blip r:embed="rId6"/>
          <a:stretch>
            <a:fillRect/>
          </a:stretch>
        </p:blipFill>
        <p:spPr>
          <a:xfrm>
            <a:off x="5886194" y="3429000"/>
            <a:ext cx="2266138" cy="2844000"/>
          </a:xfrm>
          <a:prstGeom prst="rect">
            <a:avLst/>
          </a:prstGeom>
        </p:spPr>
      </p:pic>
      <p:sp>
        <p:nvSpPr>
          <p:cNvPr id="6" name="Titolo 1">
            <a:extLst>
              <a:ext uri="{FF2B5EF4-FFF2-40B4-BE49-F238E27FC236}">
                <a16:creationId xmlns:a16="http://schemas.microsoft.com/office/drawing/2014/main" id="{826221FB-3731-2E1E-70F4-AC2C22BF9BF5}"/>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sz="3200" dirty="0"/>
          </a:p>
        </p:txBody>
      </p:sp>
      <p:grpSp>
        <p:nvGrpSpPr>
          <p:cNvPr id="5" name="Gruppo 4">
            <a:extLst>
              <a:ext uri="{FF2B5EF4-FFF2-40B4-BE49-F238E27FC236}">
                <a16:creationId xmlns:a16="http://schemas.microsoft.com/office/drawing/2014/main" id="{DE7917CC-97CC-7D2F-CB8B-D76D51E59462}"/>
              </a:ext>
            </a:extLst>
          </p:cNvPr>
          <p:cNvGrpSpPr/>
          <p:nvPr/>
        </p:nvGrpSpPr>
        <p:grpSpPr>
          <a:xfrm>
            <a:off x="10172700" y="186008"/>
            <a:ext cx="1880664" cy="1020391"/>
            <a:chOff x="10172700" y="186008"/>
            <a:chExt cx="1880664" cy="1020391"/>
          </a:xfrm>
        </p:grpSpPr>
        <p:pic>
          <p:nvPicPr>
            <p:cNvPr id="10" name="Google Shape;370;g1049568dc15_0_32">
              <a:extLst>
                <a:ext uri="{FF2B5EF4-FFF2-40B4-BE49-F238E27FC236}">
                  <a16:creationId xmlns:a16="http://schemas.microsoft.com/office/drawing/2014/main" id="{5D7905F0-2688-8924-0050-C00506B274C1}"/>
                </a:ext>
              </a:extLst>
            </p:cNvPr>
            <p:cNvPicPr preferRelativeResize="0"/>
            <p:nvPr/>
          </p:nvPicPr>
          <p:blipFill>
            <a:blip r:embed="rId7">
              <a:alphaModFix/>
            </a:blip>
            <a:stretch>
              <a:fillRect/>
            </a:stretch>
          </p:blipFill>
          <p:spPr>
            <a:xfrm>
              <a:off x="11369364" y="594399"/>
              <a:ext cx="684000" cy="612000"/>
            </a:xfrm>
            <a:prstGeom prst="rect">
              <a:avLst/>
            </a:prstGeom>
            <a:noFill/>
            <a:ln>
              <a:noFill/>
            </a:ln>
          </p:spPr>
        </p:pic>
        <p:sp>
          <p:nvSpPr>
            <p:cNvPr id="11" name="Segnaposto testo 2">
              <a:extLst>
                <a:ext uri="{FF2B5EF4-FFF2-40B4-BE49-F238E27FC236}">
                  <a16:creationId xmlns:a16="http://schemas.microsoft.com/office/drawing/2014/main" id="{A3FD2379-7FF7-2D48-3910-B7F87965F9A5}"/>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
        <p:nvSpPr>
          <p:cNvPr id="8" name="CasellaDiTesto 14">
            <a:extLst>
              <a:ext uri="{FF2B5EF4-FFF2-40B4-BE49-F238E27FC236}">
                <a16:creationId xmlns:a16="http://schemas.microsoft.com/office/drawing/2014/main" id="{6D557134-3B41-C90B-1322-D3385CBB980E}"/>
              </a:ext>
            </a:extLst>
          </p:cNvPr>
          <p:cNvSpPr txBox="1">
            <a:spLocks noChangeArrowheads="1"/>
          </p:cNvSpPr>
          <p:nvPr/>
        </p:nvSpPr>
        <p:spPr bwMode="auto">
          <a:xfrm>
            <a:off x="421028" y="1525208"/>
            <a:ext cx="113206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SOSTENERE LO SVILUPPO DELLA CONSAPEVOLEZZA DI SÉ</a:t>
            </a:r>
          </a:p>
          <a:p>
            <a:pPr algn="just"/>
            <a:r>
              <a:rPr lang="it-IT" altLang="it-IT" sz="1600" b="1" dirty="0">
                <a:solidFill>
                  <a:srgbClr val="376092"/>
                </a:solidFill>
                <a:latin typeface="Open Sans" panose="020B0606030504020204"/>
                <a:ea typeface="SimSun" charset="0"/>
              </a:rPr>
              <a:t>Suggerimenti ed esempi di attività con il Kit educativo </a:t>
            </a:r>
            <a:r>
              <a:rPr lang="it-IT" altLang="it-IT" sz="1600" b="1" dirty="0">
                <a:solidFill>
                  <a:srgbClr val="00B0F0"/>
                </a:solidFill>
                <a:latin typeface="Open Sans" panose="020B0606030504020204"/>
                <a:ea typeface="SimSun" charset="0"/>
              </a:rPr>
              <a:t>Una costellazione luminosa </a:t>
            </a:r>
            <a:r>
              <a:rPr lang="it-IT" altLang="it-IT" sz="1600" b="1" dirty="0">
                <a:solidFill>
                  <a:srgbClr val="376092"/>
                </a:solidFill>
                <a:latin typeface="Open Sans" panose="020B0606030504020204"/>
                <a:ea typeface="SimSun" charset="0"/>
              </a:rPr>
              <a:t>di </a:t>
            </a:r>
            <a:r>
              <a:rPr lang="it-IT" altLang="it-IT" sz="1600" b="1" dirty="0">
                <a:solidFill>
                  <a:srgbClr val="00B0F0"/>
                </a:solidFill>
                <a:latin typeface="Open Sans" panose="020B0606030504020204"/>
                <a:ea typeface="SimSun" charset="0"/>
              </a:rPr>
              <a:t>AIRC</a:t>
            </a:r>
          </a:p>
        </p:txBody>
      </p:sp>
      <p:sp>
        <p:nvSpPr>
          <p:cNvPr id="9" name="CasellaDiTesto 14">
            <a:extLst>
              <a:ext uri="{FF2B5EF4-FFF2-40B4-BE49-F238E27FC236}">
                <a16:creationId xmlns:a16="http://schemas.microsoft.com/office/drawing/2014/main" id="{52BD9C70-CD7B-F25A-3613-592B77B939B1}"/>
              </a:ext>
            </a:extLst>
          </p:cNvPr>
          <p:cNvSpPr txBox="1">
            <a:spLocks noChangeArrowheads="1"/>
          </p:cNvSpPr>
          <p:nvPr/>
        </p:nvSpPr>
        <p:spPr bwMode="auto">
          <a:xfrm>
            <a:off x="450296" y="2385678"/>
            <a:ext cx="6988217"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UNA COSTELLAZIONE LUMINOSA</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a:p>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Il Progetto AIRC nelle scuole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«Una Costellazione Luminosa» </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permette di lavorare su molte competenze emotive e relazionali. </a:t>
            </a:r>
          </a:p>
        </p:txBody>
      </p:sp>
    </p:spTree>
    <p:extLst>
      <p:ext uri="{BB962C8B-B14F-4D97-AF65-F5344CB8AC3E}">
        <p14:creationId xmlns:p14="http://schemas.microsoft.com/office/powerpoint/2010/main" val="293685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1020d4e4f60_1_30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sp>
        <p:nvSpPr>
          <p:cNvPr id="166" name="Google Shape;166;g1020d4e4f60_1_302"/>
          <p:cNvSpPr txBox="1">
            <a:spLocks noGrp="1"/>
          </p:cNvSpPr>
          <p:nvPr>
            <p:ph type="title"/>
          </p:nvPr>
        </p:nvSpPr>
        <p:spPr>
          <a:xfrm>
            <a:off x="450300" y="262000"/>
            <a:ext cx="10720800" cy="582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08AB6"/>
              </a:buClr>
              <a:buSzPts val="3200"/>
              <a:buFont typeface="Open Sans"/>
              <a:buNone/>
            </a:pPr>
            <a:r>
              <a:rPr lang="it-IT" sz="3200" dirty="0"/>
              <a:t>“Scatola Generosa” e “Festa della Costellazione”</a:t>
            </a:r>
            <a:endParaRPr dirty="0">
              <a:latin typeface="Open Sans"/>
              <a:ea typeface="Open Sans"/>
              <a:cs typeface="Open Sans"/>
              <a:sym typeface="Open Sans"/>
            </a:endParaRPr>
          </a:p>
        </p:txBody>
      </p:sp>
      <p:pic>
        <p:nvPicPr>
          <p:cNvPr id="167" name="Google Shape;167;g1020d4e4f60_1_302"/>
          <p:cNvPicPr preferRelativeResize="0"/>
          <p:nvPr/>
        </p:nvPicPr>
        <p:blipFill>
          <a:blip r:embed="rId3">
            <a:alphaModFix/>
          </a:blip>
          <a:stretch>
            <a:fillRect/>
          </a:stretch>
        </p:blipFill>
        <p:spPr>
          <a:xfrm>
            <a:off x="1513113" y="5922615"/>
            <a:ext cx="1135025" cy="561569"/>
          </a:xfrm>
          <a:prstGeom prst="rect">
            <a:avLst/>
          </a:prstGeom>
          <a:noFill/>
          <a:ln>
            <a:noFill/>
          </a:ln>
        </p:spPr>
      </p:pic>
      <p:pic>
        <p:nvPicPr>
          <p:cNvPr id="168" name="Google Shape;168;g1020d4e4f60_1_302"/>
          <p:cNvPicPr preferRelativeResize="0"/>
          <p:nvPr/>
        </p:nvPicPr>
        <p:blipFill>
          <a:blip r:embed="rId4">
            <a:alphaModFix/>
          </a:blip>
          <a:stretch>
            <a:fillRect/>
          </a:stretch>
        </p:blipFill>
        <p:spPr>
          <a:xfrm>
            <a:off x="11285152" y="45200"/>
            <a:ext cx="827775" cy="892550"/>
          </a:xfrm>
          <a:prstGeom prst="rect">
            <a:avLst/>
          </a:prstGeom>
          <a:noFill/>
          <a:ln>
            <a:noFill/>
          </a:ln>
        </p:spPr>
      </p:pic>
      <p:pic>
        <p:nvPicPr>
          <p:cNvPr id="3" name="Immagine 2" descr="Immagine che contiene testo&#10;&#10;Descrizione generata automaticamente">
            <a:extLst>
              <a:ext uri="{FF2B5EF4-FFF2-40B4-BE49-F238E27FC236}">
                <a16:creationId xmlns:a16="http://schemas.microsoft.com/office/drawing/2014/main" id="{F4019110-B095-18C8-9723-8A2583D0E987}"/>
              </a:ext>
            </a:extLst>
          </p:cNvPr>
          <p:cNvPicPr>
            <a:picLocks noChangeAspect="1"/>
          </p:cNvPicPr>
          <p:nvPr/>
        </p:nvPicPr>
        <p:blipFill>
          <a:blip r:embed="rId5"/>
          <a:stretch>
            <a:fillRect/>
          </a:stretch>
        </p:blipFill>
        <p:spPr>
          <a:xfrm>
            <a:off x="3176121" y="1304225"/>
            <a:ext cx="2634579" cy="4264598"/>
          </a:xfrm>
          <a:prstGeom prst="rect">
            <a:avLst/>
          </a:prstGeom>
        </p:spPr>
      </p:pic>
      <p:pic>
        <p:nvPicPr>
          <p:cNvPr id="5" name="Immagine 4">
            <a:extLst>
              <a:ext uri="{FF2B5EF4-FFF2-40B4-BE49-F238E27FC236}">
                <a16:creationId xmlns:a16="http://schemas.microsoft.com/office/drawing/2014/main" id="{91202542-175B-2E03-17DA-83C213BF2DA8}"/>
              </a:ext>
            </a:extLst>
          </p:cNvPr>
          <p:cNvPicPr>
            <a:picLocks noChangeAspect="1"/>
          </p:cNvPicPr>
          <p:nvPr/>
        </p:nvPicPr>
        <p:blipFill>
          <a:blip r:embed="rId6"/>
          <a:stretch>
            <a:fillRect/>
          </a:stretch>
        </p:blipFill>
        <p:spPr>
          <a:xfrm>
            <a:off x="7058481" y="1304225"/>
            <a:ext cx="3976695" cy="49112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27"/>
    </mc:Choice>
    <mc:Fallback xmlns="">
      <p:transition spd="slow" advTm="3327"/>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15883" y="1505554"/>
            <a:ext cx="112681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UNA COSTELLAZIONE LUMINOSA</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p:txBody>
      </p:sp>
      <p:sp>
        <p:nvSpPr>
          <p:cNvPr id="11" name="CasellaDiTesto 10">
            <a:extLst>
              <a:ext uri="{FF2B5EF4-FFF2-40B4-BE49-F238E27FC236}">
                <a16:creationId xmlns:a16="http://schemas.microsoft.com/office/drawing/2014/main" id="{3A8EF48A-701B-67AA-A1BF-76A6E8EB42BD}"/>
              </a:ext>
            </a:extLst>
          </p:cNvPr>
          <p:cNvSpPr txBox="1"/>
          <p:nvPr/>
        </p:nvSpPr>
        <p:spPr>
          <a:xfrm>
            <a:off x="502909" y="1975124"/>
            <a:ext cx="6532891" cy="1169551"/>
          </a:xfrm>
          <a:prstGeom prst="rect">
            <a:avLst/>
          </a:prstGeom>
          <a:noFill/>
        </p:spPr>
        <p:txBody>
          <a:bodyPr wrap="square">
            <a:spAutoFit/>
          </a:bodyPr>
          <a:lstStyle/>
          <a:p>
            <a:pPr algn="l"/>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Questo Kit educativo propone un viaggio attraverso 8 parole selezionate dalla </a:t>
            </a:r>
            <a:r>
              <a:rPr lang="it-IT" sz="18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Fondazione AIRC per la ricerca sul cancro</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t>
            </a:r>
          </a:p>
          <a:p>
            <a:pPr algn="l"/>
            <a:r>
              <a:rPr lang="it-IT" sz="18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ricerca</a:t>
            </a:r>
            <a:r>
              <a:rPr lang="it-IT" sz="18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8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cellula</a:t>
            </a:r>
            <a:r>
              <a:rPr lang="it-IT" sz="18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8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cura</a:t>
            </a:r>
            <a:r>
              <a:rPr lang="it-IT" sz="18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8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ambiente</a:t>
            </a:r>
            <a:r>
              <a:rPr lang="it-IT" sz="18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8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alimentazione</a:t>
            </a:r>
            <a:r>
              <a:rPr lang="it-IT" sz="18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8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movimento</a:t>
            </a:r>
            <a:r>
              <a:rPr lang="it-IT" sz="18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8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futuro</a:t>
            </a:r>
            <a:r>
              <a:rPr lang="it-IT" sz="18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8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dono</a:t>
            </a:r>
            <a:r>
              <a:rPr lang="it-IT" sz="18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a:t>
            </a:r>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Immagine 5">
            <a:extLst>
              <a:ext uri="{FF2B5EF4-FFF2-40B4-BE49-F238E27FC236}">
                <a16:creationId xmlns:a16="http://schemas.microsoft.com/office/drawing/2014/main" id="{9E0455DD-254E-FAEF-B2DF-626CD701FEE4}"/>
              </a:ext>
            </a:extLst>
          </p:cNvPr>
          <p:cNvPicPr>
            <a:picLocks noChangeAspect="1"/>
          </p:cNvPicPr>
          <p:nvPr/>
        </p:nvPicPr>
        <p:blipFill>
          <a:blip r:embed="rId4"/>
          <a:stretch>
            <a:fillRect/>
          </a:stretch>
        </p:blipFill>
        <p:spPr>
          <a:xfrm>
            <a:off x="7632816" y="1491900"/>
            <a:ext cx="4104000" cy="5180092"/>
          </a:xfrm>
          <a:prstGeom prst="rect">
            <a:avLst/>
          </a:prstGeom>
        </p:spPr>
      </p:pic>
      <p:pic>
        <p:nvPicPr>
          <p:cNvPr id="8" name="Immagine 7">
            <a:extLst>
              <a:ext uri="{FF2B5EF4-FFF2-40B4-BE49-F238E27FC236}">
                <a16:creationId xmlns:a16="http://schemas.microsoft.com/office/drawing/2014/main" id="{79802E6B-06BD-DA86-52E4-61170D396FF8}"/>
              </a:ext>
            </a:extLst>
          </p:cNvPr>
          <p:cNvPicPr>
            <a:picLocks noChangeAspect="1"/>
          </p:cNvPicPr>
          <p:nvPr/>
        </p:nvPicPr>
        <p:blipFill>
          <a:blip r:embed="rId5"/>
          <a:stretch>
            <a:fillRect/>
          </a:stretch>
        </p:blipFill>
        <p:spPr>
          <a:xfrm>
            <a:off x="2884828" y="3254821"/>
            <a:ext cx="4430079" cy="2770592"/>
          </a:xfrm>
          <a:prstGeom prst="rect">
            <a:avLst/>
          </a:prstGeom>
        </p:spPr>
      </p:pic>
      <p:sp>
        <p:nvSpPr>
          <p:cNvPr id="2" name="Titolo 1">
            <a:extLst>
              <a:ext uri="{FF2B5EF4-FFF2-40B4-BE49-F238E27FC236}">
                <a16:creationId xmlns:a16="http://schemas.microsoft.com/office/drawing/2014/main" id="{1CA5BB4A-2837-B24C-9E8F-E3F3438F916A}"/>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sz="3200" dirty="0"/>
          </a:p>
        </p:txBody>
      </p:sp>
      <p:grpSp>
        <p:nvGrpSpPr>
          <p:cNvPr id="4" name="Gruppo 3">
            <a:extLst>
              <a:ext uri="{FF2B5EF4-FFF2-40B4-BE49-F238E27FC236}">
                <a16:creationId xmlns:a16="http://schemas.microsoft.com/office/drawing/2014/main" id="{408B1001-F4D8-088A-F4C5-BF5CCF3556F6}"/>
              </a:ext>
            </a:extLst>
          </p:cNvPr>
          <p:cNvGrpSpPr/>
          <p:nvPr/>
        </p:nvGrpSpPr>
        <p:grpSpPr>
          <a:xfrm>
            <a:off x="10172700" y="186008"/>
            <a:ext cx="1908337" cy="1173366"/>
            <a:chOff x="10172700" y="186008"/>
            <a:chExt cx="1908337" cy="1173366"/>
          </a:xfrm>
        </p:grpSpPr>
        <p:pic>
          <p:nvPicPr>
            <p:cNvPr id="7" name="Google Shape;168;g1020d4e4f60_1_302">
              <a:extLst>
                <a:ext uri="{FF2B5EF4-FFF2-40B4-BE49-F238E27FC236}">
                  <a16:creationId xmlns:a16="http://schemas.microsoft.com/office/drawing/2014/main" id="{E826990C-E27D-C5D2-CD1F-5144D5367DAB}"/>
                </a:ext>
              </a:extLst>
            </p:cNvPr>
            <p:cNvPicPr preferRelativeResize="0"/>
            <p:nvPr/>
          </p:nvPicPr>
          <p:blipFill>
            <a:blip r:embed="rId6">
              <a:alphaModFix/>
            </a:blip>
            <a:stretch>
              <a:fillRect/>
            </a:stretch>
          </p:blipFill>
          <p:spPr>
            <a:xfrm>
              <a:off x="11253262" y="466824"/>
              <a:ext cx="827775" cy="892550"/>
            </a:xfrm>
            <a:prstGeom prst="rect">
              <a:avLst/>
            </a:prstGeom>
            <a:noFill/>
            <a:ln>
              <a:noFill/>
            </a:ln>
          </p:spPr>
        </p:pic>
        <p:sp>
          <p:nvSpPr>
            <p:cNvPr id="9" name="Segnaposto testo 2">
              <a:extLst>
                <a:ext uri="{FF2B5EF4-FFF2-40B4-BE49-F238E27FC236}">
                  <a16:creationId xmlns:a16="http://schemas.microsoft.com/office/drawing/2014/main" id="{A01245B2-82C9-D5A4-7D2F-14D98DAE2685}"/>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Tree>
    <p:extLst>
      <p:ext uri="{BB962C8B-B14F-4D97-AF65-F5344CB8AC3E}">
        <p14:creationId xmlns:p14="http://schemas.microsoft.com/office/powerpoint/2010/main" val="238958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wipe(left)">
                                      <p:cBhvr>
                                        <p:cTn id="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15883" y="1505554"/>
            <a:ext cx="112681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UNA COSTELLAZIONE LUMINOSA</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p:txBody>
      </p:sp>
      <p:pic>
        <p:nvPicPr>
          <p:cNvPr id="6" name="Immagine 5">
            <a:extLst>
              <a:ext uri="{FF2B5EF4-FFF2-40B4-BE49-F238E27FC236}">
                <a16:creationId xmlns:a16="http://schemas.microsoft.com/office/drawing/2014/main" id="{9E0455DD-254E-FAEF-B2DF-626CD701FEE4}"/>
              </a:ext>
            </a:extLst>
          </p:cNvPr>
          <p:cNvPicPr>
            <a:picLocks noChangeAspect="1"/>
          </p:cNvPicPr>
          <p:nvPr/>
        </p:nvPicPr>
        <p:blipFill>
          <a:blip r:embed="rId4"/>
          <a:stretch>
            <a:fillRect/>
          </a:stretch>
        </p:blipFill>
        <p:spPr>
          <a:xfrm>
            <a:off x="8457196" y="1991421"/>
            <a:ext cx="3336999" cy="4211978"/>
          </a:xfrm>
          <a:prstGeom prst="rect">
            <a:avLst/>
          </a:prstGeom>
        </p:spPr>
      </p:pic>
      <p:pic>
        <p:nvPicPr>
          <p:cNvPr id="8" name="Immagine 7">
            <a:extLst>
              <a:ext uri="{FF2B5EF4-FFF2-40B4-BE49-F238E27FC236}">
                <a16:creationId xmlns:a16="http://schemas.microsoft.com/office/drawing/2014/main" id="{79802E6B-06BD-DA86-52E4-61170D396FF8}"/>
              </a:ext>
            </a:extLst>
          </p:cNvPr>
          <p:cNvPicPr>
            <a:picLocks noChangeAspect="1"/>
          </p:cNvPicPr>
          <p:nvPr/>
        </p:nvPicPr>
        <p:blipFill>
          <a:blip r:embed="rId5"/>
          <a:stretch>
            <a:fillRect/>
          </a:stretch>
        </p:blipFill>
        <p:spPr>
          <a:xfrm>
            <a:off x="4914900" y="4130553"/>
            <a:ext cx="3314407" cy="2072846"/>
          </a:xfrm>
          <a:prstGeom prst="rect">
            <a:avLst/>
          </a:prstGeom>
        </p:spPr>
      </p:pic>
      <p:sp>
        <p:nvSpPr>
          <p:cNvPr id="10" name="CasellaDiTesto 9">
            <a:extLst>
              <a:ext uri="{FF2B5EF4-FFF2-40B4-BE49-F238E27FC236}">
                <a16:creationId xmlns:a16="http://schemas.microsoft.com/office/drawing/2014/main" id="{A032D7A7-6CA1-7384-6B9F-5D9F640278E8}"/>
              </a:ext>
            </a:extLst>
          </p:cNvPr>
          <p:cNvSpPr txBox="1"/>
          <p:nvPr/>
        </p:nvSpPr>
        <p:spPr>
          <a:xfrm>
            <a:off x="428216" y="1924350"/>
            <a:ext cx="7483883" cy="1815882"/>
          </a:xfrm>
          <a:prstGeom prst="rect">
            <a:avLst/>
          </a:prstGeom>
          <a:noFill/>
        </p:spPr>
        <p:txBody>
          <a:bodyPr wrap="square">
            <a:spAutoFit/>
          </a:bodyPr>
          <a:lstStyle/>
          <a:p>
            <a:pPr algn="l"/>
            <a:r>
              <a:rPr lang="it-IT" sz="16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Le attività proposte partono quindi da queste 8 pa</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role </a:t>
            </a:r>
            <a:r>
              <a:rPr lang="it-IT" sz="16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che fanno parte del quotidiano degli alunni e che sono </a:t>
            </a:r>
            <a:r>
              <a:rPr lang="it-IT" sz="16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trasversali alle varie discipline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e si </a:t>
            </a:r>
            <a:r>
              <a:rPr lang="it-IT" sz="16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prestano a </a:t>
            </a:r>
            <a:r>
              <a:rPr lang="it-IT" sz="16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impiegare approcci e tecniche didattiche all’avanguardia</a:t>
            </a:r>
            <a:r>
              <a:rPr lang="it-IT" sz="16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 dall’approccio IBSE alle Thinking </a:t>
            </a:r>
            <a:r>
              <a:rPr lang="it-IT" sz="1600" b="0" i="0" u="none" strike="noStrike" baseline="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Routines</a:t>
            </a:r>
            <a:r>
              <a:rPr lang="it-IT" sz="16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 e che si integrano bene nell’Educazione civica e nel </a:t>
            </a:r>
            <a:r>
              <a:rPr lang="it-IT" sz="16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sostenere lo sviluppo </a:t>
            </a:r>
            <a:r>
              <a:rPr lang="it-IT" sz="16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delle </a:t>
            </a:r>
            <a:r>
              <a:rPr lang="it-IT" sz="16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competenze relazionali ed emotive</a:t>
            </a:r>
            <a:r>
              <a:rPr lang="it-IT" sz="16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 oltre che del </a:t>
            </a:r>
            <a:r>
              <a:rPr lang="it-IT" sz="16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pensiero critico e creativo </a:t>
            </a:r>
            <a:br>
              <a:rPr lang="it-IT" sz="1600" b="1"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br>
            <a:r>
              <a:rPr lang="it-IT" sz="1600" b="0" i="0" u="none" strike="noStrike" baseline="0" dirty="0">
                <a:solidFill>
                  <a:srgbClr val="376092"/>
                </a:solidFill>
                <a:latin typeface="Open Sans" panose="020B0606030504020204" pitchFamily="34" charset="0"/>
                <a:ea typeface="Open Sans" panose="020B0606030504020204" pitchFamily="34" charset="0"/>
                <a:cs typeface="Open Sans" panose="020B0606030504020204" pitchFamily="34" charset="0"/>
              </a:rPr>
              <a:t>degli alunni e delle alunne.</a:t>
            </a:r>
          </a:p>
        </p:txBody>
      </p:sp>
      <p:grpSp>
        <p:nvGrpSpPr>
          <p:cNvPr id="2" name="Gruppo 1">
            <a:extLst>
              <a:ext uri="{FF2B5EF4-FFF2-40B4-BE49-F238E27FC236}">
                <a16:creationId xmlns:a16="http://schemas.microsoft.com/office/drawing/2014/main" id="{EFCB303E-AA4B-D98B-726D-80999D406511}"/>
              </a:ext>
            </a:extLst>
          </p:cNvPr>
          <p:cNvGrpSpPr/>
          <p:nvPr/>
        </p:nvGrpSpPr>
        <p:grpSpPr>
          <a:xfrm>
            <a:off x="10172700" y="186008"/>
            <a:ext cx="1880664" cy="1020391"/>
            <a:chOff x="10172700" y="186008"/>
            <a:chExt cx="1880664" cy="1020391"/>
          </a:xfrm>
        </p:grpSpPr>
        <p:pic>
          <p:nvPicPr>
            <p:cNvPr id="4" name="Google Shape;370;g1049568dc15_0_32">
              <a:extLst>
                <a:ext uri="{FF2B5EF4-FFF2-40B4-BE49-F238E27FC236}">
                  <a16:creationId xmlns:a16="http://schemas.microsoft.com/office/drawing/2014/main" id="{3A041139-E89E-8D3B-76D6-EDF304145471}"/>
                </a:ext>
              </a:extLst>
            </p:cNvPr>
            <p:cNvPicPr preferRelativeResize="0"/>
            <p:nvPr/>
          </p:nvPicPr>
          <p:blipFill>
            <a:blip r:embed="rId6">
              <a:alphaModFix/>
            </a:blip>
            <a:stretch>
              <a:fillRect/>
            </a:stretch>
          </p:blipFill>
          <p:spPr>
            <a:xfrm>
              <a:off x="11369364" y="594399"/>
              <a:ext cx="684000" cy="612000"/>
            </a:xfrm>
            <a:prstGeom prst="rect">
              <a:avLst/>
            </a:prstGeom>
            <a:noFill/>
            <a:ln>
              <a:noFill/>
            </a:ln>
          </p:spPr>
        </p:pic>
        <p:sp>
          <p:nvSpPr>
            <p:cNvPr id="7" name="Segnaposto testo 2">
              <a:extLst>
                <a:ext uri="{FF2B5EF4-FFF2-40B4-BE49-F238E27FC236}">
                  <a16:creationId xmlns:a16="http://schemas.microsoft.com/office/drawing/2014/main" id="{33CBDA08-4C4C-8E84-4E86-33C035AA73CB}"/>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
        <p:nvSpPr>
          <p:cNvPr id="9" name="Titolo 1">
            <a:extLst>
              <a:ext uri="{FF2B5EF4-FFF2-40B4-BE49-F238E27FC236}">
                <a16:creationId xmlns:a16="http://schemas.microsoft.com/office/drawing/2014/main" id="{63C8EB2A-0ECD-0681-81F2-B0513E0C628B}"/>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sz="3200" dirty="0"/>
          </a:p>
        </p:txBody>
      </p:sp>
      <p:sp>
        <p:nvSpPr>
          <p:cNvPr id="11" name="CasellaDiTesto 10">
            <a:extLst>
              <a:ext uri="{FF2B5EF4-FFF2-40B4-BE49-F238E27FC236}">
                <a16:creationId xmlns:a16="http://schemas.microsoft.com/office/drawing/2014/main" id="{E4560AF0-41D9-6790-9ADE-A3707400FF8B}"/>
              </a:ext>
            </a:extLst>
          </p:cNvPr>
          <p:cNvSpPr txBox="1"/>
          <p:nvPr/>
        </p:nvSpPr>
        <p:spPr>
          <a:xfrm>
            <a:off x="917310" y="4000426"/>
            <a:ext cx="3531031" cy="830997"/>
          </a:xfrm>
          <a:prstGeom prst="rect">
            <a:avLst/>
          </a:prstGeom>
          <a:noFill/>
        </p:spPr>
        <p:txBody>
          <a:bodyPr wrap="square">
            <a:spAutoFit/>
          </a:bodyPr>
          <a:lstStyle/>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Con tutte le attività è quindi possibile prevedere una fase di lavoro sulla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consapevolezza di sé</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70704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15883" y="1505554"/>
            <a:ext cx="112681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sz="2000" b="1" dirty="0">
                <a:solidFill>
                  <a:srgbClr val="48AEE2"/>
                </a:solidFill>
                <a:effectLst/>
                <a:latin typeface="Open Sans" panose="020B0606030504020204"/>
                <a:ea typeface="SimSun" panose="02010600030101010101" pitchFamily="2" charset="-122"/>
                <a:cs typeface="Open Sans" panose="020B0606030504020204" pitchFamily="34" charset="0"/>
              </a:rPr>
              <a:t>LA CURA</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p:txBody>
      </p:sp>
      <p:sp>
        <p:nvSpPr>
          <p:cNvPr id="10" name="CasellaDiTesto 9">
            <a:extLst>
              <a:ext uri="{FF2B5EF4-FFF2-40B4-BE49-F238E27FC236}">
                <a16:creationId xmlns:a16="http://schemas.microsoft.com/office/drawing/2014/main" id="{A032D7A7-6CA1-7384-6B9F-5D9F640278E8}"/>
              </a:ext>
            </a:extLst>
          </p:cNvPr>
          <p:cNvSpPr txBox="1"/>
          <p:nvPr/>
        </p:nvSpPr>
        <p:spPr>
          <a:xfrm>
            <a:off x="428217" y="1924350"/>
            <a:ext cx="6653519" cy="2554545"/>
          </a:xfrm>
          <a:prstGeom prst="rect">
            <a:avLst/>
          </a:prstGeom>
          <a:noFill/>
        </p:spPr>
        <p:txBody>
          <a:bodyPr wrap="square">
            <a:spAutoFit/>
          </a:bodyPr>
          <a:lstStyle/>
          <a:p>
            <a:pPr algn="l"/>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Le attività proposte su questa parola consentono di</a:t>
            </a:r>
          </a:p>
          <a:p>
            <a:pPr marL="285750" indent="-285750" algn="l">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lavorare sull’attenzione verso sé e verso gli altri;</a:t>
            </a:r>
          </a:p>
          <a:p>
            <a:pPr marL="285750" indent="-285750">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far scoprire e sperimentare i propri e altrui bisogni di «cura», quindi da una parte l’essere ascoltati, compresi, accettati dall’altro, e dall’altra parte, ascoltare, comprendere e accettare l’altro;</a:t>
            </a:r>
          </a:p>
          <a:p>
            <a:pPr marL="285750" indent="-285750" algn="l">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far sperimentare e far comprendere l’importanza del «prendersi cura» dell’altro;  </a:t>
            </a:r>
          </a:p>
          <a:p>
            <a:pPr marL="285750" indent="-285750" algn="l">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sviluppare creare relazioni positive con gli altri, pari e adulti;</a:t>
            </a:r>
          </a:p>
          <a:p>
            <a:pPr marL="285750" indent="-285750" algn="l">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favorire supporto reciproco, condivisione, inclusività.</a:t>
            </a:r>
          </a:p>
        </p:txBody>
      </p:sp>
      <p:sp>
        <p:nvSpPr>
          <p:cNvPr id="7" name="Titolo 1">
            <a:extLst>
              <a:ext uri="{FF2B5EF4-FFF2-40B4-BE49-F238E27FC236}">
                <a16:creationId xmlns:a16="http://schemas.microsoft.com/office/drawing/2014/main" id="{A4EBFC9E-9463-C9C0-9FD5-FD9672AEC47F}"/>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sz="3200" dirty="0"/>
          </a:p>
        </p:txBody>
      </p:sp>
      <p:pic>
        <p:nvPicPr>
          <p:cNvPr id="8" name="Immagine 7">
            <a:extLst>
              <a:ext uri="{FF2B5EF4-FFF2-40B4-BE49-F238E27FC236}">
                <a16:creationId xmlns:a16="http://schemas.microsoft.com/office/drawing/2014/main" id="{74FA8CA3-E7B2-D369-F0F6-74CCB886AE33}"/>
              </a:ext>
            </a:extLst>
          </p:cNvPr>
          <p:cNvPicPr>
            <a:picLocks noChangeAspect="1"/>
          </p:cNvPicPr>
          <p:nvPr/>
        </p:nvPicPr>
        <p:blipFill>
          <a:blip r:embed="rId4"/>
          <a:stretch>
            <a:fillRect/>
          </a:stretch>
        </p:blipFill>
        <p:spPr>
          <a:xfrm>
            <a:off x="7468116" y="1694337"/>
            <a:ext cx="4500000" cy="2807564"/>
          </a:xfrm>
          <a:prstGeom prst="rect">
            <a:avLst/>
          </a:prstGeom>
        </p:spPr>
      </p:pic>
      <p:sp>
        <p:nvSpPr>
          <p:cNvPr id="9" name="CasellaDiTesto 14">
            <a:extLst>
              <a:ext uri="{FF2B5EF4-FFF2-40B4-BE49-F238E27FC236}">
                <a16:creationId xmlns:a16="http://schemas.microsoft.com/office/drawing/2014/main" id="{216CED2F-7CF1-05BE-42A8-ADAAB5F72BCA}"/>
              </a:ext>
            </a:extLst>
          </p:cNvPr>
          <p:cNvSpPr txBox="1">
            <a:spLocks noChangeArrowheads="1"/>
          </p:cNvSpPr>
          <p:nvPr/>
        </p:nvSpPr>
        <p:spPr bwMode="auto">
          <a:xfrm>
            <a:off x="8811619" y="4535613"/>
            <a:ext cx="30554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r" eaLnBrk="1" hangingPunct="1"/>
            <a:r>
              <a:rPr lang="it-IT" sz="1600" b="1" dirty="0">
                <a:solidFill>
                  <a:srgbClr val="376092"/>
                </a:solidFill>
                <a:latin typeface="Open Sans" panose="020B0606030504020204"/>
                <a:ea typeface="SimSun" panose="02010600030101010101" pitchFamily="2" charset="-122"/>
                <a:cs typeface="Open Sans" panose="020B0606030504020204" pitchFamily="34" charset="0"/>
              </a:rPr>
              <a:t>https://costellazione.airc.it/</a:t>
            </a:r>
            <a:endPar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Freccia in giù 3">
            <a:extLst>
              <a:ext uri="{FF2B5EF4-FFF2-40B4-BE49-F238E27FC236}">
                <a16:creationId xmlns:a16="http://schemas.microsoft.com/office/drawing/2014/main" id="{9F66530E-308C-0ACE-72C3-322502ADEB5C}"/>
              </a:ext>
            </a:extLst>
          </p:cNvPr>
          <p:cNvSpPr/>
          <p:nvPr/>
        </p:nvSpPr>
        <p:spPr>
          <a:xfrm>
            <a:off x="3163012" y="4431786"/>
            <a:ext cx="285562" cy="419100"/>
          </a:xfrm>
          <a:prstGeom prst="downArrow">
            <a:avLst/>
          </a:prstGeom>
          <a:solidFill>
            <a:srgbClr val="376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9444C141-04C8-0B05-0062-4D0189A1B31E}"/>
              </a:ext>
            </a:extLst>
          </p:cNvPr>
          <p:cNvSpPr txBox="1"/>
          <p:nvPr/>
        </p:nvSpPr>
        <p:spPr>
          <a:xfrm>
            <a:off x="1349491" y="4874167"/>
            <a:ext cx="4004083" cy="338554"/>
          </a:xfrm>
          <a:prstGeom prst="rect">
            <a:avLst/>
          </a:prstGeom>
          <a:noFill/>
        </p:spPr>
        <p:txBody>
          <a:bodyPr wrap="square">
            <a:spAutoFit/>
          </a:bodyPr>
          <a:lstStyle/>
          <a:p>
            <a:pPr algn="ct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COMPETENZE EMOTIVE E RELAZIONALI</a:t>
            </a:r>
          </a:p>
        </p:txBody>
      </p:sp>
      <p:grpSp>
        <p:nvGrpSpPr>
          <p:cNvPr id="11" name="Gruppo 10">
            <a:extLst>
              <a:ext uri="{FF2B5EF4-FFF2-40B4-BE49-F238E27FC236}">
                <a16:creationId xmlns:a16="http://schemas.microsoft.com/office/drawing/2014/main" id="{B4B283AA-2B18-E873-8FB3-31618B73FC62}"/>
              </a:ext>
            </a:extLst>
          </p:cNvPr>
          <p:cNvGrpSpPr/>
          <p:nvPr/>
        </p:nvGrpSpPr>
        <p:grpSpPr>
          <a:xfrm>
            <a:off x="10172700" y="186008"/>
            <a:ext cx="1908337" cy="1173366"/>
            <a:chOff x="10172700" y="186008"/>
            <a:chExt cx="1908337" cy="1173366"/>
          </a:xfrm>
        </p:grpSpPr>
        <p:pic>
          <p:nvPicPr>
            <p:cNvPr id="12" name="Google Shape;168;g1020d4e4f60_1_302">
              <a:extLst>
                <a:ext uri="{FF2B5EF4-FFF2-40B4-BE49-F238E27FC236}">
                  <a16:creationId xmlns:a16="http://schemas.microsoft.com/office/drawing/2014/main" id="{C5654967-D8E5-B16E-EAC6-0792AE93E6AB}"/>
                </a:ext>
              </a:extLst>
            </p:cNvPr>
            <p:cNvPicPr preferRelativeResize="0"/>
            <p:nvPr/>
          </p:nvPicPr>
          <p:blipFill>
            <a:blip r:embed="rId5">
              <a:alphaModFix/>
            </a:blip>
            <a:stretch>
              <a:fillRect/>
            </a:stretch>
          </p:blipFill>
          <p:spPr>
            <a:xfrm>
              <a:off x="11253262" y="466824"/>
              <a:ext cx="827775" cy="892550"/>
            </a:xfrm>
            <a:prstGeom prst="rect">
              <a:avLst/>
            </a:prstGeom>
            <a:noFill/>
            <a:ln>
              <a:noFill/>
            </a:ln>
          </p:spPr>
        </p:pic>
        <p:sp>
          <p:nvSpPr>
            <p:cNvPr id="13" name="Segnaposto testo 2">
              <a:extLst>
                <a:ext uri="{FF2B5EF4-FFF2-40B4-BE49-F238E27FC236}">
                  <a16:creationId xmlns:a16="http://schemas.microsoft.com/office/drawing/2014/main" id="{059332F7-5CB0-7C73-6216-B08E988F62FB}"/>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Tree>
    <p:extLst>
      <p:ext uri="{BB962C8B-B14F-4D97-AF65-F5344CB8AC3E}">
        <p14:creationId xmlns:p14="http://schemas.microsoft.com/office/powerpoint/2010/main" val="378676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7" name="Titolo 1">
            <a:extLst>
              <a:ext uri="{FF2B5EF4-FFF2-40B4-BE49-F238E27FC236}">
                <a16:creationId xmlns:a16="http://schemas.microsoft.com/office/drawing/2014/main" id="{A4EBFC9E-9463-C9C0-9FD5-FD9672AEC47F}"/>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sz="3200" dirty="0"/>
          </a:p>
        </p:txBody>
      </p:sp>
      <p:pic>
        <p:nvPicPr>
          <p:cNvPr id="8" name="Immagine 7">
            <a:extLst>
              <a:ext uri="{FF2B5EF4-FFF2-40B4-BE49-F238E27FC236}">
                <a16:creationId xmlns:a16="http://schemas.microsoft.com/office/drawing/2014/main" id="{74FA8CA3-E7B2-D369-F0F6-74CCB886AE33}"/>
              </a:ext>
            </a:extLst>
          </p:cNvPr>
          <p:cNvPicPr>
            <a:picLocks noChangeAspect="1"/>
          </p:cNvPicPr>
          <p:nvPr/>
        </p:nvPicPr>
        <p:blipFill rotWithShape="1">
          <a:blip r:embed="rId4"/>
          <a:srcRect l="1354" t="1859" r="5022"/>
          <a:stretch/>
        </p:blipFill>
        <p:spPr>
          <a:xfrm>
            <a:off x="8295031" y="2170060"/>
            <a:ext cx="3348000" cy="2303515"/>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4" name="CasellaDiTesto 3">
            <a:extLst>
              <a:ext uri="{FF2B5EF4-FFF2-40B4-BE49-F238E27FC236}">
                <a16:creationId xmlns:a16="http://schemas.microsoft.com/office/drawing/2014/main" id="{47EE3094-C807-EBBB-DC4C-0241287A5494}"/>
              </a:ext>
            </a:extLst>
          </p:cNvPr>
          <p:cNvSpPr txBox="1"/>
          <p:nvPr/>
        </p:nvSpPr>
        <p:spPr>
          <a:xfrm>
            <a:off x="415884" y="2756939"/>
            <a:ext cx="7433261" cy="1815882"/>
          </a:xfrm>
          <a:prstGeom prst="rect">
            <a:avLst/>
          </a:prstGeom>
          <a:noFill/>
        </p:spPr>
        <p:txBody>
          <a:bodyPr wrap="square">
            <a:spAutoFit/>
          </a:bodyPr>
          <a:lstStyle/>
          <a:p>
            <a:pPr algn="l"/>
            <a:r>
              <a:rPr lang="it-IT" sz="1600" dirty="0">
                <a:solidFill>
                  <a:srgbClr val="376092"/>
                </a:solidFill>
                <a:latin typeface="Open Sans" panose="020B0606030504020204"/>
                <a:ea typeface="SimSun" charset="0"/>
                <a:sym typeface="Wingdings" panose="05000000000000000000" pitchFamily="2" charset="2"/>
              </a:rPr>
              <a:t> </a:t>
            </a:r>
            <a:r>
              <a:rPr lang="it-IT" sz="1600" dirty="0">
                <a:solidFill>
                  <a:srgbClr val="376092"/>
                </a:solidFill>
                <a:latin typeface="Open Sans" panose="020B0606030504020204"/>
                <a:ea typeface="SimSun" charset="0"/>
              </a:rPr>
              <a:t>Gioco dei nani e dei giganti: sperimentare il «prendersi cura» dell’altro con azioni di cura gentili e gradite all’altro.</a:t>
            </a:r>
          </a:p>
          <a:p>
            <a:pPr algn="l"/>
            <a:endParaRPr lang="it-IT" sz="1600" dirty="0">
              <a:solidFill>
                <a:srgbClr val="376092"/>
              </a:solidFill>
              <a:latin typeface="Open Sans" panose="020B0606030504020204"/>
              <a:ea typeface="SimSun" charset="0"/>
            </a:endParaRPr>
          </a:p>
          <a:p>
            <a:pPr algn="l"/>
            <a:r>
              <a:rPr lang="it-IT" sz="1600" dirty="0">
                <a:solidFill>
                  <a:srgbClr val="376092"/>
                </a:solidFill>
                <a:latin typeface="Open Sans" panose="020B0606030504020204"/>
                <a:ea typeface="SimSun" charset="0"/>
              </a:rPr>
              <a:t>Prima di avviare questo gioco, possiamo quindi far </a:t>
            </a:r>
            <a:r>
              <a:rPr lang="it-IT" sz="1600" b="1" dirty="0">
                <a:solidFill>
                  <a:srgbClr val="376092"/>
                </a:solidFill>
                <a:latin typeface="Open Sans" panose="020B0606030504020204"/>
                <a:ea typeface="SimSun" charset="0"/>
              </a:rPr>
              <a:t>riflettere</a:t>
            </a:r>
            <a:r>
              <a:rPr lang="it-IT" sz="1600" dirty="0">
                <a:solidFill>
                  <a:srgbClr val="376092"/>
                </a:solidFill>
                <a:latin typeface="Open Sans" panose="020B0606030504020204"/>
                <a:ea typeface="SimSun" charset="0"/>
              </a:rPr>
              <a:t> bambini e bambine su cosa, a ognuno di loro, sia </a:t>
            </a:r>
            <a:r>
              <a:rPr lang="it-IT" sz="1600" b="1" dirty="0">
                <a:solidFill>
                  <a:srgbClr val="376092"/>
                </a:solidFill>
                <a:latin typeface="Open Sans" panose="020B0606030504020204"/>
                <a:ea typeface="SimSun" charset="0"/>
              </a:rPr>
              <a:t>gradito</a:t>
            </a:r>
            <a:r>
              <a:rPr lang="it-IT" sz="1600" dirty="0">
                <a:solidFill>
                  <a:srgbClr val="376092"/>
                </a:solidFill>
                <a:latin typeface="Open Sans" panose="020B0606030504020204"/>
                <a:ea typeface="SimSun" charset="0"/>
              </a:rPr>
              <a:t>, cosa li faccia </a:t>
            </a:r>
            <a:r>
              <a:rPr lang="it-IT" sz="1600" b="1" dirty="0">
                <a:solidFill>
                  <a:srgbClr val="376092"/>
                </a:solidFill>
                <a:latin typeface="Open Sans" panose="020B0606030504020204"/>
                <a:ea typeface="SimSun" charset="0"/>
              </a:rPr>
              <a:t>sentire bene</a:t>
            </a:r>
            <a:r>
              <a:rPr lang="it-IT" sz="1600" dirty="0">
                <a:solidFill>
                  <a:srgbClr val="376092"/>
                </a:solidFill>
                <a:latin typeface="Open Sans" panose="020B0606030504020204"/>
                <a:ea typeface="SimSun" charset="0"/>
              </a:rPr>
              <a:t>, cosa percepiscano come </a:t>
            </a:r>
            <a:r>
              <a:rPr lang="it-IT" sz="1600" b="1" dirty="0">
                <a:solidFill>
                  <a:srgbClr val="376092"/>
                </a:solidFill>
                <a:latin typeface="Open Sans" panose="020B0606030504020204"/>
                <a:ea typeface="SimSun" charset="0"/>
              </a:rPr>
              <a:t>azione, gesto o comportamento gentile</a:t>
            </a:r>
            <a:r>
              <a:rPr lang="it-IT" sz="1600" dirty="0">
                <a:solidFill>
                  <a:srgbClr val="376092"/>
                </a:solidFill>
                <a:latin typeface="Open Sans" panose="020B0606030504020204"/>
                <a:ea typeface="SimSun" charset="0"/>
              </a:rPr>
              <a:t>, cosa quindi piace o vorrebbero ricevere come azione «di cura» verso di loro.</a:t>
            </a:r>
          </a:p>
        </p:txBody>
      </p:sp>
      <p:sp>
        <p:nvSpPr>
          <p:cNvPr id="5" name="CasellaDiTesto 14">
            <a:extLst>
              <a:ext uri="{FF2B5EF4-FFF2-40B4-BE49-F238E27FC236}">
                <a16:creationId xmlns:a16="http://schemas.microsoft.com/office/drawing/2014/main" id="{6F94315A-1A51-B132-2264-70FF187AF9BD}"/>
              </a:ext>
            </a:extLst>
          </p:cNvPr>
          <p:cNvSpPr txBox="1">
            <a:spLocks noChangeArrowheads="1"/>
          </p:cNvSpPr>
          <p:nvPr/>
        </p:nvSpPr>
        <p:spPr bwMode="auto">
          <a:xfrm>
            <a:off x="415884" y="1505554"/>
            <a:ext cx="1154751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SUGGERIMENTI ED ESEMPI DI ATTIVITÀ SULLA CONSAPEVOLEZZA DI SÉ</a:t>
            </a:r>
          </a:p>
          <a:p>
            <a:pPr algn="just"/>
            <a:r>
              <a:rPr lang="it-IT" altLang="it-IT" sz="1600" b="1" dirty="0">
                <a:solidFill>
                  <a:srgbClr val="376092"/>
                </a:solidFill>
                <a:latin typeface="Open Sans" panose="020B0606030504020204"/>
                <a:ea typeface="SimSun" charset="0"/>
              </a:rPr>
              <a:t>La cura</a:t>
            </a:r>
          </a:p>
          <a:p>
            <a:pPr algn="just" eaLnBrk="1" hangingPunct="1"/>
            <a:endPar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endParaRPr>
          </a:p>
        </p:txBody>
      </p:sp>
      <p:sp>
        <p:nvSpPr>
          <p:cNvPr id="6" name="CasellaDiTesto 5">
            <a:extLst>
              <a:ext uri="{FF2B5EF4-FFF2-40B4-BE49-F238E27FC236}">
                <a16:creationId xmlns:a16="http://schemas.microsoft.com/office/drawing/2014/main" id="{3FD1A1DB-C321-B337-CE47-20AABF016396}"/>
              </a:ext>
            </a:extLst>
          </p:cNvPr>
          <p:cNvSpPr txBox="1"/>
          <p:nvPr/>
        </p:nvSpPr>
        <p:spPr>
          <a:xfrm>
            <a:off x="4132514" y="4607124"/>
            <a:ext cx="7860237" cy="830997"/>
          </a:xfrm>
          <a:prstGeom prst="rect">
            <a:avLst/>
          </a:prstGeom>
          <a:noFill/>
        </p:spPr>
        <p:txBody>
          <a:bodyPr wrap="square">
            <a:spAutoFit/>
          </a:bodyPr>
          <a:lstStyle/>
          <a:p>
            <a:pPr algn="l"/>
            <a:r>
              <a:rPr lang="it-IT" sz="1600" dirty="0">
                <a:solidFill>
                  <a:srgbClr val="376092"/>
                </a:solidFill>
                <a:latin typeface="Open Sans" panose="020B0606030504020204"/>
                <a:ea typeface="SimSun" charset="0"/>
              </a:rPr>
              <a:t>Possiamo far svolgere questa attività anche </a:t>
            </a:r>
            <a:r>
              <a:rPr lang="it-IT" sz="1600" b="1" dirty="0">
                <a:solidFill>
                  <a:srgbClr val="376092"/>
                </a:solidFill>
                <a:latin typeface="Open Sans" panose="020B0606030504020204"/>
                <a:ea typeface="SimSun" charset="0"/>
              </a:rPr>
              <a:t>differenziando le situazioni o gli stati emotivi</a:t>
            </a:r>
            <a:r>
              <a:rPr lang="it-IT" sz="1600" dirty="0">
                <a:solidFill>
                  <a:srgbClr val="376092"/>
                </a:solidFill>
                <a:latin typeface="Open Sans" panose="020B0606030504020204"/>
                <a:ea typeface="SimSun" charset="0"/>
              </a:rPr>
              <a:t>, per esempio, cosa sia gradito in classe, a casa, in una giornata di pioggia, in un momento di allegria o in uno triste e così via.</a:t>
            </a:r>
          </a:p>
        </p:txBody>
      </p:sp>
      <p:sp>
        <p:nvSpPr>
          <p:cNvPr id="11" name="CasellaDiTesto 10">
            <a:extLst>
              <a:ext uri="{FF2B5EF4-FFF2-40B4-BE49-F238E27FC236}">
                <a16:creationId xmlns:a16="http://schemas.microsoft.com/office/drawing/2014/main" id="{8EDE0C00-CA77-1252-4F43-1BAA17D6421C}"/>
              </a:ext>
            </a:extLst>
          </p:cNvPr>
          <p:cNvSpPr txBox="1"/>
          <p:nvPr/>
        </p:nvSpPr>
        <p:spPr>
          <a:xfrm>
            <a:off x="415884" y="2138214"/>
            <a:ext cx="7467674" cy="584775"/>
          </a:xfrm>
          <a:prstGeom prst="rect">
            <a:avLst/>
          </a:prstGeom>
          <a:noFill/>
        </p:spPr>
        <p:txBody>
          <a:bodyPr wrap="square">
            <a:spAutoFit/>
          </a:bodyPr>
          <a:lstStyle/>
          <a:p>
            <a:pPr algn="l"/>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Ogni attività quindi consente di far riflettere bambini e bambine sui tre aspetti di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consapevolezza di sé</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CasellaDiTesto 2">
            <a:extLst>
              <a:ext uri="{FF2B5EF4-FFF2-40B4-BE49-F238E27FC236}">
                <a16:creationId xmlns:a16="http://schemas.microsoft.com/office/drawing/2014/main" id="{DF6BA0EB-EB75-21B1-9FBE-B3AD1EE5B2DF}"/>
              </a:ext>
            </a:extLst>
          </p:cNvPr>
          <p:cNvSpPr txBox="1"/>
          <p:nvPr/>
        </p:nvSpPr>
        <p:spPr>
          <a:xfrm>
            <a:off x="4132514" y="5507116"/>
            <a:ext cx="7539868" cy="1077218"/>
          </a:xfrm>
          <a:prstGeom prst="rect">
            <a:avLst/>
          </a:prstGeom>
          <a:noFill/>
        </p:spPr>
        <p:txBody>
          <a:bodyPr wrap="square">
            <a:spAutoFit/>
          </a:bodyPr>
          <a:lstStyle/>
          <a:p>
            <a:pPr algn="l"/>
            <a:r>
              <a:rPr lang="it-IT" sz="1600" dirty="0">
                <a:solidFill>
                  <a:srgbClr val="376092"/>
                </a:solidFill>
                <a:latin typeface="Open Sans" panose="020B0606030504020204"/>
                <a:ea typeface="SimSun" charset="0"/>
              </a:rPr>
              <a:t>Questo tipo di attività aiuta a sostenere lo </a:t>
            </a:r>
            <a:r>
              <a:rPr lang="it-IT" sz="1600" b="1" dirty="0">
                <a:solidFill>
                  <a:srgbClr val="376092"/>
                </a:solidFill>
                <a:latin typeface="Open Sans" panose="020B0606030504020204"/>
                <a:ea typeface="SimSun" charset="0"/>
              </a:rPr>
              <a:t>sviluppo dell’autoconsapevolezza</a:t>
            </a:r>
            <a:r>
              <a:rPr lang="it-IT" sz="1600" dirty="0">
                <a:solidFill>
                  <a:srgbClr val="376092"/>
                </a:solidFill>
                <a:latin typeface="Open Sans" panose="020B0606030504020204"/>
                <a:ea typeface="SimSun" charset="0"/>
              </a:rPr>
              <a:t> e consente anche di orientare, successivamente, la loro attenzione a ciò che è gradito all’altro, </a:t>
            </a:r>
            <a:r>
              <a:rPr lang="it-IT" sz="1600" b="1" dirty="0">
                <a:solidFill>
                  <a:srgbClr val="376092"/>
                </a:solidFill>
                <a:latin typeface="Open Sans" panose="020B0606030504020204"/>
                <a:ea typeface="SimSun" charset="0"/>
              </a:rPr>
              <a:t>ampliando </a:t>
            </a:r>
            <a:r>
              <a:rPr lang="it-IT" sz="1600" dirty="0">
                <a:solidFill>
                  <a:srgbClr val="376092"/>
                </a:solidFill>
                <a:latin typeface="Open Sans" panose="020B0606030504020204"/>
                <a:ea typeface="SimSun" charset="0"/>
              </a:rPr>
              <a:t>di conseguenza altre</a:t>
            </a:r>
            <a:r>
              <a:rPr lang="it-IT" sz="1600" b="1" dirty="0">
                <a:solidFill>
                  <a:srgbClr val="376092"/>
                </a:solidFill>
                <a:latin typeface="Open Sans" panose="020B0606030504020204"/>
                <a:ea typeface="SimSun" charset="0"/>
              </a:rPr>
              <a:t> competenze emotive e relazionali</a:t>
            </a:r>
            <a:r>
              <a:rPr lang="it-IT" sz="1600" dirty="0">
                <a:solidFill>
                  <a:srgbClr val="376092"/>
                </a:solidFill>
                <a:latin typeface="Open Sans" panose="020B0606030504020204"/>
                <a:ea typeface="SimSun" charset="0"/>
              </a:rPr>
              <a:t>.</a:t>
            </a:r>
          </a:p>
        </p:txBody>
      </p:sp>
      <p:grpSp>
        <p:nvGrpSpPr>
          <p:cNvPr id="9" name="Gruppo 8">
            <a:extLst>
              <a:ext uri="{FF2B5EF4-FFF2-40B4-BE49-F238E27FC236}">
                <a16:creationId xmlns:a16="http://schemas.microsoft.com/office/drawing/2014/main" id="{802817CE-EFF8-2CB1-A94D-7444C7AD81C1}"/>
              </a:ext>
            </a:extLst>
          </p:cNvPr>
          <p:cNvGrpSpPr/>
          <p:nvPr/>
        </p:nvGrpSpPr>
        <p:grpSpPr>
          <a:xfrm>
            <a:off x="10172700" y="186008"/>
            <a:ext cx="1880664" cy="1020391"/>
            <a:chOff x="10172700" y="186008"/>
            <a:chExt cx="1880664" cy="1020391"/>
          </a:xfrm>
        </p:grpSpPr>
        <p:pic>
          <p:nvPicPr>
            <p:cNvPr id="10" name="Google Shape;370;g1049568dc15_0_32">
              <a:extLst>
                <a:ext uri="{FF2B5EF4-FFF2-40B4-BE49-F238E27FC236}">
                  <a16:creationId xmlns:a16="http://schemas.microsoft.com/office/drawing/2014/main" id="{42421525-A11B-8BB8-6120-BE0B44FAF80C}"/>
                </a:ext>
              </a:extLst>
            </p:cNvPr>
            <p:cNvPicPr preferRelativeResize="0"/>
            <p:nvPr/>
          </p:nvPicPr>
          <p:blipFill>
            <a:blip r:embed="rId5">
              <a:alphaModFix/>
            </a:blip>
            <a:stretch>
              <a:fillRect/>
            </a:stretch>
          </p:blipFill>
          <p:spPr>
            <a:xfrm>
              <a:off x="11369364" y="594399"/>
              <a:ext cx="684000" cy="612000"/>
            </a:xfrm>
            <a:prstGeom prst="rect">
              <a:avLst/>
            </a:prstGeom>
            <a:noFill/>
            <a:ln>
              <a:noFill/>
            </a:ln>
          </p:spPr>
        </p:pic>
        <p:sp>
          <p:nvSpPr>
            <p:cNvPr id="12" name="Segnaposto testo 2">
              <a:extLst>
                <a:ext uri="{FF2B5EF4-FFF2-40B4-BE49-F238E27FC236}">
                  <a16:creationId xmlns:a16="http://schemas.microsoft.com/office/drawing/2014/main" id="{CB3F8A2E-5F4D-EA0D-F6A9-A77D74BE6995}"/>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Tree>
    <p:extLst>
      <p:ext uri="{BB962C8B-B14F-4D97-AF65-F5344CB8AC3E}">
        <p14:creationId xmlns:p14="http://schemas.microsoft.com/office/powerpoint/2010/main" val="406506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grpSp>
        <p:nvGrpSpPr>
          <p:cNvPr id="2" name="Gruppo 1">
            <a:extLst>
              <a:ext uri="{FF2B5EF4-FFF2-40B4-BE49-F238E27FC236}">
                <a16:creationId xmlns:a16="http://schemas.microsoft.com/office/drawing/2014/main" id="{5C3EC88D-0586-D17D-7B7B-49B7FDA9F85B}"/>
              </a:ext>
            </a:extLst>
          </p:cNvPr>
          <p:cNvGrpSpPr/>
          <p:nvPr/>
        </p:nvGrpSpPr>
        <p:grpSpPr>
          <a:xfrm>
            <a:off x="415884" y="3862033"/>
            <a:ext cx="4043361" cy="892553"/>
            <a:chOff x="-192111" y="1233411"/>
            <a:chExt cx="4043361" cy="892553"/>
          </a:xfrm>
        </p:grpSpPr>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09327" y="1233412"/>
              <a:ext cx="344192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sz="2000" b="1" dirty="0">
                  <a:solidFill>
                    <a:srgbClr val="48AEE2"/>
                  </a:solidFill>
                  <a:effectLst/>
                  <a:latin typeface="Open Sans" panose="020B0606030504020204"/>
                  <a:ea typeface="SimSun" panose="02010600030101010101" pitchFamily="2" charset="-122"/>
                  <a:cs typeface="Open Sans" panose="020B0606030504020204" pitchFamily="34" charset="0"/>
                </a:rPr>
                <a:t>LA CURA</a:t>
              </a:r>
            </a:p>
            <a:p>
              <a:pPr algn="just" eaLnBrk="1" hangingPunct="1"/>
              <a:r>
                <a:rPr lang="it-IT" sz="1600" b="1" dirty="0">
                  <a:solidFill>
                    <a:srgbClr val="376092"/>
                  </a:solidFill>
                  <a:latin typeface="Open Sans" panose="020B0606030504020204"/>
                  <a:ea typeface="SimSun" panose="02010600030101010101" pitchFamily="2" charset="-122"/>
                  <a:cs typeface="Open Sans" panose="020B0606030504020204" pitchFamily="34" charset="0"/>
                </a:rPr>
                <a:t>https://costellazione.airc.it/</a:t>
              </a:r>
              <a:endPar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p:txBody>
        </p:sp>
        <p:pic>
          <p:nvPicPr>
            <p:cNvPr id="15" name="Immagine 14">
              <a:extLst>
                <a:ext uri="{FF2B5EF4-FFF2-40B4-BE49-F238E27FC236}">
                  <a16:creationId xmlns:a16="http://schemas.microsoft.com/office/drawing/2014/main" id="{C48A8278-B059-2B41-C7CB-8FDAA2814BFE}"/>
                </a:ext>
              </a:extLst>
            </p:cNvPr>
            <p:cNvPicPr>
              <a:picLocks noChangeAspect="1"/>
            </p:cNvPicPr>
            <p:nvPr/>
          </p:nvPicPr>
          <p:blipFill rotWithShape="1">
            <a:blip r:embed="rId4"/>
            <a:srcRect l="11931" t="13620" r="10136" b="10302"/>
            <a:stretch/>
          </p:blipFill>
          <p:spPr>
            <a:xfrm>
              <a:off x="-192111" y="1233411"/>
              <a:ext cx="601438" cy="629819"/>
            </a:xfrm>
            <a:prstGeom prst="rect">
              <a:avLst/>
            </a:prstGeom>
          </p:spPr>
        </p:pic>
      </p:grpSp>
      <p:pic>
        <p:nvPicPr>
          <p:cNvPr id="7" name="Immagine 6">
            <a:extLst>
              <a:ext uri="{FF2B5EF4-FFF2-40B4-BE49-F238E27FC236}">
                <a16:creationId xmlns:a16="http://schemas.microsoft.com/office/drawing/2014/main" id="{3A513ED2-5129-8399-D551-0F504B901C49}"/>
              </a:ext>
            </a:extLst>
          </p:cNvPr>
          <p:cNvPicPr>
            <a:picLocks noChangeAspect="1"/>
          </p:cNvPicPr>
          <p:nvPr/>
        </p:nvPicPr>
        <p:blipFill>
          <a:blip r:embed="rId5"/>
          <a:stretch>
            <a:fillRect/>
          </a:stretch>
        </p:blipFill>
        <p:spPr>
          <a:xfrm>
            <a:off x="4291441" y="2671038"/>
            <a:ext cx="4320000" cy="2918550"/>
          </a:xfrm>
          <a:prstGeom prst="rect">
            <a:avLst/>
          </a:prstGeom>
          <a:ln>
            <a:solidFill>
              <a:schemeClr val="bg1">
                <a:lumMod val="65000"/>
              </a:schemeClr>
            </a:solidFill>
          </a:ln>
          <a:effectLst>
            <a:outerShdw blurRad="50800" dist="38100" dir="2700000" algn="tl" rotWithShape="0">
              <a:prstClr val="black">
                <a:alpha val="40000"/>
              </a:prstClr>
            </a:outerShdw>
          </a:effectLst>
        </p:spPr>
      </p:pic>
      <p:grpSp>
        <p:nvGrpSpPr>
          <p:cNvPr id="4" name="Gruppo 3">
            <a:extLst>
              <a:ext uri="{FF2B5EF4-FFF2-40B4-BE49-F238E27FC236}">
                <a16:creationId xmlns:a16="http://schemas.microsoft.com/office/drawing/2014/main" id="{A48F8023-5B24-4F46-98F9-BF9360D7235B}"/>
              </a:ext>
            </a:extLst>
          </p:cNvPr>
          <p:cNvGrpSpPr/>
          <p:nvPr/>
        </p:nvGrpSpPr>
        <p:grpSpPr>
          <a:xfrm>
            <a:off x="10172700" y="186008"/>
            <a:ext cx="1908337" cy="1173366"/>
            <a:chOff x="10172700" y="186008"/>
            <a:chExt cx="1908337" cy="1173366"/>
          </a:xfrm>
        </p:grpSpPr>
        <p:pic>
          <p:nvPicPr>
            <p:cNvPr id="6" name="Google Shape;168;g1020d4e4f60_1_302">
              <a:extLst>
                <a:ext uri="{FF2B5EF4-FFF2-40B4-BE49-F238E27FC236}">
                  <a16:creationId xmlns:a16="http://schemas.microsoft.com/office/drawing/2014/main" id="{48A11531-8972-DA4B-F839-492D8FC41CDD}"/>
                </a:ext>
              </a:extLst>
            </p:cNvPr>
            <p:cNvPicPr preferRelativeResize="0"/>
            <p:nvPr/>
          </p:nvPicPr>
          <p:blipFill>
            <a:blip r:embed="rId6">
              <a:alphaModFix/>
            </a:blip>
            <a:stretch>
              <a:fillRect/>
            </a:stretch>
          </p:blipFill>
          <p:spPr>
            <a:xfrm>
              <a:off x="11253262" y="466824"/>
              <a:ext cx="827775" cy="892550"/>
            </a:xfrm>
            <a:prstGeom prst="rect">
              <a:avLst/>
            </a:prstGeom>
            <a:noFill/>
            <a:ln>
              <a:noFill/>
            </a:ln>
          </p:spPr>
        </p:pic>
        <p:sp>
          <p:nvSpPr>
            <p:cNvPr id="8" name="Segnaposto testo 2">
              <a:extLst>
                <a:ext uri="{FF2B5EF4-FFF2-40B4-BE49-F238E27FC236}">
                  <a16:creationId xmlns:a16="http://schemas.microsoft.com/office/drawing/2014/main" id="{C369BEA6-0F19-3026-C716-6333DDB2259A}"/>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
        <p:nvSpPr>
          <p:cNvPr id="9" name="Titolo 1">
            <a:extLst>
              <a:ext uri="{FF2B5EF4-FFF2-40B4-BE49-F238E27FC236}">
                <a16:creationId xmlns:a16="http://schemas.microsoft.com/office/drawing/2014/main" id="{3A9FBEEA-D794-2B56-F590-4FBB79F6F9D8}"/>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sz="3200" dirty="0"/>
          </a:p>
        </p:txBody>
      </p:sp>
      <p:sp>
        <p:nvSpPr>
          <p:cNvPr id="11" name="CasellaDiTesto 14">
            <a:extLst>
              <a:ext uri="{FF2B5EF4-FFF2-40B4-BE49-F238E27FC236}">
                <a16:creationId xmlns:a16="http://schemas.microsoft.com/office/drawing/2014/main" id="{BBC45A7A-685A-AACA-0965-165380705442}"/>
              </a:ext>
            </a:extLst>
          </p:cNvPr>
          <p:cNvSpPr txBox="1">
            <a:spLocks noChangeArrowheads="1"/>
          </p:cNvSpPr>
          <p:nvPr/>
        </p:nvSpPr>
        <p:spPr bwMode="auto">
          <a:xfrm>
            <a:off x="415884" y="1505554"/>
            <a:ext cx="1154751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SUGGERIMENTI ED ESEMPI DI ATTIVITÀ SULLA CONSAPEVOLEZZA DI SÉ</a:t>
            </a:r>
          </a:p>
          <a:p>
            <a:pPr algn="just"/>
            <a:r>
              <a:rPr lang="it-IT" altLang="it-IT" sz="1600" b="1" dirty="0">
                <a:solidFill>
                  <a:srgbClr val="376092"/>
                </a:solidFill>
                <a:latin typeface="Open Sans" panose="020B0606030504020204"/>
                <a:ea typeface="SimSun" charset="0"/>
              </a:rPr>
              <a:t>La cura</a:t>
            </a:r>
          </a:p>
          <a:p>
            <a:pPr algn="just"/>
            <a:endParaRPr lang="it-IT" altLang="it-IT" sz="1600" b="1" dirty="0">
              <a:solidFill>
                <a:srgbClr val="376092"/>
              </a:solidFill>
              <a:latin typeface="Open Sans" panose="020B0606030504020204"/>
              <a:ea typeface="SimSun" charset="0"/>
            </a:endParaRPr>
          </a:p>
          <a:p>
            <a:pPr algn="just"/>
            <a:r>
              <a:rPr lang="it-IT" altLang="it-IT" sz="1600" dirty="0">
                <a:solidFill>
                  <a:srgbClr val="376092"/>
                </a:solidFill>
                <a:latin typeface="Open Sans" panose="020B0606030504020204"/>
                <a:ea typeface="SimSun" charset="0"/>
              </a:rPr>
              <a:t>Anche le attività su sito posso fornire spunti utili a sostenere lo sviluppo della consapevolezza di sé e delle altre competenze emotive e relazionali. </a:t>
            </a:r>
          </a:p>
        </p:txBody>
      </p:sp>
      <p:pic>
        <p:nvPicPr>
          <p:cNvPr id="12" name="Immagine 11">
            <a:extLst>
              <a:ext uri="{FF2B5EF4-FFF2-40B4-BE49-F238E27FC236}">
                <a16:creationId xmlns:a16="http://schemas.microsoft.com/office/drawing/2014/main" id="{DCB07B15-BE90-63D9-6605-F3C405FC9F1E}"/>
              </a:ext>
            </a:extLst>
          </p:cNvPr>
          <p:cNvPicPr>
            <a:picLocks noChangeAspect="1"/>
          </p:cNvPicPr>
          <p:nvPr/>
        </p:nvPicPr>
        <p:blipFill>
          <a:blip r:embed="rId7"/>
          <a:srcRect/>
          <a:stretch/>
        </p:blipFill>
        <p:spPr>
          <a:xfrm>
            <a:off x="7643400" y="3735853"/>
            <a:ext cx="4320000" cy="2965453"/>
          </a:xfrm>
          <a:prstGeom prst="rect">
            <a:avLst/>
          </a:prstGeom>
          <a:ln>
            <a:solidFill>
              <a:schemeClr val="bg1">
                <a:lumMod val="65000"/>
              </a:schemeClr>
            </a:solidFill>
          </a:ln>
          <a:effectLst>
            <a:outerShdw blurRad="50800" dist="38100" dir="2700000" algn="tl" rotWithShape="0">
              <a:prstClr val="black">
                <a:alpha val="40000"/>
              </a:prstClr>
            </a:outerShdw>
          </a:effectLst>
        </p:spPr>
      </p:pic>
      <p:grpSp>
        <p:nvGrpSpPr>
          <p:cNvPr id="17" name="Gruppo 16">
            <a:extLst>
              <a:ext uri="{FF2B5EF4-FFF2-40B4-BE49-F238E27FC236}">
                <a16:creationId xmlns:a16="http://schemas.microsoft.com/office/drawing/2014/main" id="{090C3FE4-9CBF-3E0E-D1EE-BB6D8105FB6B}"/>
              </a:ext>
            </a:extLst>
          </p:cNvPr>
          <p:cNvGrpSpPr/>
          <p:nvPr/>
        </p:nvGrpSpPr>
        <p:grpSpPr>
          <a:xfrm flipH="1">
            <a:off x="3057986" y="5164233"/>
            <a:ext cx="7575987" cy="1144956"/>
            <a:chOff x="-2614381" y="3337831"/>
            <a:chExt cx="7440852" cy="1144956"/>
          </a:xfrm>
        </p:grpSpPr>
        <p:sp>
          <p:nvSpPr>
            <p:cNvPr id="18" name="Callout: linea piegata 17">
              <a:extLst>
                <a:ext uri="{FF2B5EF4-FFF2-40B4-BE49-F238E27FC236}">
                  <a16:creationId xmlns:a16="http://schemas.microsoft.com/office/drawing/2014/main" id="{E0C37DD8-3A24-E405-0F29-CD2103492AAB}"/>
                </a:ext>
              </a:extLst>
            </p:cNvPr>
            <p:cNvSpPr/>
            <p:nvPr/>
          </p:nvSpPr>
          <p:spPr>
            <a:xfrm flipH="1">
              <a:off x="-2614381" y="3337831"/>
              <a:ext cx="7440852" cy="1144956"/>
            </a:xfrm>
            <a:prstGeom prst="borderCallout2">
              <a:avLst>
                <a:gd name="adj1" fmla="val -779"/>
                <a:gd name="adj2" fmla="val 91202"/>
                <a:gd name="adj3" fmla="val -10175"/>
                <a:gd name="adj4" fmla="val 92155"/>
                <a:gd name="adj5" fmla="val -46354"/>
                <a:gd name="adj6" fmla="val 88697"/>
              </a:avLst>
            </a:prstGeom>
            <a:solidFill>
              <a:schemeClr val="accent5">
                <a:lumMod val="20000"/>
                <a:lumOff val="80000"/>
              </a:schemeClr>
            </a:solidFill>
            <a:ln w="190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9" name="CasellaDiTesto 14">
              <a:extLst>
                <a:ext uri="{FF2B5EF4-FFF2-40B4-BE49-F238E27FC236}">
                  <a16:creationId xmlns:a16="http://schemas.microsoft.com/office/drawing/2014/main" id="{04590DCC-D97D-2371-9701-2D5EDCA29D6F}"/>
                </a:ext>
              </a:extLst>
            </p:cNvPr>
            <p:cNvSpPr txBox="1">
              <a:spLocks noChangeArrowheads="1"/>
            </p:cNvSpPr>
            <p:nvPr/>
          </p:nvSpPr>
          <p:spPr bwMode="auto">
            <a:xfrm>
              <a:off x="-2575607" y="3361498"/>
              <a:ext cx="7402077" cy="1077218"/>
            </a:xfrm>
            <a:prstGeom prst="rect">
              <a:avLst/>
            </a:prstGeom>
            <a:noFill/>
            <a:ln w="9525">
              <a:noFill/>
              <a:miter lim="800000"/>
              <a:headEnd/>
              <a:tailEnd/>
            </a:ln>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buSzPts val="1000"/>
                <a:tabLst>
                  <a:tab pos="457200"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Permette di fare riflettere i bambini e le bambine su vari aspetti, dai gusti e preferenze sul tipo di pianta, alle difficoltà e alle soddisfazioni percepite nella cura della pianta, fino a far comprendere che anche i «pollicini neri» possono diventare più «verdi» con la pianta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adatta,</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pazienza e impegno</a:t>
              </a:r>
            </a:p>
          </p:txBody>
        </p:sp>
      </p:grpSp>
    </p:spTree>
    <p:extLst>
      <p:ext uri="{BB962C8B-B14F-4D97-AF65-F5344CB8AC3E}">
        <p14:creationId xmlns:p14="http://schemas.microsoft.com/office/powerpoint/2010/main" val="423070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17" name="Immagine 16">
            <a:extLst>
              <a:ext uri="{FF2B5EF4-FFF2-40B4-BE49-F238E27FC236}">
                <a16:creationId xmlns:a16="http://schemas.microsoft.com/office/drawing/2014/main" id="{BAC5B828-3375-689C-4A40-8912BCCA7A64}"/>
              </a:ext>
            </a:extLst>
          </p:cNvPr>
          <p:cNvPicPr>
            <a:picLocks noChangeAspect="1"/>
          </p:cNvPicPr>
          <p:nvPr/>
        </p:nvPicPr>
        <p:blipFill>
          <a:blip r:embed="rId3"/>
          <a:srcRect/>
          <a:stretch/>
        </p:blipFill>
        <p:spPr>
          <a:xfrm>
            <a:off x="5018222" y="1976789"/>
            <a:ext cx="6329478" cy="4347057"/>
          </a:xfrm>
          <a:prstGeom prst="rect">
            <a:avLst/>
          </a:prstGeom>
        </p:spPr>
      </p:pic>
      <p:pic>
        <p:nvPicPr>
          <p:cNvPr id="6" name="Immagine 5">
            <a:extLst>
              <a:ext uri="{FF2B5EF4-FFF2-40B4-BE49-F238E27FC236}">
                <a16:creationId xmlns:a16="http://schemas.microsoft.com/office/drawing/2014/main" id="{63095E29-A2CB-715A-628D-BF49DAC9D90D}"/>
              </a:ext>
            </a:extLst>
          </p:cNvPr>
          <p:cNvPicPr>
            <a:picLocks noChangeAspect="1"/>
          </p:cNvPicPr>
          <p:nvPr/>
        </p:nvPicPr>
        <p:blipFill>
          <a:blip r:embed="rId4"/>
          <a:stretch>
            <a:fillRect/>
          </a:stretch>
        </p:blipFill>
        <p:spPr>
          <a:xfrm>
            <a:off x="5018222" y="1369575"/>
            <a:ext cx="3706978" cy="5412319"/>
          </a:xfrm>
          <a:prstGeom prst="rect">
            <a:avLst/>
          </a:prstGeom>
        </p:spPr>
      </p:pic>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5">
            <a:alphaModFix/>
          </a:blip>
          <a:stretch>
            <a:fillRect/>
          </a:stretch>
        </p:blipFill>
        <p:spPr>
          <a:xfrm>
            <a:off x="1513113" y="5922615"/>
            <a:ext cx="1135025" cy="561569"/>
          </a:xfrm>
          <a:prstGeom prst="rect">
            <a:avLst/>
          </a:prstGeom>
          <a:noFill/>
          <a:ln>
            <a:noFill/>
          </a:ln>
        </p:spPr>
      </p:pic>
      <p:sp>
        <p:nvSpPr>
          <p:cNvPr id="4" name="Rettangolo con angoli arrotondati 3">
            <a:extLst>
              <a:ext uri="{FF2B5EF4-FFF2-40B4-BE49-F238E27FC236}">
                <a16:creationId xmlns:a16="http://schemas.microsoft.com/office/drawing/2014/main" id="{015BAF42-9529-31AC-3D8B-A61905DE50AC}"/>
              </a:ext>
            </a:extLst>
          </p:cNvPr>
          <p:cNvSpPr/>
          <p:nvPr/>
        </p:nvSpPr>
        <p:spPr>
          <a:xfrm>
            <a:off x="6839339" y="2836506"/>
            <a:ext cx="1483567" cy="32657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ttore 2 7">
            <a:extLst>
              <a:ext uri="{FF2B5EF4-FFF2-40B4-BE49-F238E27FC236}">
                <a16:creationId xmlns:a16="http://schemas.microsoft.com/office/drawing/2014/main" id="{070643C9-F392-E468-6C26-9113F0E2420D}"/>
              </a:ext>
            </a:extLst>
          </p:cNvPr>
          <p:cNvCxnSpPr>
            <a:cxnSpLocks/>
          </p:cNvCxnSpPr>
          <p:nvPr/>
        </p:nvCxnSpPr>
        <p:spPr>
          <a:xfrm flipH="1">
            <a:off x="8322906" y="2995126"/>
            <a:ext cx="691117"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uppo 6">
            <a:extLst>
              <a:ext uri="{FF2B5EF4-FFF2-40B4-BE49-F238E27FC236}">
                <a16:creationId xmlns:a16="http://schemas.microsoft.com/office/drawing/2014/main" id="{78B85EC4-7FCE-C46B-F5FB-7DFEB6F5C704}"/>
              </a:ext>
            </a:extLst>
          </p:cNvPr>
          <p:cNvGrpSpPr/>
          <p:nvPr/>
        </p:nvGrpSpPr>
        <p:grpSpPr>
          <a:xfrm>
            <a:off x="10172700" y="186008"/>
            <a:ext cx="1880664" cy="1020391"/>
            <a:chOff x="10172700" y="186008"/>
            <a:chExt cx="1880664" cy="1020391"/>
          </a:xfrm>
        </p:grpSpPr>
        <p:pic>
          <p:nvPicPr>
            <p:cNvPr id="9" name="Google Shape;370;g1049568dc15_0_32">
              <a:extLst>
                <a:ext uri="{FF2B5EF4-FFF2-40B4-BE49-F238E27FC236}">
                  <a16:creationId xmlns:a16="http://schemas.microsoft.com/office/drawing/2014/main" id="{CDF6587D-3F64-EF07-DB31-8E501AD5E0DC}"/>
                </a:ext>
              </a:extLst>
            </p:cNvPr>
            <p:cNvPicPr preferRelativeResize="0"/>
            <p:nvPr/>
          </p:nvPicPr>
          <p:blipFill>
            <a:blip r:embed="rId6">
              <a:alphaModFix/>
            </a:blip>
            <a:stretch>
              <a:fillRect/>
            </a:stretch>
          </p:blipFill>
          <p:spPr>
            <a:xfrm>
              <a:off x="11369364" y="594399"/>
              <a:ext cx="684000" cy="612000"/>
            </a:xfrm>
            <a:prstGeom prst="rect">
              <a:avLst/>
            </a:prstGeom>
            <a:noFill/>
            <a:ln>
              <a:noFill/>
            </a:ln>
          </p:spPr>
        </p:pic>
        <p:sp>
          <p:nvSpPr>
            <p:cNvPr id="10" name="Segnaposto testo 2">
              <a:extLst>
                <a:ext uri="{FF2B5EF4-FFF2-40B4-BE49-F238E27FC236}">
                  <a16:creationId xmlns:a16="http://schemas.microsoft.com/office/drawing/2014/main" id="{6E733B41-F6D9-8872-C2D2-84FF4CD30A9F}"/>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
        <p:nvSpPr>
          <p:cNvPr id="11" name="Titolo 1">
            <a:extLst>
              <a:ext uri="{FF2B5EF4-FFF2-40B4-BE49-F238E27FC236}">
                <a16:creationId xmlns:a16="http://schemas.microsoft.com/office/drawing/2014/main" id="{2CC7BFCD-A2D3-FCDF-3B44-9ACC7FAE5749}"/>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sz="3200" dirty="0"/>
          </a:p>
        </p:txBody>
      </p:sp>
      <p:sp>
        <p:nvSpPr>
          <p:cNvPr id="16" name="CasellaDiTesto 14">
            <a:extLst>
              <a:ext uri="{FF2B5EF4-FFF2-40B4-BE49-F238E27FC236}">
                <a16:creationId xmlns:a16="http://schemas.microsoft.com/office/drawing/2014/main" id="{500E5E1B-7F3A-0555-CA75-504C0BEAFD05}"/>
              </a:ext>
            </a:extLst>
          </p:cNvPr>
          <p:cNvSpPr txBox="1">
            <a:spLocks noChangeArrowheads="1"/>
          </p:cNvSpPr>
          <p:nvPr/>
        </p:nvSpPr>
        <p:spPr bwMode="auto">
          <a:xfrm>
            <a:off x="415884" y="1505554"/>
            <a:ext cx="393020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SUGGERIMENTI </a:t>
            </a:r>
            <a:b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br>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ED ESEMPI DI ATTIVITÀ SULLA CONSAPEVOLEZZA DI SÉ</a:t>
            </a:r>
          </a:p>
          <a:p>
            <a:r>
              <a:rPr lang="it-IT" altLang="it-IT" sz="1600" b="1" dirty="0">
                <a:solidFill>
                  <a:srgbClr val="376092"/>
                </a:solidFill>
                <a:latin typeface="Open Sans" panose="020B0606030504020204"/>
                <a:ea typeface="SimSun" charset="0"/>
              </a:rPr>
              <a:t>La cura</a:t>
            </a:r>
          </a:p>
          <a:p>
            <a:endParaRPr lang="it-IT" altLang="it-IT" sz="1600" b="1" dirty="0">
              <a:solidFill>
                <a:srgbClr val="376092"/>
              </a:solidFill>
              <a:latin typeface="Open Sans" panose="020B0606030504020204"/>
              <a:ea typeface="SimSun" charset="0"/>
            </a:endParaRPr>
          </a:p>
        </p:txBody>
      </p:sp>
      <p:grpSp>
        <p:nvGrpSpPr>
          <p:cNvPr id="25" name="Gruppo 24">
            <a:extLst>
              <a:ext uri="{FF2B5EF4-FFF2-40B4-BE49-F238E27FC236}">
                <a16:creationId xmlns:a16="http://schemas.microsoft.com/office/drawing/2014/main" id="{54D10F0C-3911-20EA-CCF5-BAF136D1EB1F}"/>
              </a:ext>
            </a:extLst>
          </p:cNvPr>
          <p:cNvGrpSpPr/>
          <p:nvPr/>
        </p:nvGrpSpPr>
        <p:grpSpPr>
          <a:xfrm>
            <a:off x="415884" y="3862033"/>
            <a:ext cx="4043361" cy="892553"/>
            <a:chOff x="-192111" y="1233411"/>
            <a:chExt cx="4043361" cy="892553"/>
          </a:xfrm>
        </p:grpSpPr>
        <p:sp>
          <p:nvSpPr>
            <p:cNvPr id="26" name="CasellaDiTesto 14">
              <a:extLst>
                <a:ext uri="{FF2B5EF4-FFF2-40B4-BE49-F238E27FC236}">
                  <a16:creationId xmlns:a16="http://schemas.microsoft.com/office/drawing/2014/main" id="{C5704537-2392-F599-A8C3-EEFFC7137F16}"/>
                </a:ext>
              </a:extLst>
            </p:cNvPr>
            <p:cNvSpPr txBox="1">
              <a:spLocks noChangeArrowheads="1"/>
            </p:cNvSpPr>
            <p:nvPr/>
          </p:nvSpPr>
          <p:spPr bwMode="auto">
            <a:xfrm>
              <a:off x="409327" y="1233412"/>
              <a:ext cx="344192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sz="2000" b="1" dirty="0">
                  <a:solidFill>
                    <a:srgbClr val="48AEE2"/>
                  </a:solidFill>
                  <a:effectLst/>
                  <a:latin typeface="Open Sans" panose="020B0606030504020204"/>
                  <a:ea typeface="SimSun" panose="02010600030101010101" pitchFamily="2" charset="-122"/>
                  <a:cs typeface="Open Sans" panose="020B0606030504020204" pitchFamily="34" charset="0"/>
                </a:rPr>
                <a:t>LA CURA</a:t>
              </a:r>
            </a:p>
            <a:p>
              <a:pPr algn="just" eaLnBrk="1" hangingPunct="1"/>
              <a:r>
                <a:rPr lang="it-IT" sz="1600" b="1" dirty="0">
                  <a:solidFill>
                    <a:srgbClr val="376092"/>
                  </a:solidFill>
                  <a:latin typeface="Open Sans" panose="020B0606030504020204"/>
                  <a:ea typeface="SimSun" panose="02010600030101010101" pitchFamily="2" charset="-122"/>
                  <a:cs typeface="Open Sans" panose="020B0606030504020204" pitchFamily="34" charset="0"/>
                </a:rPr>
                <a:t>https://costellazione.airc.it/</a:t>
              </a:r>
              <a:endPar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p:txBody>
        </p:sp>
        <p:pic>
          <p:nvPicPr>
            <p:cNvPr id="27" name="Immagine 26">
              <a:extLst>
                <a:ext uri="{FF2B5EF4-FFF2-40B4-BE49-F238E27FC236}">
                  <a16:creationId xmlns:a16="http://schemas.microsoft.com/office/drawing/2014/main" id="{67723649-A90B-2588-9548-A9CAD7F180F1}"/>
                </a:ext>
              </a:extLst>
            </p:cNvPr>
            <p:cNvPicPr>
              <a:picLocks noChangeAspect="1"/>
            </p:cNvPicPr>
            <p:nvPr/>
          </p:nvPicPr>
          <p:blipFill rotWithShape="1">
            <a:blip r:embed="rId7"/>
            <a:srcRect l="11931" t="13620" r="10136" b="10302"/>
            <a:stretch/>
          </p:blipFill>
          <p:spPr>
            <a:xfrm>
              <a:off x="-192111" y="1233411"/>
              <a:ext cx="601438" cy="629819"/>
            </a:xfrm>
            <a:prstGeom prst="rect">
              <a:avLst/>
            </a:prstGeom>
          </p:spPr>
        </p:pic>
      </p:grpSp>
      <p:grpSp>
        <p:nvGrpSpPr>
          <p:cNvPr id="29" name="Gruppo 28">
            <a:extLst>
              <a:ext uri="{FF2B5EF4-FFF2-40B4-BE49-F238E27FC236}">
                <a16:creationId xmlns:a16="http://schemas.microsoft.com/office/drawing/2014/main" id="{096232C7-3927-18A6-A12B-40CB70E75639}"/>
              </a:ext>
            </a:extLst>
          </p:cNvPr>
          <p:cNvGrpSpPr/>
          <p:nvPr/>
        </p:nvGrpSpPr>
        <p:grpSpPr>
          <a:xfrm flipH="1">
            <a:off x="3057986" y="5164233"/>
            <a:ext cx="7828753" cy="1144956"/>
            <a:chOff x="-2862638" y="3337831"/>
            <a:chExt cx="7689109" cy="1144956"/>
          </a:xfrm>
        </p:grpSpPr>
        <p:sp>
          <p:nvSpPr>
            <p:cNvPr id="30" name="Callout: linea piegata 29">
              <a:extLst>
                <a:ext uri="{FF2B5EF4-FFF2-40B4-BE49-F238E27FC236}">
                  <a16:creationId xmlns:a16="http://schemas.microsoft.com/office/drawing/2014/main" id="{720A7FAA-812B-287F-EFCF-699513E0BB0D}"/>
                </a:ext>
              </a:extLst>
            </p:cNvPr>
            <p:cNvSpPr/>
            <p:nvPr/>
          </p:nvSpPr>
          <p:spPr>
            <a:xfrm flipH="1">
              <a:off x="-2862638" y="3337831"/>
              <a:ext cx="7689109" cy="1144956"/>
            </a:xfrm>
            <a:prstGeom prst="borderCallout2">
              <a:avLst>
                <a:gd name="adj1" fmla="val -779"/>
                <a:gd name="adj2" fmla="val 91202"/>
                <a:gd name="adj3" fmla="val -10175"/>
                <a:gd name="adj4" fmla="val 92155"/>
                <a:gd name="adj5" fmla="val -162860"/>
                <a:gd name="adj6" fmla="val 70081"/>
              </a:avLst>
            </a:prstGeom>
            <a:solidFill>
              <a:schemeClr val="accent5">
                <a:lumMod val="20000"/>
                <a:lumOff val="80000"/>
              </a:schemeClr>
            </a:solidFill>
            <a:ln w="190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1" name="CasellaDiTesto 14">
              <a:extLst>
                <a:ext uri="{FF2B5EF4-FFF2-40B4-BE49-F238E27FC236}">
                  <a16:creationId xmlns:a16="http://schemas.microsoft.com/office/drawing/2014/main" id="{ED7EBE57-161A-1FE8-4370-6C6E0E4AB324}"/>
                </a:ext>
              </a:extLst>
            </p:cNvPr>
            <p:cNvSpPr txBox="1">
              <a:spLocks noChangeArrowheads="1"/>
            </p:cNvSpPr>
            <p:nvPr/>
          </p:nvSpPr>
          <p:spPr bwMode="auto">
            <a:xfrm>
              <a:off x="-2862638" y="3361498"/>
              <a:ext cx="7689108" cy="1077218"/>
            </a:xfrm>
            <a:prstGeom prst="rect">
              <a:avLst/>
            </a:prstGeom>
            <a:noFill/>
            <a:ln w="9525">
              <a:noFill/>
              <a:miter lim="800000"/>
              <a:headEnd/>
              <a:tailEnd/>
            </a:ln>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buSzPts val="1000"/>
                <a:tabLst>
                  <a:tab pos="457200"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La forma del diario e la strutturazione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con domande facilitano la riflessione e l’aumento di consapevolezza sui vari elementi e passaggi. Per ogni fase possiamo prevedere domande aggiuntive per approfondire la riflessione su di sé e sceglierne il livello e l’articolazione in base alle caratteristiche del gruppo</a:t>
              </a:r>
              <a:endPar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34572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up)">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pic>
        <p:nvPicPr>
          <p:cNvPr id="7" name="Immagine 6">
            <a:extLst>
              <a:ext uri="{FF2B5EF4-FFF2-40B4-BE49-F238E27FC236}">
                <a16:creationId xmlns:a16="http://schemas.microsoft.com/office/drawing/2014/main" id="{3A513ED2-5129-8399-D551-0F504B901C49}"/>
              </a:ext>
            </a:extLst>
          </p:cNvPr>
          <p:cNvPicPr>
            <a:picLocks noChangeAspect="1"/>
          </p:cNvPicPr>
          <p:nvPr/>
        </p:nvPicPr>
        <p:blipFill>
          <a:blip r:embed="rId4"/>
          <a:srcRect/>
          <a:stretch/>
        </p:blipFill>
        <p:spPr>
          <a:xfrm>
            <a:off x="4920676" y="1966557"/>
            <a:ext cx="6299935" cy="4347057"/>
          </a:xfrm>
          <a:prstGeom prst="rect">
            <a:avLst/>
          </a:prstGeom>
        </p:spPr>
      </p:pic>
      <p:grpSp>
        <p:nvGrpSpPr>
          <p:cNvPr id="4" name="Gruppo 3">
            <a:extLst>
              <a:ext uri="{FF2B5EF4-FFF2-40B4-BE49-F238E27FC236}">
                <a16:creationId xmlns:a16="http://schemas.microsoft.com/office/drawing/2014/main" id="{E36DA098-CD1C-42EA-388D-84C046C2DAF1}"/>
              </a:ext>
            </a:extLst>
          </p:cNvPr>
          <p:cNvGrpSpPr/>
          <p:nvPr/>
        </p:nvGrpSpPr>
        <p:grpSpPr>
          <a:xfrm>
            <a:off x="10172700" y="186008"/>
            <a:ext cx="1908337" cy="1173366"/>
            <a:chOff x="10172700" y="186008"/>
            <a:chExt cx="1908337" cy="1173366"/>
          </a:xfrm>
        </p:grpSpPr>
        <p:pic>
          <p:nvPicPr>
            <p:cNvPr id="6" name="Google Shape;168;g1020d4e4f60_1_302">
              <a:extLst>
                <a:ext uri="{FF2B5EF4-FFF2-40B4-BE49-F238E27FC236}">
                  <a16:creationId xmlns:a16="http://schemas.microsoft.com/office/drawing/2014/main" id="{64273679-B996-0B04-623F-D8D37606B3D3}"/>
                </a:ext>
              </a:extLst>
            </p:cNvPr>
            <p:cNvPicPr preferRelativeResize="0"/>
            <p:nvPr/>
          </p:nvPicPr>
          <p:blipFill>
            <a:blip r:embed="rId5">
              <a:alphaModFix/>
            </a:blip>
            <a:stretch>
              <a:fillRect/>
            </a:stretch>
          </p:blipFill>
          <p:spPr>
            <a:xfrm>
              <a:off x="11253262" y="466824"/>
              <a:ext cx="827775" cy="892550"/>
            </a:xfrm>
            <a:prstGeom prst="rect">
              <a:avLst/>
            </a:prstGeom>
            <a:noFill/>
            <a:ln>
              <a:noFill/>
            </a:ln>
          </p:spPr>
        </p:pic>
        <p:sp>
          <p:nvSpPr>
            <p:cNvPr id="8" name="Segnaposto testo 2">
              <a:extLst>
                <a:ext uri="{FF2B5EF4-FFF2-40B4-BE49-F238E27FC236}">
                  <a16:creationId xmlns:a16="http://schemas.microsoft.com/office/drawing/2014/main" id="{89907BF5-5C2D-6EAA-0A69-64F313969AF0}"/>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
        <p:nvSpPr>
          <p:cNvPr id="9" name="Titolo 1">
            <a:extLst>
              <a:ext uri="{FF2B5EF4-FFF2-40B4-BE49-F238E27FC236}">
                <a16:creationId xmlns:a16="http://schemas.microsoft.com/office/drawing/2014/main" id="{9CFEBCC8-201B-8A99-8C2A-918C0DC64921}"/>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sz="3200" dirty="0"/>
          </a:p>
        </p:txBody>
      </p:sp>
      <p:grpSp>
        <p:nvGrpSpPr>
          <p:cNvPr id="10" name="Gruppo 9">
            <a:extLst>
              <a:ext uri="{FF2B5EF4-FFF2-40B4-BE49-F238E27FC236}">
                <a16:creationId xmlns:a16="http://schemas.microsoft.com/office/drawing/2014/main" id="{51E121FA-D4EB-DEFF-431D-38212DCA1262}"/>
              </a:ext>
            </a:extLst>
          </p:cNvPr>
          <p:cNvGrpSpPr/>
          <p:nvPr/>
        </p:nvGrpSpPr>
        <p:grpSpPr>
          <a:xfrm>
            <a:off x="415884" y="3862033"/>
            <a:ext cx="4043361" cy="892553"/>
            <a:chOff x="-192111" y="1233411"/>
            <a:chExt cx="4043361" cy="892553"/>
          </a:xfrm>
        </p:grpSpPr>
        <p:sp>
          <p:nvSpPr>
            <p:cNvPr id="11" name="CasellaDiTesto 14">
              <a:extLst>
                <a:ext uri="{FF2B5EF4-FFF2-40B4-BE49-F238E27FC236}">
                  <a16:creationId xmlns:a16="http://schemas.microsoft.com/office/drawing/2014/main" id="{474287D7-25E3-7F18-ACBE-45F84DCC0E61}"/>
                </a:ext>
              </a:extLst>
            </p:cNvPr>
            <p:cNvSpPr txBox="1">
              <a:spLocks noChangeArrowheads="1"/>
            </p:cNvSpPr>
            <p:nvPr/>
          </p:nvSpPr>
          <p:spPr bwMode="auto">
            <a:xfrm>
              <a:off x="409327" y="1233412"/>
              <a:ext cx="344192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sz="2000" b="1" dirty="0">
                  <a:solidFill>
                    <a:srgbClr val="48AEE2"/>
                  </a:solidFill>
                  <a:effectLst/>
                  <a:latin typeface="Open Sans" panose="020B0606030504020204"/>
                  <a:ea typeface="SimSun" panose="02010600030101010101" pitchFamily="2" charset="-122"/>
                  <a:cs typeface="Open Sans" panose="020B0606030504020204" pitchFamily="34" charset="0"/>
                </a:rPr>
                <a:t>LA CURA</a:t>
              </a:r>
            </a:p>
            <a:p>
              <a:pPr algn="just" eaLnBrk="1" hangingPunct="1"/>
              <a:r>
                <a:rPr lang="it-IT" sz="1600" b="1" dirty="0">
                  <a:solidFill>
                    <a:srgbClr val="376092"/>
                  </a:solidFill>
                  <a:latin typeface="Open Sans" panose="020B0606030504020204"/>
                  <a:ea typeface="SimSun" panose="02010600030101010101" pitchFamily="2" charset="-122"/>
                  <a:cs typeface="Open Sans" panose="020B0606030504020204" pitchFamily="34" charset="0"/>
                </a:rPr>
                <a:t>https://costellazione.airc.it/</a:t>
              </a:r>
              <a:endPar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p:txBody>
        </p:sp>
        <p:pic>
          <p:nvPicPr>
            <p:cNvPr id="12" name="Immagine 11">
              <a:extLst>
                <a:ext uri="{FF2B5EF4-FFF2-40B4-BE49-F238E27FC236}">
                  <a16:creationId xmlns:a16="http://schemas.microsoft.com/office/drawing/2014/main" id="{24705639-38EF-D10F-5636-3EA80FB58C69}"/>
                </a:ext>
              </a:extLst>
            </p:cNvPr>
            <p:cNvPicPr>
              <a:picLocks noChangeAspect="1"/>
            </p:cNvPicPr>
            <p:nvPr/>
          </p:nvPicPr>
          <p:blipFill rotWithShape="1">
            <a:blip r:embed="rId6"/>
            <a:srcRect l="11931" t="13620" r="10136" b="10302"/>
            <a:stretch/>
          </p:blipFill>
          <p:spPr>
            <a:xfrm>
              <a:off x="-192111" y="1233411"/>
              <a:ext cx="601438" cy="629819"/>
            </a:xfrm>
            <a:prstGeom prst="rect">
              <a:avLst/>
            </a:prstGeom>
          </p:spPr>
        </p:pic>
      </p:grpSp>
      <p:sp>
        <p:nvSpPr>
          <p:cNvPr id="13" name="CasellaDiTesto 14">
            <a:extLst>
              <a:ext uri="{FF2B5EF4-FFF2-40B4-BE49-F238E27FC236}">
                <a16:creationId xmlns:a16="http://schemas.microsoft.com/office/drawing/2014/main" id="{2B65C424-5089-6673-84AE-89A436FF4DCC}"/>
              </a:ext>
            </a:extLst>
          </p:cNvPr>
          <p:cNvSpPr txBox="1">
            <a:spLocks noChangeArrowheads="1"/>
          </p:cNvSpPr>
          <p:nvPr/>
        </p:nvSpPr>
        <p:spPr bwMode="auto">
          <a:xfrm>
            <a:off x="415884" y="1505554"/>
            <a:ext cx="11547516"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SUGGERIMENTI ED ESEMPI DI ATTIVITÀ SULLA CONSAPEVOLEZZA DI SÉ</a:t>
            </a:r>
          </a:p>
          <a:p>
            <a:pPr algn="just"/>
            <a:r>
              <a:rPr lang="it-IT" altLang="it-IT" sz="1600" b="1" dirty="0">
                <a:solidFill>
                  <a:srgbClr val="376092"/>
                </a:solidFill>
                <a:latin typeface="Open Sans" panose="020B0606030504020204"/>
                <a:ea typeface="SimSun" charset="0"/>
              </a:rPr>
              <a:t>La cura</a:t>
            </a:r>
          </a:p>
          <a:p>
            <a:pPr algn="just"/>
            <a:endParaRPr lang="it-IT" altLang="it-IT" sz="1600" b="1" dirty="0">
              <a:solidFill>
                <a:srgbClr val="376092"/>
              </a:solidFill>
              <a:latin typeface="Open Sans" panose="020B0606030504020204"/>
              <a:ea typeface="SimSun" charset="0"/>
            </a:endParaRPr>
          </a:p>
        </p:txBody>
      </p:sp>
      <p:grpSp>
        <p:nvGrpSpPr>
          <p:cNvPr id="16" name="Gruppo 15">
            <a:extLst>
              <a:ext uri="{FF2B5EF4-FFF2-40B4-BE49-F238E27FC236}">
                <a16:creationId xmlns:a16="http://schemas.microsoft.com/office/drawing/2014/main" id="{B49395B8-4B0E-1D67-1D29-12FA8FABD60F}"/>
              </a:ext>
            </a:extLst>
          </p:cNvPr>
          <p:cNvGrpSpPr/>
          <p:nvPr/>
        </p:nvGrpSpPr>
        <p:grpSpPr>
          <a:xfrm flipH="1">
            <a:off x="3853385" y="5307387"/>
            <a:ext cx="7114714" cy="1354976"/>
            <a:chOff x="-3222622" y="3337831"/>
            <a:chExt cx="8049093" cy="1354976"/>
          </a:xfrm>
        </p:grpSpPr>
        <p:sp>
          <p:nvSpPr>
            <p:cNvPr id="17" name="Callout: linea piegata 16">
              <a:extLst>
                <a:ext uri="{FF2B5EF4-FFF2-40B4-BE49-F238E27FC236}">
                  <a16:creationId xmlns:a16="http://schemas.microsoft.com/office/drawing/2014/main" id="{D443F9CE-FF50-B705-235A-619A5433F5AB}"/>
                </a:ext>
              </a:extLst>
            </p:cNvPr>
            <p:cNvSpPr/>
            <p:nvPr/>
          </p:nvSpPr>
          <p:spPr>
            <a:xfrm flipH="1">
              <a:off x="-3222622" y="3337831"/>
              <a:ext cx="8049093" cy="1354976"/>
            </a:xfrm>
            <a:prstGeom prst="borderCallout2">
              <a:avLst>
                <a:gd name="adj1" fmla="val 161"/>
                <a:gd name="adj2" fmla="val 5457"/>
                <a:gd name="adj3" fmla="val -35820"/>
                <a:gd name="adj4" fmla="val 8140"/>
                <a:gd name="adj5" fmla="val -48233"/>
                <a:gd name="adj6" fmla="val 25560"/>
              </a:avLst>
            </a:prstGeom>
            <a:solidFill>
              <a:schemeClr val="accent5">
                <a:lumMod val="20000"/>
                <a:lumOff val="80000"/>
              </a:schemeClr>
            </a:solidFill>
            <a:ln w="190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CasellaDiTesto 14">
              <a:extLst>
                <a:ext uri="{FF2B5EF4-FFF2-40B4-BE49-F238E27FC236}">
                  <a16:creationId xmlns:a16="http://schemas.microsoft.com/office/drawing/2014/main" id="{F33DF735-AA02-4A12-A2B2-3BC183B69809}"/>
                </a:ext>
              </a:extLst>
            </p:cNvPr>
            <p:cNvSpPr txBox="1">
              <a:spLocks noChangeArrowheads="1"/>
            </p:cNvSpPr>
            <p:nvPr/>
          </p:nvSpPr>
          <p:spPr bwMode="auto">
            <a:xfrm>
              <a:off x="-3222622" y="3361498"/>
              <a:ext cx="8049093" cy="1323439"/>
            </a:xfrm>
            <a:prstGeom prst="rect">
              <a:avLst/>
            </a:prstGeom>
            <a:noFill/>
            <a:ln w="9525">
              <a:noFill/>
              <a:miter lim="800000"/>
              <a:headEnd/>
              <a:tailEnd/>
            </a:ln>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buSzPts val="1000"/>
                <a:tabLst>
                  <a:tab pos="457200" algn="l"/>
                </a:tabLst>
              </a:pP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Gli approfondimenti proposti si prestano bene a un ulteriore lavoro sull’autoconsapevolezza, su cui è possibile prevedere attività creative di approfondimento a coppie o in piccolo gruppo in cui esplorare, per esempio, ciò che le letture hanno fatto sperimentare loro a livello emotivo, in cosa si riconoscono e in cosa no, cosa sentono loro affine…</a:t>
              </a:r>
            </a:p>
          </p:txBody>
        </p:sp>
      </p:grpSp>
    </p:spTree>
    <p:extLst>
      <p:ext uri="{BB962C8B-B14F-4D97-AF65-F5344CB8AC3E}">
        <p14:creationId xmlns:p14="http://schemas.microsoft.com/office/powerpoint/2010/main" val="372223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15883" y="1505554"/>
            <a:ext cx="112681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sz="2000" b="1" dirty="0">
                <a:solidFill>
                  <a:srgbClr val="48AEE2"/>
                </a:solidFill>
                <a:effectLst/>
                <a:latin typeface="Open Sans" panose="020B0606030504020204"/>
                <a:ea typeface="SimSun" panose="02010600030101010101" pitchFamily="2" charset="-122"/>
                <a:cs typeface="Open Sans" panose="020B0606030504020204" pitchFamily="34" charset="0"/>
              </a:rPr>
              <a:t>IL DONO</a:t>
            </a:r>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altLang="it-IT" sz="1600" b="1" dirty="0">
              <a:solidFill>
                <a:srgbClr val="48AEE2"/>
              </a:solidFill>
              <a:latin typeface="Open Sans" panose="020B0606030504020204"/>
              <a:ea typeface="SimSun" panose="02010600030101010101" pitchFamily="2" charset="-122"/>
              <a:cs typeface="Arial Narrow" panose="020B0606020202030204" pitchFamily="34" charset="0"/>
            </a:endParaRPr>
          </a:p>
        </p:txBody>
      </p:sp>
      <p:sp>
        <p:nvSpPr>
          <p:cNvPr id="10" name="CasellaDiTesto 9">
            <a:extLst>
              <a:ext uri="{FF2B5EF4-FFF2-40B4-BE49-F238E27FC236}">
                <a16:creationId xmlns:a16="http://schemas.microsoft.com/office/drawing/2014/main" id="{A032D7A7-6CA1-7384-6B9F-5D9F640278E8}"/>
              </a:ext>
            </a:extLst>
          </p:cNvPr>
          <p:cNvSpPr txBox="1"/>
          <p:nvPr/>
        </p:nvSpPr>
        <p:spPr>
          <a:xfrm>
            <a:off x="428217" y="1924350"/>
            <a:ext cx="6456677" cy="2062103"/>
          </a:xfrm>
          <a:prstGeom prst="rect">
            <a:avLst/>
          </a:prstGeom>
          <a:noFill/>
        </p:spPr>
        <p:txBody>
          <a:bodyPr wrap="square">
            <a:spAutoFit/>
          </a:bodyPr>
          <a:lstStyle/>
          <a:p>
            <a:pPr algn="l"/>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Le attività proposte su questa parola consentono di</a:t>
            </a:r>
          </a:p>
          <a:p>
            <a:pPr marL="285750" indent="-285750" algn="l">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lavorare sull’attenzione verso sé e verso gli altri;</a:t>
            </a:r>
          </a:p>
          <a:p>
            <a:pPr marL="285750" indent="-285750" algn="l">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far sperimentare e far comprendere il «prendersi cura» dell’altro;</a:t>
            </a:r>
          </a:p>
          <a:p>
            <a:pPr marL="285750" indent="-285750" algn="l">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far comprendere cosa significhi «contribuire al benessere» degli altri, i concetti di generosità e solidarietà;</a:t>
            </a:r>
          </a:p>
          <a:p>
            <a:pPr marL="285750" indent="-285750" algn="l">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sviluppare relazioni positive e cooperative con gli altri;</a:t>
            </a:r>
          </a:p>
          <a:p>
            <a:pPr marL="285750" indent="-285750" algn="l">
              <a:buClr>
                <a:srgbClr val="376092"/>
              </a:buClr>
              <a:buFont typeface="Arial" panose="020B0604020202020204" pitchFamily="34" charset="0"/>
              <a:buChar char="•"/>
            </a:pP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favorire supporto reciproco, condivisione, inclusività.</a:t>
            </a:r>
          </a:p>
        </p:txBody>
      </p:sp>
      <p:pic>
        <p:nvPicPr>
          <p:cNvPr id="4" name="Immagine 3">
            <a:extLst>
              <a:ext uri="{FF2B5EF4-FFF2-40B4-BE49-F238E27FC236}">
                <a16:creationId xmlns:a16="http://schemas.microsoft.com/office/drawing/2014/main" id="{B866C1B6-DF16-03E7-1A4E-BAA0262298F5}"/>
              </a:ext>
            </a:extLst>
          </p:cNvPr>
          <p:cNvPicPr>
            <a:picLocks noChangeAspect="1"/>
          </p:cNvPicPr>
          <p:nvPr/>
        </p:nvPicPr>
        <p:blipFill>
          <a:blip r:embed="rId4"/>
          <a:srcRect/>
          <a:stretch/>
        </p:blipFill>
        <p:spPr>
          <a:xfrm>
            <a:off x="7183547" y="1924350"/>
            <a:ext cx="4500453" cy="2926206"/>
          </a:xfrm>
          <a:prstGeom prst="rect">
            <a:avLst/>
          </a:prstGeom>
        </p:spPr>
      </p:pic>
      <p:sp>
        <p:nvSpPr>
          <p:cNvPr id="2" name="Freccia in giù 1">
            <a:extLst>
              <a:ext uri="{FF2B5EF4-FFF2-40B4-BE49-F238E27FC236}">
                <a16:creationId xmlns:a16="http://schemas.microsoft.com/office/drawing/2014/main" id="{F0F9B6EF-BF63-A5EE-3750-91470A1156F2}"/>
              </a:ext>
            </a:extLst>
          </p:cNvPr>
          <p:cNvSpPr/>
          <p:nvPr/>
        </p:nvSpPr>
        <p:spPr>
          <a:xfrm>
            <a:off x="3130738" y="3947691"/>
            <a:ext cx="285562" cy="419100"/>
          </a:xfrm>
          <a:prstGeom prst="downArrow">
            <a:avLst/>
          </a:prstGeom>
          <a:solidFill>
            <a:srgbClr val="376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EA99B444-3D64-A7BC-46A2-ED84729D1B8B}"/>
              </a:ext>
            </a:extLst>
          </p:cNvPr>
          <p:cNvSpPr txBox="1"/>
          <p:nvPr/>
        </p:nvSpPr>
        <p:spPr>
          <a:xfrm>
            <a:off x="1317217" y="4390072"/>
            <a:ext cx="4004083" cy="338554"/>
          </a:xfrm>
          <a:prstGeom prst="rect">
            <a:avLst/>
          </a:prstGeom>
          <a:noFill/>
        </p:spPr>
        <p:txBody>
          <a:bodyPr wrap="square">
            <a:spAutoFit/>
          </a:bodyPr>
          <a:lstStyle/>
          <a:p>
            <a:pPr algn="ct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COMPETENZE EMOTIVE E RELAZIONALI</a:t>
            </a:r>
          </a:p>
        </p:txBody>
      </p:sp>
      <p:sp>
        <p:nvSpPr>
          <p:cNvPr id="7" name="Titolo 1">
            <a:extLst>
              <a:ext uri="{FF2B5EF4-FFF2-40B4-BE49-F238E27FC236}">
                <a16:creationId xmlns:a16="http://schemas.microsoft.com/office/drawing/2014/main" id="{5C1482E2-9E5F-02AF-A9B2-AE17BE7B5C0E}"/>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sz="3200" dirty="0"/>
          </a:p>
        </p:txBody>
      </p:sp>
      <p:sp>
        <p:nvSpPr>
          <p:cNvPr id="5" name="CasellaDiTesto 14">
            <a:extLst>
              <a:ext uri="{FF2B5EF4-FFF2-40B4-BE49-F238E27FC236}">
                <a16:creationId xmlns:a16="http://schemas.microsoft.com/office/drawing/2014/main" id="{D1393861-8FC4-9C31-6220-3124687C6504}"/>
              </a:ext>
            </a:extLst>
          </p:cNvPr>
          <p:cNvSpPr txBox="1">
            <a:spLocks noChangeArrowheads="1"/>
          </p:cNvSpPr>
          <p:nvPr/>
        </p:nvSpPr>
        <p:spPr bwMode="auto">
          <a:xfrm>
            <a:off x="8628519" y="4929340"/>
            <a:ext cx="30554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r" eaLnBrk="1" hangingPunct="1"/>
            <a:r>
              <a:rPr lang="it-IT" sz="1600" b="1" dirty="0">
                <a:solidFill>
                  <a:srgbClr val="376092"/>
                </a:solidFill>
                <a:latin typeface="Open Sans" panose="020B0606030504020204"/>
                <a:ea typeface="SimSun" panose="02010600030101010101" pitchFamily="2" charset="-122"/>
                <a:cs typeface="Open Sans" panose="020B0606030504020204" pitchFamily="34" charset="0"/>
              </a:rPr>
              <a:t>https://costellazione.airc.it/</a:t>
            </a:r>
            <a:endPar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Gruppo 11">
            <a:extLst>
              <a:ext uri="{FF2B5EF4-FFF2-40B4-BE49-F238E27FC236}">
                <a16:creationId xmlns:a16="http://schemas.microsoft.com/office/drawing/2014/main" id="{CADA1AD4-E3EE-0F89-7D9E-C45E0D0B8B7D}"/>
              </a:ext>
            </a:extLst>
          </p:cNvPr>
          <p:cNvGrpSpPr/>
          <p:nvPr/>
        </p:nvGrpSpPr>
        <p:grpSpPr>
          <a:xfrm>
            <a:off x="10172700" y="186008"/>
            <a:ext cx="1880664" cy="1020391"/>
            <a:chOff x="10172700" y="186008"/>
            <a:chExt cx="1880664" cy="1020391"/>
          </a:xfrm>
        </p:grpSpPr>
        <p:pic>
          <p:nvPicPr>
            <p:cNvPr id="13" name="Google Shape;370;g1049568dc15_0_32">
              <a:extLst>
                <a:ext uri="{FF2B5EF4-FFF2-40B4-BE49-F238E27FC236}">
                  <a16:creationId xmlns:a16="http://schemas.microsoft.com/office/drawing/2014/main" id="{BAD79748-8DD1-2A9A-9200-C5A800FB1392}"/>
                </a:ext>
              </a:extLst>
            </p:cNvPr>
            <p:cNvPicPr preferRelativeResize="0"/>
            <p:nvPr/>
          </p:nvPicPr>
          <p:blipFill>
            <a:blip r:embed="rId5">
              <a:alphaModFix/>
            </a:blip>
            <a:stretch>
              <a:fillRect/>
            </a:stretch>
          </p:blipFill>
          <p:spPr>
            <a:xfrm>
              <a:off x="11369364" y="594399"/>
              <a:ext cx="684000" cy="612000"/>
            </a:xfrm>
            <a:prstGeom prst="rect">
              <a:avLst/>
            </a:prstGeom>
            <a:noFill/>
            <a:ln>
              <a:noFill/>
            </a:ln>
          </p:spPr>
        </p:pic>
        <p:sp>
          <p:nvSpPr>
            <p:cNvPr id="14" name="Segnaposto testo 2">
              <a:extLst>
                <a:ext uri="{FF2B5EF4-FFF2-40B4-BE49-F238E27FC236}">
                  <a16:creationId xmlns:a16="http://schemas.microsoft.com/office/drawing/2014/main" id="{13BCEAA1-98B9-2924-3C47-A2FF71E95C2D}"/>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Tree>
    <p:extLst>
      <p:ext uri="{BB962C8B-B14F-4D97-AF65-F5344CB8AC3E}">
        <p14:creationId xmlns:p14="http://schemas.microsoft.com/office/powerpoint/2010/main" val="360942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egnaposto testo 2">
            <a:extLst>
              <a:ext uri="{FF2B5EF4-FFF2-40B4-BE49-F238E27FC236}">
                <a16:creationId xmlns:a16="http://schemas.microsoft.com/office/drawing/2014/main" id="{AD683652-0806-0649-B72A-AEB57819E1BE}"/>
              </a:ext>
            </a:extLst>
          </p:cNvPr>
          <p:cNvSpPr>
            <a:spLocks noGrp="1"/>
          </p:cNvSpPr>
          <p:nvPr>
            <p:ph type="body" sz="half" idx="2"/>
          </p:nvPr>
        </p:nvSpPr>
        <p:spPr>
          <a:xfrm>
            <a:off x="10224728" y="117007"/>
            <a:ext cx="1838855" cy="1376576"/>
          </a:xfrm>
        </p:spPr>
        <p:txBody>
          <a:bodyPr/>
          <a:lstStyle/>
          <a:p>
            <a:pPr>
              <a:lnSpc>
                <a:spcPct val="100000"/>
              </a:lnSpc>
              <a:spcBef>
                <a:spcPts val="0"/>
              </a:spcBef>
            </a:pPr>
            <a:r>
              <a:rPr lang="it-IT" sz="1800" dirty="0"/>
              <a:t>AIRC</a:t>
            </a:r>
            <a:endParaRPr lang="it-IT" sz="2400" dirty="0"/>
          </a:p>
          <a:p>
            <a:pPr>
              <a:lnSpc>
                <a:spcPct val="100000"/>
              </a:lnSpc>
              <a:spcBef>
                <a:spcPts val="0"/>
              </a:spcBef>
            </a:pPr>
            <a:r>
              <a:rPr lang="it-IT" sz="1800" dirty="0"/>
              <a:t>nelle scuole</a:t>
            </a:r>
            <a:endParaRPr lang="it-IT" sz="2000" dirty="0"/>
          </a:p>
        </p:txBody>
      </p:sp>
      <p:sp>
        <p:nvSpPr>
          <p:cNvPr id="26" name="Rectangle 6">
            <a:extLst>
              <a:ext uri="{FF2B5EF4-FFF2-40B4-BE49-F238E27FC236}">
                <a16:creationId xmlns:a16="http://schemas.microsoft.com/office/drawing/2014/main" id="{8F994359-24AB-5949-BA96-293CF9DE470E}"/>
              </a:ext>
            </a:extLst>
          </p:cNvPr>
          <p:cNvSpPr>
            <a:spLocks noChangeArrowheads="1"/>
          </p:cNvSpPr>
          <p:nvPr/>
        </p:nvSpPr>
        <p:spPr bwMode="auto">
          <a:xfrm>
            <a:off x="6411239" y="1549848"/>
            <a:ext cx="5583812" cy="2729304"/>
          </a:xfrm>
          <a:prstGeom prst="rect">
            <a:avLst/>
          </a:prstGeom>
          <a:noFill/>
          <a:ln>
            <a:noFill/>
          </a:ln>
          <a:effectLst/>
        </p:spPr>
        <p:txBody>
          <a:bodyPr lIns="90000" tIns="45000" rIns="90000" bIns="45000"/>
          <a:lstStyle/>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1700" b="1" dirty="0">
                <a:solidFill>
                  <a:srgbClr val="00B0F0"/>
                </a:solidFill>
                <a:latin typeface="Open Sans"/>
                <a:ea typeface="SimSun" charset="0"/>
              </a:rPr>
              <a:t>Cancro io ti boccio </a:t>
            </a:r>
            <a:r>
              <a:rPr lang="it-IT" altLang="it-IT" sz="1700" dirty="0">
                <a:solidFill>
                  <a:srgbClr val="4472C4">
                    <a:lumMod val="75000"/>
                  </a:srgbClr>
                </a:solidFill>
                <a:latin typeface="Open Sans"/>
                <a:ea typeface="SimSun" charset="0"/>
              </a:rPr>
              <a:t>è il progetto di AIRC nelle scuole che affianca l’iniziativa </a:t>
            </a:r>
            <a:r>
              <a:rPr lang="it-IT" altLang="it-IT" sz="1700" b="1" dirty="0">
                <a:solidFill>
                  <a:srgbClr val="00B0F0"/>
                </a:solidFill>
                <a:latin typeface="Open Sans"/>
                <a:ea typeface="SimSun" charset="0"/>
              </a:rPr>
              <a:t>Le Arance della Salute®</a:t>
            </a:r>
            <a:r>
              <a:rPr lang="it-IT" altLang="it-IT" sz="1700" dirty="0">
                <a:solidFill>
                  <a:srgbClr val="4472C4">
                    <a:lumMod val="75000"/>
                  </a:srgbClr>
                </a:solidFill>
                <a:latin typeface="Open Sans"/>
                <a:ea typeface="SimSun" charset="0"/>
              </a:rPr>
              <a:t>.</a:t>
            </a:r>
          </a:p>
          <a:p>
            <a:pPr marL="0" marR="0" lvl="0" indent="0" algn="just"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it-IT" altLang="it-IT" sz="1700" b="0" i="0" u="none" strike="noStrike" kern="1200" cap="none" spc="0" normalizeH="0" baseline="0" noProof="0" dirty="0">
              <a:ln>
                <a:noFill/>
              </a:ln>
              <a:solidFill>
                <a:srgbClr val="4472C4">
                  <a:lumMod val="75000"/>
                </a:srgbClr>
              </a:solidFill>
              <a:effectLst/>
              <a:uLnTx/>
              <a:uFillTx/>
              <a:latin typeface="Open Sans"/>
              <a:ea typeface="SimSun"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1700" b="0" i="0" u="none" strike="noStrike" kern="1200" cap="none" spc="0" normalizeH="0" baseline="0" noProof="0" dirty="0">
                <a:ln>
                  <a:noFill/>
                </a:ln>
                <a:solidFill>
                  <a:srgbClr val="4472C4">
                    <a:lumMod val="75000"/>
                  </a:srgbClr>
                </a:solidFill>
                <a:effectLst/>
                <a:uLnTx/>
                <a:uFillTx/>
                <a:latin typeface="Open Sans"/>
                <a:ea typeface="SimSun" charset="0"/>
                <a:cs typeface="+mn-cs"/>
              </a:rPr>
              <a:t>Da oltre 15 anni, centinaia di scuole vivono </a:t>
            </a:r>
            <a:r>
              <a:rPr lang="it-IT" altLang="it-IT" sz="1700" dirty="0">
                <a:solidFill>
                  <a:srgbClr val="4472C4">
                    <a:lumMod val="75000"/>
                  </a:srgbClr>
                </a:solidFill>
                <a:latin typeface="Open Sans"/>
                <a:ea typeface="SimSun" charset="0"/>
              </a:rPr>
              <a:t>un’</a:t>
            </a:r>
            <a:r>
              <a:rPr kumimoji="0" lang="it-IT" altLang="it-IT" sz="1700" b="1" i="0" u="none" strike="noStrike" kern="1200" cap="none" spc="0" normalizeH="0" baseline="0" noProof="0" dirty="0">
                <a:ln>
                  <a:noFill/>
                </a:ln>
                <a:solidFill>
                  <a:srgbClr val="4472C4">
                    <a:lumMod val="75000"/>
                  </a:srgbClr>
                </a:solidFill>
                <a:effectLst/>
                <a:uLnTx/>
                <a:uFillTx/>
                <a:latin typeface="Open Sans"/>
                <a:ea typeface="SimSun" charset="0"/>
                <a:cs typeface="+mn-cs"/>
              </a:rPr>
              <a:t>esperienza di volontariato</a:t>
            </a:r>
            <a:r>
              <a:rPr kumimoji="0" lang="it-IT" altLang="it-IT" sz="1700" i="0" u="none" strike="noStrike" kern="1200" cap="none" spc="0" normalizeH="0" baseline="0" noProof="0" dirty="0">
                <a:ln>
                  <a:noFill/>
                </a:ln>
                <a:solidFill>
                  <a:srgbClr val="4472C4">
                    <a:lumMod val="75000"/>
                  </a:srgbClr>
                </a:solidFill>
                <a:effectLst/>
                <a:uLnTx/>
                <a:uFillTx/>
                <a:latin typeface="Open Sans"/>
                <a:ea typeface="SimSun" charset="0"/>
                <a:cs typeface="+mn-cs"/>
              </a:rPr>
              <a:t>, </a:t>
            </a:r>
            <a:r>
              <a:rPr kumimoji="0" lang="it-IT" altLang="it-IT" sz="1700" b="1" i="0" u="none" strike="noStrike" kern="1200" cap="none" spc="0" normalizeH="0" baseline="0" noProof="0" dirty="0">
                <a:ln>
                  <a:noFill/>
                </a:ln>
                <a:solidFill>
                  <a:srgbClr val="4472C4">
                    <a:lumMod val="75000"/>
                  </a:srgbClr>
                </a:solidFill>
                <a:effectLst/>
                <a:uLnTx/>
                <a:uFillTx/>
                <a:latin typeface="Open Sans"/>
                <a:ea typeface="SimSun" charset="0"/>
                <a:cs typeface="+mn-cs"/>
              </a:rPr>
              <a:t>educazione civica </a:t>
            </a:r>
            <a:r>
              <a:rPr kumimoji="0" lang="it-IT" altLang="it-IT" sz="1700" i="0" u="none" strike="noStrike" kern="1200" cap="none" spc="0" normalizeH="0" baseline="0" noProof="0" dirty="0">
                <a:ln>
                  <a:noFill/>
                </a:ln>
                <a:solidFill>
                  <a:srgbClr val="4472C4">
                    <a:lumMod val="75000"/>
                  </a:srgbClr>
                </a:solidFill>
                <a:effectLst/>
                <a:uLnTx/>
                <a:uFillTx/>
                <a:latin typeface="Open Sans"/>
                <a:ea typeface="SimSun" charset="0"/>
                <a:cs typeface="+mn-cs"/>
              </a:rPr>
              <a:t>e  </a:t>
            </a:r>
            <a:r>
              <a:rPr kumimoji="0" lang="it-IT" altLang="it-IT" sz="1700" b="1" i="0" u="none" strike="noStrike" kern="1200" cap="none" spc="0" normalizeH="0" baseline="0" noProof="0" dirty="0">
                <a:ln>
                  <a:noFill/>
                </a:ln>
                <a:solidFill>
                  <a:srgbClr val="4472C4">
                    <a:lumMod val="75000"/>
                  </a:srgbClr>
                </a:solidFill>
                <a:effectLst/>
                <a:uLnTx/>
                <a:uFillTx/>
                <a:latin typeface="Open Sans"/>
                <a:ea typeface="SimSun" charset="0"/>
                <a:cs typeface="+mn-cs"/>
              </a:rPr>
              <a:t>cittadinanza attiva</a:t>
            </a:r>
            <a:r>
              <a:rPr kumimoji="0" lang="it-IT" altLang="it-IT" sz="1700" i="0" u="none" strike="noStrike" kern="1200" cap="none" spc="0" normalizeH="0" baseline="0" noProof="0" dirty="0">
                <a:ln>
                  <a:noFill/>
                </a:ln>
                <a:solidFill>
                  <a:srgbClr val="4472C4">
                    <a:lumMod val="75000"/>
                  </a:srgbClr>
                </a:solidFill>
                <a:effectLst/>
                <a:uLnTx/>
                <a:uFillTx/>
                <a:latin typeface="Open Sans"/>
                <a:ea typeface="SimSun" charset="0"/>
                <a:cs typeface="+mn-cs"/>
              </a:rPr>
              <a:t>, in una bella occasione che </a:t>
            </a:r>
            <a:r>
              <a:rPr kumimoji="0" lang="it-IT" altLang="it-IT" sz="1700" b="0" i="0" u="none" strike="noStrike" kern="1200" cap="none" spc="0" normalizeH="0" baseline="0" noProof="0" dirty="0">
                <a:ln>
                  <a:noFill/>
                </a:ln>
                <a:solidFill>
                  <a:srgbClr val="4472C4">
                    <a:lumMod val="75000"/>
                  </a:srgbClr>
                </a:solidFill>
                <a:effectLst/>
                <a:uLnTx/>
                <a:uFillTx/>
                <a:latin typeface="Open Sans"/>
                <a:ea typeface="SimSun" charset="0"/>
                <a:cs typeface="+mn-cs"/>
              </a:rPr>
              <a:t>fa della scuola una piazza</a:t>
            </a:r>
            <a:r>
              <a:rPr lang="it-IT" altLang="it-IT" sz="1700" dirty="0">
                <a:solidFill>
                  <a:srgbClr val="4472C4">
                    <a:lumMod val="75000"/>
                  </a:srgbClr>
                </a:solidFill>
                <a:latin typeface="Open Sans"/>
                <a:ea typeface="SimSun" charset="0"/>
              </a:rPr>
              <a:t>, </a:t>
            </a:r>
            <a:r>
              <a:rPr kumimoji="0" lang="it-IT" altLang="it-IT" sz="1700" b="0" i="0" u="none" strike="noStrike" kern="1200" cap="none" spc="0" normalizeH="0" baseline="0" noProof="0" dirty="0">
                <a:ln>
                  <a:noFill/>
                </a:ln>
                <a:solidFill>
                  <a:srgbClr val="4472C4">
                    <a:lumMod val="75000"/>
                  </a:srgbClr>
                </a:solidFill>
                <a:effectLst/>
                <a:uLnTx/>
                <a:uFillTx/>
                <a:latin typeface="Open Sans"/>
                <a:ea typeface="SimSun" charset="0"/>
                <a:cs typeface="+mn-cs"/>
              </a:rPr>
              <a:t>distribuendo a scuola le </a:t>
            </a:r>
            <a:r>
              <a:rPr kumimoji="0" lang="it-IT" altLang="it-IT" sz="1700" b="1" i="0" u="none" strike="noStrike" kern="1200" cap="none" spc="0" normalizeH="0" baseline="0" noProof="0" dirty="0">
                <a:ln>
                  <a:noFill/>
                </a:ln>
                <a:solidFill>
                  <a:srgbClr val="4472C4">
                    <a:lumMod val="75000"/>
                  </a:srgbClr>
                </a:solidFill>
                <a:effectLst/>
                <a:uLnTx/>
                <a:uFillTx/>
                <a:latin typeface="Open Sans"/>
                <a:ea typeface="SimSun" charset="0"/>
                <a:cs typeface="+mn-cs"/>
              </a:rPr>
              <a:t>arance rosse italiane, vasetti di miele e di marmellata d’arancia</a:t>
            </a:r>
            <a:r>
              <a:rPr kumimoji="0" lang="it-IT" altLang="it-IT" sz="1700" i="0" u="none" strike="noStrike" kern="1200" cap="none" spc="0" normalizeH="0" baseline="0" noProof="0" dirty="0">
                <a:ln>
                  <a:noFill/>
                </a:ln>
                <a:solidFill>
                  <a:srgbClr val="4472C4">
                    <a:lumMod val="75000"/>
                  </a:srgbClr>
                </a:solidFill>
                <a:effectLst/>
                <a:uLnTx/>
                <a:uFillTx/>
                <a:latin typeface="Open Sans"/>
                <a:ea typeface="SimSun" charset="0"/>
                <a:cs typeface="+mn-cs"/>
              </a:rPr>
              <a:t>, per finanziare la ricerca.</a:t>
            </a:r>
          </a:p>
        </p:txBody>
      </p:sp>
      <p:pic>
        <p:nvPicPr>
          <p:cNvPr id="27" name="Immagine 26">
            <a:extLst>
              <a:ext uri="{FF2B5EF4-FFF2-40B4-BE49-F238E27FC236}">
                <a16:creationId xmlns:a16="http://schemas.microsoft.com/office/drawing/2014/main" id="{547219EE-B235-694F-9DF3-F2EA6A9362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0563"/>
          <a:stretch/>
        </p:blipFill>
        <p:spPr>
          <a:xfrm>
            <a:off x="1482235" y="2613660"/>
            <a:ext cx="4799054" cy="3782404"/>
          </a:xfrm>
          <a:prstGeom prst="ellipse">
            <a:avLst/>
          </a:prstGeom>
          <a:ln>
            <a:noFill/>
          </a:ln>
          <a:effectLst/>
        </p:spPr>
      </p:pic>
      <p:grpSp>
        <p:nvGrpSpPr>
          <p:cNvPr id="47" name="Gruppo 46">
            <a:extLst>
              <a:ext uri="{FF2B5EF4-FFF2-40B4-BE49-F238E27FC236}">
                <a16:creationId xmlns:a16="http://schemas.microsoft.com/office/drawing/2014/main" id="{0E48BCAD-0DC9-AB4F-A9E5-2A1A357F99C3}"/>
              </a:ext>
            </a:extLst>
          </p:cNvPr>
          <p:cNvGrpSpPr/>
          <p:nvPr/>
        </p:nvGrpSpPr>
        <p:grpSpPr>
          <a:xfrm rot="9111750">
            <a:off x="1155029" y="1009579"/>
            <a:ext cx="1944866" cy="2693456"/>
            <a:chOff x="2972070" y="4080149"/>
            <a:chExt cx="1944866" cy="2693456"/>
          </a:xfrm>
        </p:grpSpPr>
        <p:sp>
          <p:nvSpPr>
            <p:cNvPr id="48" name="Ovale 47">
              <a:extLst>
                <a:ext uri="{FF2B5EF4-FFF2-40B4-BE49-F238E27FC236}">
                  <a16:creationId xmlns:a16="http://schemas.microsoft.com/office/drawing/2014/main" id="{5DFF92AC-5756-B84D-8E44-646BF41D017E}"/>
                </a:ext>
              </a:extLst>
            </p:cNvPr>
            <p:cNvSpPr/>
            <p:nvPr/>
          </p:nvSpPr>
          <p:spPr>
            <a:xfrm>
              <a:off x="2972070" y="4827945"/>
              <a:ext cx="1944866" cy="1945660"/>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9" name="Ovale 48">
              <a:extLst>
                <a:ext uri="{FF2B5EF4-FFF2-40B4-BE49-F238E27FC236}">
                  <a16:creationId xmlns:a16="http://schemas.microsoft.com/office/drawing/2014/main" id="{0DEC9EA7-A123-EA4F-AC00-EBD39AD722F8}"/>
                </a:ext>
              </a:extLst>
            </p:cNvPr>
            <p:cNvSpPr/>
            <p:nvPr/>
          </p:nvSpPr>
          <p:spPr>
            <a:xfrm>
              <a:off x="3282152" y="4526631"/>
              <a:ext cx="368429" cy="351685"/>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0" name="Ovale 49">
              <a:extLst>
                <a:ext uri="{FF2B5EF4-FFF2-40B4-BE49-F238E27FC236}">
                  <a16:creationId xmlns:a16="http://schemas.microsoft.com/office/drawing/2014/main" id="{FC914215-DAB3-C24C-9C83-F6770DC4EAA8}"/>
                </a:ext>
              </a:extLst>
            </p:cNvPr>
            <p:cNvSpPr/>
            <p:nvPr/>
          </p:nvSpPr>
          <p:spPr>
            <a:xfrm>
              <a:off x="3567068" y="4080149"/>
              <a:ext cx="122787" cy="122657"/>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Ovale 50">
              <a:extLst>
                <a:ext uri="{FF2B5EF4-FFF2-40B4-BE49-F238E27FC236}">
                  <a16:creationId xmlns:a16="http://schemas.microsoft.com/office/drawing/2014/main" id="{71375EE1-1537-BC42-85B7-11AE2FFC3786}"/>
                </a:ext>
              </a:extLst>
            </p:cNvPr>
            <p:cNvSpPr/>
            <p:nvPr/>
          </p:nvSpPr>
          <p:spPr>
            <a:xfrm>
              <a:off x="3429272" y="4274429"/>
              <a:ext cx="207580" cy="213156"/>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52" name="Rettangolo 51">
            <a:extLst>
              <a:ext uri="{FF2B5EF4-FFF2-40B4-BE49-F238E27FC236}">
                <a16:creationId xmlns:a16="http://schemas.microsoft.com/office/drawing/2014/main" id="{5C06E39E-45E9-5142-B331-7F479C0E1E53}"/>
              </a:ext>
            </a:extLst>
          </p:cNvPr>
          <p:cNvSpPr/>
          <p:nvPr/>
        </p:nvSpPr>
        <p:spPr>
          <a:xfrm>
            <a:off x="931377" y="1522114"/>
            <a:ext cx="198758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a:ln>
                  <a:noFill/>
                </a:ln>
                <a:solidFill>
                  <a:prstClr val="white"/>
                </a:solidFill>
                <a:effectLst/>
                <a:uLnTx/>
                <a:uFillTx/>
                <a:latin typeface="Open Sans"/>
                <a:ea typeface="+mn-ea"/>
                <a:cs typeface="+mn-cs"/>
              </a:rPr>
              <a:t>VENERDÌ 26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a:ln>
                  <a:noFill/>
                </a:ln>
                <a:solidFill>
                  <a:prstClr val="white"/>
                </a:solidFill>
                <a:effectLst/>
                <a:uLnTx/>
                <a:uFillTx/>
                <a:latin typeface="Open Sans"/>
                <a:ea typeface="+mn-ea"/>
                <a:cs typeface="+mn-cs"/>
              </a:rPr>
              <a:t>e SABATO 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a:ln>
                  <a:noFill/>
                </a:ln>
                <a:solidFill>
                  <a:prstClr val="white"/>
                </a:solidFill>
                <a:effectLst/>
                <a:uLnTx/>
                <a:uFillTx/>
                <a:latin typeface="Open Sans"/>
                <a:ea typeface="+mn-ea"/>
                <a:cs typeface="+mn-cs"/>
              </a:rPr>
              <a:t>GENNAIO 2024 </a:t>
            </a:r>
          </a:p>
        </p:txBody>
      </p:sp>
      <p:grpSp>
        <p:nvGrpSpPr>
          <p:cNvPr id="54" name="Gruppo 53">
            <a:extLst>
              <a:ext uri="{FF2B5EF4-FFF2-40B4-BE49-F238E27FC236}">
                <a16:creationId xmlns:a16="http://schemas.microsoft.com/office/drawing/2014/main" id="{2ACF79FC-6C04-6143-99EC-064F825CAECE}"/>
              </a:ext>
            </a:extLst>
          </p:cNvPr>
          <p:cNvGrpSpPr/>
          <p:nvPr/>
        </p:nvGrpSpPr>
        <p:grpSpPr>
          <a:xfrm rot="5400000">
            <a:off x="475043" y="2518131"/>
            <a:ext cx="1944866" cy="2601523"/>
            <a:chOff x="2972070" y="4172082"/>
            <a:chExt cx="1944866" cy="2601523"/>
          </a:xfrm>
        </p:grpSpPr>
        <p:sp>
          <p:nvSpPr>
            <p:cNvPr id="55" name="Ovale 54">
              <a:extLst>
                <a:ext uri="{FF2B5EF4-FFF2-40B4-BE49-F238E27FC236}">
                  <a16:creationId xmlns:a16="http://schemas.microsoft.com/office/drawing/2014/main" id="{19E9360C-4ED6-2A4A-9285-3E7734B5CC70}"/>
                </a:ext>
              </a:extLst>
            </p:cNvPr>
            <p:cNvSpPr/>
            <p:nvPr/>
          </p:nvSpPr>
          <p:spPr>
            <a:xfrm>
              <a:off x="2972070" y="4827945"/>
              <a:ext cx="1944866" cy="1945660"/>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 name="Ovale 55">
              <a:extLst>
                <a:ext uri="{FF2B5EF4-FFF2-40B4-BE49-F238E27FC236}">
                  <a16:creationId xmlns:a16="http://schemas.microsoft.com/office/drawing/2014/main" id="{2662B730-32FB-DD40-B707-70D3EE262B77}"/>
                </a:ext>
              </a:extLst>
            </p:cNvPr>
            <p:cNvSpPr/>
            <p:nvPr/>
          </p:nvSpPr>
          <p:spPr>
            <a:xfrm>
              <a:off x="3245058" y="4564445"/>
              <a:ext cx="368429" cy="351685"/>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7" name="Ovale 56">
              <a:extLst>
                <a:ext uri="{FF2B5EF4-FFF2-40B4-BE49-F238E27FC236}">
                  <a16:creationId xmlns:a16="http://schemas.microsoft.com/office/drawing/2014/main" id="{B3328541-38B1-0749-A97F-4EC985C5C1C0}"/>
                </a:ext>
              </a:extLst>
            </p:cNvPr>
            <p:cNvSpPr/>
            <p:nvPr/>
          </p:nvSpPr>
          <p:spPr>
            <a:xfrm>
              <a:off x="3693611" y="4172082"/>
              <a:ext cx="122787" cy="122657"/>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C234B9AF-7411-E745-996D-4608781EA723}"/>
                </a:ext>
              </a:extLst>
            </p:cNvPr>
            <p:cNvSpPr/>
            <p:nvPr/>
          </p:nvSpPr>
          <p:spPr>
            <a:xfrm>
              <a:off x="3447285" y="4323630"/>
              <a:ext cx="207580" cy="213156"/>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59" name="Immagine 58">
            <a:extLst>
              <a:ext uri="{FF2B5EF4-FFF2-40B4-BE49-F238E27FC236}">
                <a16:creationId xmlns:a16="http://schemas.microsoft.com/office/drawing/2014/main" id="{10178B1A-28D5-1B45-A2AA-1BFB101EEED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33742" y="2943331"/>
            <a:ext cx="1775779" cy="1756837"/>
          </a:xfrm>
          <a:prstGeom prst="ellipse">
            <a:avLst/>
          </a:prstGeom>
        </p:spPr>
      </p:pic>
      <p:sp>
        <p:nvSpPr>
          <p:cNvPr id="69" name="Rettangolo 68">
            <a:extLst>
              <a:ext uri="{FF2B5EF4-FFF2-40B4-BE49-F238E27FC236}">
                <a16:creationId xmlns:a16="http://schemas.microsoft.com/office/drawing/2014/main" id="{09A39EE3-C5FB-6B4A-A2AA-704DD8F634EF}"/>
              </a:ext>
            </a:extLst>
          </p:cNvPr>
          <p:cNvSpPr/>
          <p:nvPr/>
        </p:nvSpPr>
        <p:spPr>
          <a:xfrm>
            <a:off x="9394810" y="4467977"/>
            <a:ext cx="2540203" cy="1400383"/>
          </a:xfrm>
          <a:prstGeom prst="rect">
            <a:avLst/>
          </a:prstGeom>
        </p:spPr>
        <p:txBody>
          <a:bodyPr wrap="square">
            <a:spAutoFit/>
          </a:bodyPr>
          <a:lstStyle/>
          <a:p>
            <a:r>
              <a:rPr lang="it-IT" sz="1700" dirty="0">
                <a:solidFill>
                  <a:schemeClr val="accent1">
                    <a:lumMod val="75000"/>
                  </a:schemeClr>
                </a:solidFill>
                <a:latin typeface="Open Sans"/>
              </a:rPr>
              <a:t>Racconta l’esperienza con un video o una gallery fotografica e </a:t>
            </a:r>
            <a:r>
              <a:rPr lang="it-IT" sz="1700" b="1" dirty="0">
                <a:solidFill>
                  <a:schemeClr val="accent1">
                    <a:lumMod val="75000"/>
                  </a:schemeClr>
                </a:solidFill>
                <a:latin typeface="Open Sans"/>
              </a:rPr>
              <a:t>partecipa al Contest</a:t>
            </a:r>
            <a:r>
              <a:rPr lang="it-IT" sz="1700" dirty="0">
                <a:solidFill>
                  <a:schemeClr val="accent1">
                    <a:lumMod val="75000"/>
                  </a:schemeClr>
                </a:solidFill>
                <a:latin typeface="Open Sans"/>
              </a:rPr>
              <a:t>. In palio ricchi premi.</a:t>
            </a:r>
          </a:p>
        </p:txBody>
      </p:sp>
      <p:grpSp>
        <p:nvGrpSpPr>
          <p:cNvPr id="6" name="Gruppo 5">
            <a:extLst>
              <a:ext uri="{FF2B5EF4-FFF2-40B4-BE49-F238E27FC236}">
                <a16:creationId xmlns:a16="http://schemas.microsoft.com/office/drawing/2014/main" id="{8C90B207-2EF1-50ED-F4B3-09CCD051A1D1}"/>
              </a:ext>
            </a:extLst>
          </p:cNvPr>
          <p:cNvGrpSpPr/>
          <p:nvPr/>
        </p:nvGrpSpPr>
        <p:grpSpPr>
          <a:xfrm>
            <a:off x="2853640" y="5853074"/>
            <a:ext cx="4535323" cy="628970"/>
            <a:chOff x="2745859" y="5904811"/>
            <a:chExt cx="4535323" cy="628970"/>
          </a:xfrm>
        </p:grpSpPr>
        <p:sp>
          <p:nvSpPr>
            <p:cNvPr id="70" name="Rettangolo 69">
              <a:extLst>
                <a:ext uri="{FF2B5EF4-FFF2-40B4-BE49-F238E27FC236}">
                  <a16:creationId xmlns:a16="http://schemas.microsoft.com/office/drawing/2014/main" id="{D1003427-E3C4-3349-996F-926A873FD13B}"/>
                </a:ext>
              </a:extLst>
            </p:cNvPr>
            <p:cNvSpPr/>
            <p:nvPr/>
          </p:nvSpPr>
          <p:spPr>
            <a:xfrm>
              <a:off x="2745859" y="5904811"/>
              <a:ext cx="4535323" cy="628970"/>
            </a:xfrm>
            <a:prstGeom prst="rect">
              <a:avLst/>
            </a:prstGeom>
            <a:solidFill>
              <a:srgbClr val="47A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1" name="CasellaDiTesto 70">
              <a:extLst>
                <a:ext uri="{FF2B5EF4-FFF2-40B4-BE49-F238E27FC236}">
                  <a16:creationId xmlns:a16="http://schemas.microsoft.com/office/drawing/2014/main" id="{4C603143-6492-004B-BC70-7B1CD226AE56}"/>
                </a:ext>
              </a:extLst>
            </p:cNvPr>
            <p:cNvSpPr txBox="1"/>
            <p:nvPr/>
          </p:nvSpPr>
          <p:spPr>
            <a:xfrm>
              <a:off x="2853640" y="5939813"/>
              <a:ext cx="4232419" cy="584775"/>
            </a:xfrm>
            <a:prstGeom prst="rect">
              <a:avLst/>
            </a:prstGeom>
            <a:noFill/>
          </p:spPr>
          <p:txBody>
            <a:bodyPr wrap="square" rtlCol="0">
              <a:spAutoFit/>
            </a:bodyPr>
            <a:lstStyle/>
            <a:p>
              <a:pPr algn="ctr"/>
              <a:r>
                <a:rPr lang="it-IT" sz="1600" b="1" u="sng"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scuola.</a:t>
              </a:r>
              <a:r>
                <a:rPr lang="it-IT" sz="1600" b="1" u="sng" dirty="0">
                  <a:solidFill>
                    <a:schemeClr val="bg1"/>
                  </a:solidFill>
                  <a:latin typeface="Open Sans" panose="020B0606030504020204" pitchFamily="34" charset="0"/>
                  <a:hlinkClick r:id="rId5">
                    <a:extLst>
                      <a:ext uri="{A12FA001-AC4F-418D-AE19-62706E023703}">
                        <ahyp:hlinkClr xmlns:ahyp="http://schemas.microsoft.com/office/drawing/2018/hyperlinkcolor" val="tx"/>
                      </a:ext>
                    </a:extLst>
                  </a:hlinkClick>
                </a:rPr>
                <a:t>airc.it/</a:t>
              </a:r>
              <a:r>
                <a:rPr lang="it-IT" altLang="it-IT" sz="1600" b="1" u="sng" dirty="0">
                  <a:solidFill>
                    <a:schemeClr val="bg1"/>
                  </a:solidFill>
                  <a:latin typeface="Open Sans" panose="020B0606030504020204" pitchFamily="34" charset="0"/>
                  <a:hlinkClick r:id="rId5">
                    <a:extLst>
                      <a:ext uri="{A12FA001-AC4F-418D-AE19-62706E023703}">
                        <ahyp:hlinkClr xmlns:ahyp="http://schemas.microsoft.com/office/drawing/2018/hyperlinkcolor" val="tx"/>
                      </a:ext>
                    </a:extLst>
                  </a:hlinkClick>
                </a:rPr>
                <a:t>cancro_io_ti_boccio.asp</a:t>
              </a:r>
              <a:endParaRPr lang="it-IT" altLang="it-IT" sz="1600" b="1" u="sng" dirty="0">
                <a:solidFill>
                  <a:schemeClr val="bg1"/>
                </a:solidFill>
                <a:latin typeface="Open Sans" panose="020B0606030504020204" pitchFamily="34" charset="0"/>
              </a:endParaRPr>
            </a:p>
            <a:p>
              <a:pPr algn="ctr"/>
              <a:r>
                <a:rPr lang="it-IT" altLang="it-IT" sz="1600" b="1" u="sng" dirty="0">
                  <a:solidFill>
                    <a:schemeClr val="bg1"/>
                  </a:solidFill>
                  <a:latin typeface="Open Sans" panose="020B0606030504020204" pitchFamily="34" charset="0"/>
                  <a:hlinkClick r:id="rId6">
                    <a:extLst>
                      <a:ext uri="{A12FA001-AC4F-418D-AE19-62706E023703}">
                        <ahyp:hlinkClr xmlns:ahyp="http://schemas.microsoft.com/office/drawing/2018/hyperlinkcolor" val="tx"/>
                      </a:ext>
                    </a:extLst>
                  </a:hlinkClick>
                </a:rPr>
                <a:t>contestcitb.airc.it</a:t>
              </a:r>
              <a:endParaRPr lang="it-IT" sz="1600" b="1" u="sng" dirty="0">
                <a:solidFill>
                  <a:schemeClr val="bg1"/>
                </a:solidFill>
                <a:latin typeface="Open Sans" panose="020B0606030504020204" pitchFamily="34" charset="0"/>
              </a:endParaRPr>
            </a:p>
          </p:txBody>
        </p:sp>
      </p:grpSp>
      <p:grpSp>
        <p:nvGrpSpPr>
          <p:cNvPr id="72" name="Gruppo 71">
            <a:extLst>
              <a:ext uri="{FF2B5EF4-FFF2-40B4-BE49-F238E27FC236}">
                <a16:creationId xmlns:a16="http://schemas.microsoft.com/office/drawing/2014/main" id="{B68BAC2F-9251-DB48-8E7F-4572BA1D25AE}"/>
              </a:ext>
            </a:extLst>
          </p:cNvPr>
          <p:cNvGrpSpPr/>
          <p:nvPr/>
        </p:nvGrpSpPr>
        <p:grpSpPr>
          <a:xfrm rot="16960551">
            <a:off x="6513673" y="3535746"/>
            <a:ext cx="2196109" cy="3236529"/>
            <a:chOff x="3038378" y="4028043"/>
            <a:chExt cx="1814138" cy="2651720"/>
          </a:xfrm>
        </p:grpSpPr>
        <p:sp>
          <p:nvSpPr>
            <p:cNvPr id="73" name="Ovale 72">
              <a:extLst>
                <a:ext uri="{FF2B5EF4-FFF2-40B4-BE49-F238E27FC236}">
                  <a16:creationId xmlns:a16="http://schemas.microsoft.com/office/drawing/2014/main" id="{FC14764D-421B-7B4A-A44D-A5CA7D5708D4}"/>
                </a:ext>
              </a:extLst>
            </p:cNvPr>
            <p:cNvSpPr/>
            <p:nvPr/>
          </p:nvSpPr>
          <p:spPr>
            <a:xfrm>
              <a:off x="3038378" y="4879476"/>
              <a:ext cx="1814138" cy="1800287"/>
            </a:xfrm>
            <a:prstGeom prst="ellipse">
              <a:avLst/>
            </a:prstGeom>
            <a:solidFill>
              <a:schemeClr val="bg1"/>
            </a:solidFill>
            <a:ln w="57150">
              <a:solidFill>
                <a:srgbClr val="F39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4" name="Ovale 73">
              <a:extLst>
                <a:ext uri="{FF2B5EF4-FFF2-40B4-BE49-F238E27FC236}">
                  <a16:creationId xmlns:a16="http://schemas.microsoft.com/office/drawing/2014/main" id="{6BD9529D-3016-5643-807B-4AC861488475}"/>
                </a:ext>
              </a:extLst>
            </p:cNvPr>
            <p:cNvSpPr/>
            <p:nvPr/>
          </p:nvSpPr>
          <p:spPr>
            <a:xfrm>
              <a:off x="4368603" y="4588295"/>
              <a:ext cx="368429" cy="351685"/>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6" name="Ovale 75">
              <a:extLst>
                <a:ext uri="{FF2B5EF4-FFF2-40B4-BE49-F238E27FC236}">
                  <a16:creationId xmlns:a16="http://schemas.microsoft.com/office/drawing/2014/main" id="{2C79140D-0883-2941-9D09-44B0A7E4F9A4}"/>
                </a:ext>
              </a:extLst>
            </p:cNvPr>
            <p:cNvSpPr/>
            <p:nvPr/>
          </p:nvSpPr>
          <p:spPr>
            <a:xfrm>
              <a:off x="4374047" y="4028043"/>
              <a:ext cx="122787" cy="122657"/>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 name="Ovale 77">
              <a:extLst>
                <a:ext uri="{FF2B5EF4-FFF2-40B4-BE49-F238E27FC236}">
                  <a16:creationId xmlns:a16="http://schemas.microsoft.com/office/drawing/2014/main" id="{1D2A1E0B-EE54-4844-B6A9-65FB8CDBE005}"/>
                </a:ext>
              </a:extLst>
            </p:cNvPr>
            <p:cNvSpPr/>
            <p:nvPr/>
          </p:nvSpPr>
          <p:spPr>
            <a:xfrm>
              <a:off x="4413705" y="4243852"/>
              <a:ext cx="207580" cy="213156"/>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86" name="Picture 2">
            <a:extLst>
              <a:ext uri="{FF2B5EF4-FFF2-40B4-BE49-F238E27FC236}">
                <a16:creationId xmlns:a16="http://schemas.microsoft.com/office/drawing/2014/main" id="{5D9938F3-E737-A441-91EA-3D3120EDA6DA}"/>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7229015" y="4833669"/>
            <a:ext cx="1802649" cy="86760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o 3">
            <a:extLst>
              <a:ext uri="{FF2B5EF4-FFF2-40B4-BE49-F238E27FC236}">
                <a16:creationId xmlns:a16="http://schemas.microsoft.com/office/drawing/2014/main" id="{63E68111-7797-4F49-9ECA-A233E276E658}"/>
              </a:ext>
            </a:extLst>
          </p:cNvPr>
          <p:cNvGrpSpPr/>
          <p:nvPr/>
        </p:nvGrpSpPr>
        <p:grpSpPr>
          <a:xfrm>
            <a:off x="281861" y="0"/>
            <a:ext cx="5999428" cy="886235"/>
            <a:chOff x="1388956" y="0"/>
            <a:chExt cx="5999428" cy="886235"/>
          </a:xfrm>
        </p:grpSpPr>
        <p:pic>
          <p:nvPicPr>
            <p:cNvPr id="17" name="Immagine 16">
              <a:extLst>
                <a:ext uri="{FF2B5EF4-FFF2-40B4-BE49-F238E27FC236}">
                  <a16:creationId xmlns:a16="http://schemas.microsoft.com/office/drawing/2014/main" id="{73118A60-A34A-0741-A83F-7856FF1991A7}"/>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388956" y="355074"/>
              <a:ext cx="3411279" cy="400408"/>
            </a:xfrm>
            <a:prstGeom prst="rect">
              <a:avLst/>
            </a:prstGeom>
          </p:spPr>
        </p:pic>
        <p:grpSp>
          <p:nvGrpSpPr>
            <p:cNvPr id="3" name="Gruppo 2">
              <a:extLst>
                <a:ext uri="{FF2B5EF4-FFF2-40B4-BE49-F238E27FC236}">
                  <a16:creationId xmlns:a16="http://schemas.microsoft.com/office/drawing/2014/main" id="{7CE1ECB7-8709-344B-9D66-B29532D89FD8}"/>
                </a:ext>
              </a:extLst>
            </p:cNvPr>
            <p:cNvGrpSpPr/>
            <p:nvPr/>
          </p:nvGrpSpPr>
          <p:grpSpPr>
            <a:xfrm>
              <a:off x="4758372" y="0"/>
              <a:ext cx="2630012" cy="886235"/>
              <a:chOff x="3654332" y="-53784"/>
              <a:chExt cx="3005962" cy="934775"/>
            </a:xfrm>
          </p:grpSpPr>
          <p:pic>
            <p:nvPicPr>
              <p:cNvPr id="28" name="Immagine 27">
                <a:extLst>
                  <a:ext uri="{FF2B5EF4-FFF2-40B4-BE49-F238E27FC236}">
                    <a16:creationId xmlns:a16="http://schemas.microsoft.com/office/drawing/2014/main" id="{6ADEB145-6127-704F-809D-A74A6D05B35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654332" y="-47689"/>
                <a:ext cx="3005962" cy="928680"/>
              </a:xfrm>
              <a:prstGeom prst="rect">
                <a:avLst/>
              </a:prstGeom>
            </p:spPr>
          </p:pic>
          <p:sp>
            <p:nvSpPr>
              <p:cNvPr id="2" name="Rettangolo 1">
                <a:extLst>
                  <a:ext uri="{FF2B5EF4-FFF2-40B4-BE49-F238E27FC236}">
                    <a16:creationId xmlns:a16="http://schemas.microsoft.com/office/drawing/2014/main" id="{C0591687-7E5E-AE46-9EAF-77893FD2E70C}"/>
                  </a:ext>
                </a:extLst>
              </p:cNvPr>
              <p:cNvSpPr/>
              <p:nvPr/>
            </p:nvSpPr>
            <p:spPr>
              <a:xfrm>
                <a:off x="3798278" y="-53784"/>
                <a:ext cx="2280372" cy="2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pic>
        <p:nvPicPr>
          <p:cNvPr id="5" name="Google Shape;147;g1020d4e4f60_1_311">
            <a:extLst>
              <a:ext uri="{FF2B5EF4-FFF2-40B4-BE49-F238E27FC236}">
                <a16:creationId xmlns:a16="http://schemas.microsoft.com/office/drawing/2014/main" id="{9C7C24A9-540A-CB28-0B3C-BD6B872C23E9}"/>
              </a:ext>
            </a:extLst>
          </p:cNvPr>
          <p:cNvPicPr preferRelativeResize="0"/>
          <p:nvPr/>
        </p:nvPicPr>
        <p:blipFill>
          <a:blip r:embed="rId10">
            <a:alphaModFix/>
          </a:blip>
          <a:stretch>
            <a:fillRect/>
          </a:stretch>
        </p:blipFill>
        <p:spPr>
          <a:xfrm>
            <a:off x="1513113" y="5922615"/>
            <a:ext cx="1135025" cy="561569"/>
          </a:xfrm>
          <a:prstGeom prst="rect">
            <a:avLst/>
          </a:prstGeom>
          <a:noFill/>
          <a:ln>
            <a:noFill/>
          </a:ln>
        </p:spPr>
      </p:pic>
      <p:grpSp>
        <p:nvGrpSpPr>
          <p:cNvPr id="11" name="Gruppo 10">
            <a:extLst>
              <a:ext uri="{FF2B5EF4-FFF2-40B4-BE49-F238E27FC236}">
                <a16:creationId xmlns:a16="http://schemas.microsoft.com/office/drawing/2014/main" id="{BAF568F6-253F-514E-4E69-384D1EFB83F2}"/>
              </a:ext>
            </a:extLst>
          </p:cNvPr>
          <p:cNvGrpSpPr/>
          <p:nvPr/>
        </p:nvGrpSpPr>
        <p:grpSpPr>
          <a:xfrm>
            <a:off x="4666171" y="1493583"/>
            <a:ext cx="1498351" cy="1260000"/>
            <a:chOff x="3715488" y="1074247"/>
            <a:chExt cx="1498351" cy="1260000"/>
          </a:xfrm>
        </p:grpSpPr>
        <p:sp>
          <p:nvSpPr>
            <p:cNvPr id="9" name="Connettore 8">
              <a:extLst>
                <a:ext uri="{FF2B5EF4-FFF2-40B4-BE49-F238E27FC236}">
                  <a16:creationId xmlns:a16="http://schemas.microsoft.com/office/drawing/2014/main" id="{FD624517-8B1E-63AA-EBD4-57E8C8A21A10}"/>
                </a:ext>
              </a:extLst>
            </p:cNvPr>
            <p:cNvSpPr/>
            <p:nvPr/>
          </p:nvSpPr>
          <p:spPr>
            <a:xfrm>
              <a:off x="3820390" y="1074247"/>
              <a:ext cx="1260000" cy="1260000"/>
            </a:xfrm>
            <a:prstGeom prst="flowChartConnector">
              <a:avLst/>
            </a:prstGeom>
            <a:solidFill>
              <a:schemeClr val="bg1"/>
            </a:solidFill>
            <a:ln w="28575">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F1260482-D5B1-2597-A4BA-1653C91A58C7}"/>
                </a:ext>
              </a:extLst>
            </p:cNvPr>
            <p:cNvSpPr txBox="1"/>
            <p:nvPr/>
          </p:nvSpPr>
          <p:spPr>
            <a:xfrm>
              <a:off x="3715488" y="1354167"/>
              <a:ext cx="1498351" cy="830997"/>
            </a:xfrm>
            <a:prstGeom prst="rect">
              <a:avLst/>
            </a:prstGeom>
            <a:noFill/>
          </p:spPr>
          <p:txBody>
            <a:bodyPr wrap="square">
              <a:spAutoFit/>
            </a:bodyPr>
            <a:lstStyle/>
            <a:p>
              <a:pPr algn="ct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traduzione operativa </a:t>
              </a:r>
              <a:b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b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del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Dono</a:t>
              </a:r>
              <a:endParaRPr lang="it-IT" sz="1600" u="sng"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2" name="Immagine 29">
            <a:extLst>
              <a:ext uri="{FF2B5EF4-FFF2-40B4-BE49-F238E27FC236}">
                <a16:creationId xmlns:a16="http://schemas.microsoft.com/office/drawing/2014/main" id="{1C4C96F8-61F2-248D-D719-62C1BFA42F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9019" t="52013" r="71429" b="26073"/>
          <a:stretch>
            <a:fillRect/>
          </a:stretch>
        </p:blipFill>
        <p:spPr bwMode="auto">
          <a:xfrm rot="1114169">
            <a:off x="10973569" y="505277"/>
            <a:ext cx="81756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8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dirty="0">
                <a:solidFill>
                  <a:schemeClr val="lt1"/>
                </a:solidFill>
                <a:latin typeface="Open Sans"/>
                <a:ea typeface="Open Sans"/>
                <a:cs typeface="Open Sans"/>
                <a:sym typeface="Open Sans"/>
              </a:rPr>
              <a:t>scuola.airc.it</a:t>
            </a:r>
            <a:endParaRPr sz="1800" b="0" i="0" u="none" strike="noStrike" cap="none" dirty="0">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7" name="Titolo 1">
            <a:extLst>
              <a:ext uri="{FF2B5EF4-FFF2-40B4-BE49-F238E27FC236}">
                <a16:creationId xmlns:a16="http://schemas.microsoft.com/office/drawing/2014/main" id="{A4EBFC9E-9463-C9C0-9FD5-FD9672AEC47F}"/>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sz="3200" dirty="0"/>
          </a:p>
        </p:txBody>
      </p:sp>
      <p:sp>
        <p:nvSpPr>
          <p:cNvPr id="4" name="CasellaDiTesto 3">
            <a:extLst>
              <a:ext uri="{FF2B5EF4-FFF2-40B4-BE49-F238E27FC236}">
                <a16:creationId xmlns:a16="http://schemas.microsoft.com/office/drawing/2014/main" id="{47EE3094-C807-EBBB-DC4C-0241287A5494}"/>
              </a:ext>
            </a:extLst>
          </p:cNvPr>
          <p:cNvSpPr txBox="1"/>
          <p:nvPr/>
        </p:nvSpPr>
        <p:spPr>
          <a:xfrm>
            <a:off x="803352" y="3281264"/>
            <a:ext cx="7244362" cy="1815882"/>
          </a:xfrm>
          <a:prstGeom prst="rect">
            <a:avLst/>
          </a:prstGeom>
          <a:noFill/>
        </p:spPr>
        <p:txBody>
          <a:bodyPr wrap="square">
            <a:spAutoFit/>
          </a:bodyPr>
          <a:lstStyle/>
          <a:p>
            <a:r>
              <a:rPr lang="it-IT" sz="1600" dirty="0">
                <a:solidFill>
                  <a:srgbClr val="376092"/>
                </a:solidFill>
                <a:latin typeface="Open Sans" panose="020B0606030504020204"/>
                <a:ea typeface="SimSun" charset="0"/>
              </a:rPr>
              <a:t>Nel presentare l’attività, possiamo proporre una </a:t>
            </a:r>
            <a:r>
              <a:rPr lang="it-IT" sz="1600" b="1" dirty="0">
                <a:solidFill>
                  <a:srgbClr val="376092"/>
                </a:solidFill>
                <a:latin typeface="Open Sans" panose="020B0606030504020204"/>
                <a:ea typeface="SimSun" charset="0"/>
              </a:rPr>
              <a:t>riflessione preliminare </a:t>
            </a:r>
          </a:p>
          <a:p>
            <a:pPr marL="285750" indent="-285750">
              <a:buFont typeface="Wingdings" panose="05000000000000000000" pitchFamily="2" charset="2"/>
              <a:buChar char="§"/>
            </a:pPr>
            <a:r>
              <a:rPr lang="it-IT" sz="1600" dirty="0">
                <a:solidFill>
                  <a:srgbClr val="376092"/>
                </a:solidFill>
                <a:latin typeface="Open Sans" panose="020B0606030504020204"/>
                <a:ea typeface="SimSun" charset="0"/>
              </a:rPr>
              <a:t>su </a:t>
            </a:r>
            <a:r>
              <a:rPr lang="it-IT" sz="1600" b="1" dirty="0">
                <a:solidFill>
                  <a:srgbClr val="376092"/>
                </a:solidFill>
                <a:latin typeface="Open Sans" panose="020B0606030504020204"/>
                <a:ea typeface="SimSun" charset="0"/>
              </a:rPr>
              <a:t>cosa</a:t>
            </a:r>
            <a:r>
              <a:rPr lang="it-IT" sz="1600" dirty="0">
                <a:solidFill>
                  <a:srgbClr val="376092"/>
                </a:solidFill>
                <a:latin typeface="Open Sans" panose="020B0606030504020204"/>
                <a:ea typeface="SimSun" charset="0"/>
              </a:rPr>
              <a:t> </a:t>
            </a:r>
            <a:r>
              <a:rPr lang="it-IT" sz="1600" b="1" dirty="0">
                <a:solidFill>
                  <a:srgbClr val="376092"/>
                </a:solidFill>
                <a:latin typeface="Open Sans" panose="020B0606030504020204"/>
                <a:ea typeface="SimSun" charset="0"/>
              </a:rPr>
              <a:t>significhi </a:t>
            </a:r>
            <a:r>
              <a:rPr lang="it-IT" sz="1600" dirty="0">
                <a:solidFill>
                  <a:srgbClr val="376092"/>
                </a:solidFill>
                <a:latin typeface="Open Sans" panose="020B0606030504020204"/>
                <a:ea typeface="SimSun" charset="0"/>
              </a:rPr>
              <a:t>per ognuno </a:t>
            </a:r>
            <a:r>
              <a:rPr lang="it-IT" sz="1600" b="1" dirty="0">
                <a:solidFill>
                  <a:srgbClr val="376092"/>
                </a:solidFill>
                <a:latin typeface="Open Sans" panose="020B0606030504020204"/>
                <a:ea typeface="SimSun" charset="0"/>
              </a:rPr>
              <a:t>generosità, reciprocità</a:t>
            </a:r>
            <a:r>
              <a:rPr lang="it-IT" sz="1600" dirty="0">
                <a:solidFill>
                  <a:srgbClr val="376092"/>
                </a:solidFill>
                <a:latin typeface="Open Sans" panose="020B0606030504020204"/>
                <a:ea typeface="SimSun" charset="0"/>
              </a:rPr>
              <a:t>, </a:t>
            </a:r>
            <a:r>
              <a:rPr lang="it-IT" sz="1600" b="1" dirty="0">
                <a:solidFill>
                  <a:srgbClr val="376092"/>
                </a:solidFill>
                <a:latin typeface="Open Sans" panose="020B0606030504020204"/>
                <a:ea typeface="SimSun" charset="0"/>
              </a:rPr>
              <a:t>prendersi cura</a:t>
            </a:r>
            <a:endParaRPr lang="it-IT" sz="1600" dirty="0">
              <a:solidFill>
                <a:srgbClr val="376092"/>
              </a:solidFill>
              <a:latin typeface="Open Sans" panose="020B0606030504020204"/>
              <a:ea typeface="SimSun" charset="0"/>
            </a:endParaRPr>
          </a:p>
          <a:p>
            <a:pPr marL="285750" indent="-285750">
              <a:buFont typeface="Wingdings" panose="05000000000000000000" pitchFamily="2" charset="2"/>
              <a:buChar char="§"/>
            </a:pPr>
            <a:r>
              <a:rPr lang="it-IT" sz="1600" dirty="0">
                <a:solidFill>
                  <a:srgbClr val="376092"/>
                </a:solidFill>
                <a:latin typeface="Open Sans" panose="020B0606030504020204"/>
                <a:ea typeface="SimSun" charset="0"/>
              </a:rPr>
              <a:t>su cosa lo faccia </a:t>
            </a:r>
            <a:r>
              <a:rPr lang="it-IT" sz="1600" b="1" dirty="0">
                <a:solidFill>
                  <a:srgbClr val="376092"/>
                </a:solidFill>
                <a:latin typeface="Open Sans" panose="020B0606030504020204"/>
                <a:ea typeface="SimSun" charset="0"/>
              </a:rPr>
              <a:t>sentire d’aiuto </a:t>
            </a:r>
            <a:r>
              <a:rPr lang="it-IT" sz="1600" dirty="0">
                <a:solidFill>
                  <a:srgbClr val="376092"/>
                </a:solidFill>
                <a:latin typeface="Open Sans" panose="020B0606030504020204"/>
                <a:ea typeface="SimSun" charset="0"/>
              </a:rPr>
              <a:t>agli altri e alla comunità </a:t>
            </a:r>
            <a:br>
              <a:rPr lang="it-IT" sz="1600" dirty="0">
                <a:solidFill>
                  <a:srgbClr val="376092"/>
                </a:solidFill>
                <a:latin typeface="Open Sans" panose="020B0606030504020204"/>
                <a:ea typeface="SimSun" charset="0"/>
              </a:rPr>
            </a:br>
            <a:r>
              <a:rPr lang="it-IT" sz="1600" dirty="0">
                <a:solidFill>
                  <a:srgbClr val="376092"/>
                </a:solidFill>
                <a:latin typeface="Open Sans" panose="020B0606030504020204"/>
                <a:ea typeface="SimSun" charset="0"/>
              </a:rPr>
              <a:t>e su come possa farlo</a:t>
            </a:r>
          </a:p>
          <a:p>
            <a:pPr marL="285750" indent="-285750">
              <a:buFont typeface="Wingdings" panose="05000000000000000000" pitchFamily="2" charset="2"/>
              <a:buChar char="§"/>
            </a:pPr>
            <a:r>
              <a:rPr lang="it-IT" sz="1600" dirty="0">
                <a:solidFill>
                  <a:srgbClr val="376092"/>
                </a:solidFill>
                <a:latin typeface="Open Sans" panose="020B0606030504020204"/>
                <a:ea typeface="SimSun" charset="0"/>
              </a:rPr>
              <a:t>su quali comportamenti e azioni può </a:t>
            </a:r>
            <a:r>
              <a:rPr lang="it-IT" sz="1600" b="1" dirty="0">
                <a:solidFill>
                  <a:srgbClr val="376092"/>
                </a:solidFill>
                <a:latin typeface="Open Sans" panose="020B0606030504020204"/>
                <a:ea typeface="SimSun" charset="0"/>
              </a:rPr>
              <a:t>riuscire a mettere </a:t>
            </a:r>
            <a:br>
              <a:rPr lang="it-IT" sz="1600" b="1" dirty="0">
                <a:solidFill>
                  <a:srgbClr val="376092"/>
                </a:solidFill>
                <a:latin typeface="Open Sans" panose="020B0606030504020204"/>
                <a:ea typeface="SimSun" charset="0"/>
              </a:rPr>
            </a:br>
            <a:r>
              <a:rPr lang="it-IT" sz="1600" b="1" dirty="0">
                <a:solidFill>
                  <a:srgbClr val="376092"/>
                </a:solidFill>
                <a:latin typeface="Open Sans" panose="020B0606030504020204"/>
                <a:ea typeface="SimSun" charset="0"/>
              </a:rPr>
              <a:t>in pratica </a:t>
            </a:r>
            <a:r>
              <a:rPr lang="it-IT" sz="1600" dirty="0">
                <a:solidFill>
                  <a:srgbClr val="376092"/>
                </a:solidFill>
                <a:latin typeface="Open Sans" panose="020B0606030504020204"/>
                <a:ea typeface="SimSun" charset="0"/>
              </a:rPr>
              <a:t>da solo e quali con l’aiuto dei compagni </a:t>
            </a:r>
            <a:br>
              <a:rPr lang="it-IT" sz="1600" dirty="0">
                <a:solidFill>
                  <a:srgbClr val="376092"/>
                </a:solidFill>
                <a:latin typeface="Open Sans" panose="020B0606030504020204"/>
                <a:ea typeface="SimSun" charset="0"/>
              </a:rPr>
            </a:br>
            <a:r>
              <a:rPr lang="it-IT" sz="1600" dirty="0">
                <a:solidFill>
                  <a:srgbClr val="376092"/>
                </a:solidFill>
                <a:latin typeface="Open Sans" panose="020B0606030504020204"/>
                <a:ea typeface="SimSun" charset="0"/>
              </a:rPr>
              <a:t>e/o degli adulti.</a:t>
            </a:r>
          </a:p>
        </p:txBody>
      </p:sp>
      <p:sp>
        <p:nvSpPr>
          <p:cNvPr id="5" name="CasellaDiTesto 14">
            <a:extLst>
              <a:ext uri="{FF2B5EF4-FFF2-40B4-BE49-F238E27FC236}">
                <a16:creationId xmlns:a16="http://schemas.microsoft.com/office/drawing/2014/main" id="{6F94315A-1A51-B132-2264-70FF187AF9BD}"/>
              </a:ext>
            </a:extLst>
          </p:cNvPr>
          <p:cNvSpPr txBox="1">
            <a:spLocks noChangeArrowheads="1"/>
          </p:cNvSpPr>
          <p:nvPr/>
        </p:nvSpPr>
        <p:spPr bwMode="auto">
          <a:xfrm>
            <a:off x="415884" y="1505554"/>
            <a:ext cx="1154751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SUGGERIMENTI ED ESEMPI DI ATTIVITÀ SULLA CONSAPEVOLEZZA DI SÉ</a:t>
            </a:r>
          </a:p>
          <a:p>
            <a:pPr algn="just"/>
            <a:r>
              <a:rPr lang="it-IT" altLang="it-IT" sz="1600" b="1" dirty="0">
                <a:solidFill>
                  <a:srgbClr val="376092"/>
                </a:solidFill>
                <a:latin typeface="Open Sans" panose="020B0606030504020204"/>
                <a:ea typeface="SimSun" charset="0"/>
              </a:rPr>
              <a:t>Il dono</a:t>
            </a:r>
          </a:p>
          <a:p>
            <a:pPr algn="just" eaLnBrk="1" hangingPunct="1"/>
            <a:endPar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endParaRPr>
          </a:p>
        </p:txBody>
      </p:sp>
      <p:sp>
        <p:nvSpPr>
          <p:cNvPr id="6" name="CasellaDiTesto 5">
            <a:extLst>
              <a:ext uri="{FF2B5EF4-FFF2-40B4-BE49-F238E27FC236}">
                <a16:creationId xmlns:a16="http://schemas.microsoft.com/office/drawing/2014/main" id="{3FD1A1DB-C321-B337-CE47-20AABF016396}"/>
              </a:ext>
            </a:extLst>
          </p:cNvPr>
          <p:cNvSpPr txBox="1"/>
          <p:nvPr/>
        </p:nvSpPr>
        <p:spPr>
          <a:xfrm>
            <a:off x="5462403" y="5224716"/>
            <a:ext cx="6389914" cy="1077218"/>
          </a:xfrm>
          <a:prstGeom prst="rect">
            <a:avLst/>
          </a:prstGeom>
          <a:noFill/>
        </p:spPr>
        <p:txBody>
          <a:bodyPr wrap="square">
            <a:spAutoFit/>
          </a:bodyPr>
          <a:lstStyle/>
          <a:p>
            <a:pPr algn="l"/>
            <a:r>
              <a:rPr lang="it-IT" sz="1600" dirty="0">
                <a:solidFill>
                  <a:srgbClr val="376092"/>
                </a:solidFill>
                <a:latin typeface="Open Sans" panose="020B0606030504020204"/>
                <a:ea typeface="SimSun" charset="0"/>
              </a:rPr>
              <a:t>Possiamo anche in questo caso far riflettere i bambini e le bambine considerando </a:t>
            </a:r>
            <a:r>
              <a:rPr lang="it-IT" sz="1600" b="1" dirty="0">
                <a:solidFill>
                  <a:srgbClr val="376092"/>
                </a:solidFill>
                <a:latin typeface="Open Sans" panose="020B0606030504020204"/>
                <a:ea typeface="SimSun" charset="0"/>
              </a:rPr>
              <a:t>situazioni e contesti ambientali e relazionali diversi</a:t>
            </a:r>
            <a:r>
              <a:rPr lang="it-IT" sz="1600" dirty="0">
                <a:solidFill>
                  <a:srgbClr val="376092"/>
                </a:solidFill>
                <a:latin typeface="Open Sans" panose="020B0606030504020204"/>
                <a:ea typeface="SimSun" charset="0"/>
              </a:rPr>
              <a:t>, per esempio, come si sentono d’aiuto a scuola o a casa, con una persona conosciuta o meno e così via.</a:t>
            </a:r>
          </a:p>
        </p:txBody>
      </p:sp>
      <p:sp>
        <p:nvSpPr>
          <p:cNvPr id="11" name="CasellaDiTesto 10">
            <a:extLst>
              <a:ext uri="{FF2B5EF4-FFF2-40B4-BE49-F238E27FC236}">
                <a16:creationId xmlns:a16="http://schemas.microsoft.com/office/drawing/2014/main" id="{8EDE0C00-CA77-1252-4F43-1BAA17D6421C}"/>
              </a:ext>
            </a:extLst>
          </p:cNvPr>
          <p:cNvSpPr txBox="1"/>
          <p:nvPr/>
        </p:nvSpPr>
        <p:spPr>
          <a:xfrm>
            <a:off x="415884" y="2138214"/>
            <a:ext cx="7824602" cy="1077218"/>
          </a:xfrm>
          <a:prstGeom prst="rect">
            <a:avLst/>
          </a:prstGeom>
          <a:noFill/>
        </p:spPr>
        <p:txBody>
          <a:bodyPr wrap="square">
            <a:spAutoFit/>
          </a:bodyPr>
          <a:lstStyle/>
          <a:p>
            <a:pPr algn="l"/>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Con l’attività «Cancro io ti boccio», presente nella guida insegnanti e realizzata a partire dall’omonima campagna AIRC, i bambini e le bambine sperimentano in prima persona che donare è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reciprocità</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e anche una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sensazione personale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legata al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benessere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dato dall’aver fatto un gesto gentile o una cosa utile. </a:t>
            </a:r>
          </a:p>
        </p:txBody>
      </p:sp>
      <p:pic>
        <p:nvPicPr>
          <p:cNvPr id="2" name="Immagine 1">
            <a:extLst>
              <a:ext uri="{FF2B5EF4-FFF2-40B4-BE49-F238E27FC236}">
                <a16:creationId xmlns:a16="http://schemas.microsoft.com/office/drawing/2014/main" id="{F30589E2-61CC-C51E-A893-9ED5F5768458}"/>
              </a:ext>
            </a:extLst>
          </p:cNvPr>
          <p:cNvPicPr>
            <a:picLocks noChangeAspect="1"/>
          </p:cNvPicPr>
          <p:nvPr/>
        </p:nvPicPr>
        <p:blipFill>
          <a:blip r:embed="rId4"/>
          <a:srcRect/>
          <a:stretch/>
        </p:blipFill>
        <p:spPr>
          <a:xfrm>
            <a:off x="8252317" y="2068448"/>
            <a:ext cx="3600000" cy="2721104"/>
          </a:xfrm>
          <a:prstGeom prst="rect">
            <a:avLst/>
          </a:prstGeom>
          <a:ln>
            <a:solidFill>
              <a:schemeClr val="bg1">
                <a:lumMod val="50000"/>
              </a:schemeClr>
            </a:solidFill>
          </a:ln>
          <a:effectLst>
            <a:outerShdw blurRad="50800" dist="101600" dir="2700000" algn="tl" rotWithShape="0">
              <a:prstClr val="black">
                <a:alpha val="40000"/>
              </a:prstClr>
            </a:outerShdw>
          </a:effectLst>
        </p:spPr>
      </p:pic>
      <p:pic>
        <p:nvPicPr>
          <p:cNvPr id="3" name="Immagine 2">
            <a:extLst>
              <a:ext uri="{FF2B5EF4-FFF2-40B4-BE49-F238E27FC236}">
                <a16:creationId xmlns:a16="http://schemas.microsoft.com/office/drawing/2014/main" id="{E7222780-5823-0A25-161A-F0A52E9B9A26}"/>
              </a:ext>
            </a:extLst>
          </p:cNvPr>
          <p:cNvPicPr>
            <a:picLocks noChangeAspect="1"/>
          </p:cNvPicPr>
          <p:nvPr/>
        </p:nvPicPr>
        <p:blipFill rotWithShape="1">
          <a:blip r:embed="rId5"/>
          <a:srcRect l="3264" t="2914" r="3347" b="6419"/>
          <a:stretch/>
        </p:blipFill>
        <p:spPr>
          <a:xfrm>
            <a:off x="7288562" y="4189205"/>
            <a:ext cx="3600000" cy="839558"/>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nvGrpSpPr>
          <p:cNvPr id="10" name="Gruppo 9">
            <a:extLst>
              <a:ext uri="{FF2B5EF4-FFF2-40B4-BE49-F238E27FC236}">
                <a16:creationId xmlns:a16="http://schemas.microsoft.com/office/drawing/2014/main" id="{D3075857-52EA-0EA1-2FD5-5E5AEDB227A2}"/>
              </a:ext>
            </a:extLst>
          </p:cNvPr>
          <p:cNvGrpSpPr/>
          <p:nvPr/>
        </p:nvGrpSpPr>
        <p:grpSpPr>
          <a:xfrm>
            <a:off x="10172700" y="186008"/>
            <a:ext cx="1908337" cy="1173366"/>
            <a:chOff x="10172700" y="186008"/>
            <a:chExt cx="1908337" cy="1173366"/>
          </a:xfrm>
        </p:grpSpPr>
        <p:pic>
          <p:nvPicPr>
            <p:cNvPr id="12" name="Google Shape;168;g1020d4e4f60_1_302">
              <a:extLst>
                <a:ext uri="{FF2B5EF4-FFF2-40B4-BE49-F238E27FC236}">
                  <a16:creationId xmlns:a16="http://schemas.microsoft.com/office/drawing/2014/main" id="{6FDC5AA9-5D7B-4E6F-A85E-D001960D3B37}"/>
                </a:ext>
              </a:extLst>
            </p:cNvPr>
            <p:cNvPicPr preferRelativeResize="0"/>
            <p:nvPr/>
          </p:nvPicPr>
          <p:blipFill>
            <a:blip r:embed="rId6">
              <a:alphaModFix/>
            </a:blip>
            <a:stretch>
              <a:fillRect/>
            </a:stretch>
          </p:blipFill>
          <p:spPr>
            <a:xfrm>
              <a:off x="11253262" y="466824"/>
              <a:ext cx="827775" cy="892550"/>
            </a:xfrm>
            <a:prstGeom prst="rect">
              <a:avLst/>
            </a:prstGeom>
            <a:noFill/>
            <a:ln>
              <a:noFill/>
            </a:ln>
          </p:spPr>
        </p:pic>
        <p:sp>
          <p:nvSpPr>
            <p:cNvPr id="13" name="Segnaposto testo 2">
              <a:extLst>
                <a:ext uri="{FF2B5EF4-FFF2-40B4-BE49-F238E27FC236}">
                  <a16:creationId xmlns:a16="http://schemas.microsoft.com/office/drawing/2014/main" id="{661B761F-8667-50D2-9EB0-7CC41C68AD38}"/>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Tree>
    <p:extLst>
      <p:ext uri="{BB962C8B-B14F-4D97-AF65-F5344CB8AC3E}">
        <p14:creationId xmlns:p14="http://schemas.microsoft.com/office/powerpoint/2010/main" val="95952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4">
            <a:extLst>
              <a:ext uri="{FF2B5EF4-FFF2-40B4-BE49-F238E27FC236}">
                <a16:creationId xmlns:a16="http://schemas.microsoft.com/office/drawing/2014/main" id="{864A9082-88B0-4F80-9889-CEBB0B74F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0495" y="597259"/>
            <a:ext cx="4855788" cy="626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sellaDiTesto 5">
            <a:extLst>
              <a:ext uri="{FF2B5EF4-FFF2-40B4-BE49-F238E27FC236}">
                <a16:creationId xmlns:a16="http://schemas.microsoft.com/office/drawing/2014/main" id="{7ACDC26D-63F5-49CF-8C35-01E7B98797AD}"/>
              </a:ext>
            </a:extLst>
          </p:cNvPr>
          <p:cNvSpPr txBox="1">
            <a:spLocks noChangeArrowheads="1"/>
          </p:cNvSpPr>
          <p:nvPr/>
        </p:nvSpPr>
        <p:spPr bwMode="auto">
          <a:xfrm>
            <a:off x="1223923" y="1929022"/>
            <a:ext cx="874557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eaLnBrk="1" hangingPunct="1"/>
            <a:endParaRPr lang="it-IT" altLang="it-IT" sz="2800" b="1" dirty="0">
              <a:solidFill>
                <a:schemeClr val="accent1">
                  <a:lumMod val="75000"/>
                </a:schemeClr>
              </a:solidFill>
              <a:latin typeface="Open Sans" panose="020B0606030504020204"/>
              <a:ea typeface="SimSun" panose="02010600030101010101" pitchFamily="2" charset="-122"/>
              <a:cs typeface="Arial" panose="020B0604020202020204" pitchFamily="34" charset="0"/>
            </a:endParaRPr>
          </a:p>
          <a:p>
            <a:pPr eaLnBrk="1" hangingPunct="1"/>
            <a:r>
              <a:rPr lang="it-IT" altLang="it-IT" sz="2800" b="1" dirty="0">
                <a:solidFill>
                  <a:schemeClr val="accent1">
                    <a:lumMod val="75000"/>
                  </a:schemeClr>
                </a:solidFill>
                <a:latin typeface="Open Sans" panose="020B0606030504020204"/>
                <a:ea typeface="SimSun" panose="02010600030101010101" pitchFamily="2" charset="-122"/>
                <a:cs typeface="Arial" panose="020B0604020202020204" pitchFamily="34" charset="0"/>
              </a:rPr>
              <a:t>Dott.ssa PAOLA ANNA SACCHETTI – PSICOLOGA </a:t>
            </a:r>
          </a:p>
        </p:txBody>
      </p:sp>
      <p:sp>
        <p:nvSpPr>
          <p:cNvPr id="13" name="Segnaposto testo 2">
            <a:extLst>
              <a:ext uri="{FF2B5EF4-FFF2-40B4-BE49-F238E27FC236}">
                <a16:creationId xmlns:a16="http://schemas.microsoft.com/office/drawing/2014/main" id="{AF91517D-4569-47FD-91BC-BF87AE3A45F6}"/>
              </a:ext>
            </a:extLst>
          </p:cNvPr>
          <p:cNvSpPr>
            <a:spLocks noGrp="1"/>
          </p:cNvSpPr>
          <p:nvPr>
            <p:ph type="body" sz="half" idx="2"/>
          </p:nvPr>
        </p:nvSpPr>
        <p:spPr>
          <a:xfrm>
            <a:off x="10237428" y="117007"/>
            <a:ext cx="1838855" cy="1376576"/>
          </a:xfrm>
        </p:spPr>
        <p:txBody>
          <a:bodyPr/>
          <a:lstStyle/>
          <a:p>
            <a:pPr>
              <a:lnSpc>
                <a:spcPct val="100000"/>
              </a:lnSpc>
              <a:spcBef>
                <a:spcPts val="0"/>
              </a:spcBef>
            </a:pPr>
            <a:r>
              <a:rPr lang="it-IT" sz="2000" dirty="0"/>
              <a:t>AIRC</a:t>
            </a:r>
            <a:endParaRPr lang="it-IT" sz="2800" dirty="0"/>
          </a:p>
          <a:p>
            <a:pPr>
              <a:lnSpc>
                <a:spcPct val="100000"/>
              </a:lnSpc>
              <a:spcBef>
                <a:spcPts val="0"/>
              </a:spcBef>
            </a:pPr>
            <a:r>
              <a:rPr lang="it-IT" sz="2000" dirty="0"/>
              <a:t>nelle scuole</a:t>
            </a:r>
          </a:p>
        </p:txBody>
      </p:sp>
      <p:sp>
        <p:nvSpPr>
          <p:cNvPr id="7" name="Titolo 1">
            <a:extLst>
              <a:ext uri="{FF2B5EF4-FFF2-40B4-BE49-F238E27FC236}">
                <a16:creationId xmlns:a16="http://schemas.microsoft.com/office/drawing/2014/main" id="{8BFD40B6-9AFC-4B90-88A4-EE3A445D63F0}"/>
              </a:ext>
            </a:extLst>
          </p:cNvPr>
          <p:cNvSpPr>
            <a:spLocks noGrp="1"/>
          </p:cNvSpPr>
          <p:nvPr>
            <p:ph type="title"/>
          </p:nvPr>
        </p:nvSpPr>
        <p:spPr>
          <a:xfrm>
            <a:off x="450296" y="261993"/>
            <a:ext cx="9644884" cy="582136"/>
          </a:xfrm>
        </p:spPr>
        <p:txBody>
          <a:bodyPr/>
          <a:lstStyle/>
          <a:p>
            <a:pPr eaLnBrk="1" hangingPunct="1"/>
            <a:r>
              <a:rPr lang="it-IT" sz="3200" dirty="0">
                <a:latin typeface="Open Sans" panose="020B0606030504020204"/>
              </a:rPr>
              <a:t>OGGI </a:t>
            </a:r>
            <a:r>
              <a:rPr lang="it-IT" sz="3200" b="1" dirty="0">
                <a:solidFill>
                  <a:srgbClr val="46AADD"/>
                </a:solidFill>
                <a:latin typeface="Open Sans" panose="020B0606030504020204"/>
                <a:ea typeface="DIN Alternate" charset="0"/>
                <a:cs typeface="DIN Alternate" charset="0"/>
              </a:rPr>
              <a:t>È CON NOI</a:t>
            </a:r>
            <a:endParaRPr lang="it-IT" sz="3200" dirty="0">
              <a:latin typeface="Open Sans" panose="020B0606030504020204"/>
            </a:endParaRPr>
          </a:p>
        </p:txBody>
      </p:sp>
      <p:pic>
        <p:nvPicPr>
          <p:cNvPr id="2" name="Google Shape;147;g1020d4e4f60_1_311">
            <a:extLst>
              <a:ext uri="{FF2B5EF4-FFF2-40B4-BE49-F238E27FC236}">
                <a16:creationId xmlns:a16="http://schemas.microsoft.com/office/drawing/2014/main" id="{235B18B9-0537-AFEF-FA79-9C875C0ED292}"/>
              </a:ext>
            </a:extLst>
          </p:cNvPr>
          <p:cNvPicPr preferRelativeResize="0"/>
          <p:nvPr/>
        </p:nvPicPr>
        <p:blipFill>
          <a:blip r:embed="rId4">
            <a:alphaModFix/>
          </a:blip>
          <a:stretch>
            <a:fillRect/>
          </a:stretch>
        </p:blipFill>
        <p:spPr>
          <a:xfrm>
            <a:off x="1513113" y="5922615"/>
            <a:ext cx="1135025" cy="561569"/>
          </a:xfrm>
          <a:prstGeom prst="rect">
            <a:avLst/>
          </a:prstGeom>
          <a:noFill/>
          <a:ln>
            <a:noFill/>
          </a:ln>
        </p:spPr>
      </p:pic>
    </p:spTree>
    <p:extLst>
      <p:ext uri="{BB962C8B-B14F-4D97-AF65-F5344CB8AC3E}">
        <p14:creationId xmlns:p14="http://schemas.microsoft.com/office/powerpoint/2010/main" val="1240369713"/>
      </p:ext>
    </p:extLst>
  </p:cSld>
  <p:clrMapOvr>
    <a:masterClrMapping/>
  </p:clrMapOvr>
  <mc:AlternateContent xmlns:mc="http://schemas.openxmlformats.org/markup-compatibility/2006" xmlns:p14="http://schemas.microsoft.com/office/powerpoint/2010/main">
    <mc:Choice Requires="p14">
      <p:transition spd="slow" p14:dur="2000" advTm="887"/>
    </mc:Choice>
    <mc:Fallback xmlns="">
      <p:transition spd="slow" advTm="887"/>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dirty="0">
                <a:solidFill>
                  <a:schemeClr val="lt1"/>
                </a:solidFill>
                <a:latin typeface="Open Sans"/>
                <a:ea typeface="Open Sans"/>
                <a:cs typeface="Open Sans"/>
                <a:sym typeface="Open Sans"/>
              </a:rPr>
              <a:t>scuola.airc.it</a:t>
            </a:r>
            <a:endParaRPr sz="1800" b="0" i="0" u="none" strike="noStrike" cap="none" dirty="0">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7" name="Titolo 1">
            <a:extLst>
              <a:ext uri="{FF2B5EF4-FFF2-40B4-BE49-F238E27FC236}">
                <a16:creationId xmlns:a16="http://schemas.microsoft.com/office/drawing/2014/main" id="{A4EBFC9E-9463-C9C0-9FD5-FD9672AEC47F}"/>
              </a:ext>
            </a:extLst>
          </p:cNvPr>
          <p:cNvSpPr>
            <a:spLocks noGrp="1"/>
          </p:cNvSpPr>
          <p:nvPr>
            <p:ph type="title"/>
          </p:nvPr>
        </p:nvSpPr>
        <p:spPr>
          <a:xfrm>
            <a:off x="450296" y="261993"/>
            <a:ext cx="6631440" cy="582136"/>
          </a:xfrm>
        </p:spPr>
        <p:txBody>
          <a:bodyPr/>
          <a:lstStyle/>
          <a:p>
            <a:r>
              <a:rPr lang="it-IT" sz="3200" dirty="0"/>
              <a:t>EDUCARE </a:t>
            </a:r>
            <a:r>
              <a:rPr lang="it-IT" sz="3200" dirty="0">
                <a:solidFill>
                  <a:srgbClr val="46AADD"/>
                </a:solidFill>
                <a:ea typeface="DIN Alternate" charset="0"/>
                <a:cs typeface="DIN Alternate" charset="0"/>
              </a:rPr>
              <a:t>ALLE EMOZIONI</a:t>
            </a:r>
            <a:endParaRPr lang="it-IT" sz="3200" dirty="0"/>
          </a:p>
        </p:txBody>
      </p:sp>
      <p:sp>
        <p:nvSpPr>
          <p:cNvPr id="5" name="CasellaDiTesto 14">
            <a:extLst>
              <a:ext uri="{FF2B5EF4-FFF2-40B4-BE49-F238E27FC236}">
                <a16:creationId xmlns:a16="http://schemas.microsoft.com/office/drawing/2014/main" id="{6F94315A-1A51-B132-2264-70FF187AF9BD}"/>
              </a:ext>
            </a:extLst>
          </p:cNvPr>
          <p:cNvSpPr txBox="1">
            <a:spLocks noChangeArrowheads="1"/>
          </p:cNvSpPr>
          <p:nvPr/>
        </p:nvSpPr>
        <p:spPr bwMode="auto">
          <a:xfrm>
            <a:off x="415884" y="1505554"/>
            <a:ext cx="115475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SUGGERIMENTI ED ESEMPI DI ATTIVITÀ SULLA CONSAPEVOLEZZA DI SÉ</a:t>
            </a:r>
          </a:p>
          <a:p>
            <a:pPr algn="just" eaLnBrk="1" hangingPunct="1"/>
            <a:endPar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endParaRPr>
          </a:p>
        </p:txBody>
      </p:sp>
      <p:sp>
        <p:nvSpPr>
          <p:cNvPr id="11" name="CasellaDiTesto 10">
            <a:extLst>
              <a:ext uri="{FF2B5EF4-FFF2-40B4-BE49-F238E27FC236}">
                <a16:creationId xmlns:a16="http://schemas.microsoft.com/office/drawing/2014/main" id="{8EDE0C00-CA77-1252-4F43-1BAA17D6421C}"/>
              </a:ext>
            </a:extLst>
          </p:cNvPr>
          <p:cNvSpPr txBox="1"/>
          <p:nvPr/>
        </p:nvSpPr>
        <p:spPr>
          <a:xfrm>
            <a:off x="3831771" y="2138214"/>
            <a:ext cx="8131627" cy="1815882"/>
          </a:xfrm>
          <a:prstGeom prst="rect">
            <a:avLst/>
          </a:prstGeom>
          <a:noFill/>
        </p:spPr>
        <p:txBody>
          <a:bodyPr wrap="square">
            <a:spAutoFit/>
          </a:bodyPr>
          <a:lstStyle/>
          <a:p>
            <a:r>
              <a:rPr lang="it-IT" altLang="it-IT" sz="1600" b="1" dirty="0">
                <a:solidFill>
                  <a:srgbClr val="376092"/>
                </a:solidFill>
                <a:latin typeface="Open Sans" panose="020B0606030504020204"/>
                <a:ea typeface="SimSun" charset="0"/>
              </a:rPr>
              <a:t>Alimentazione </a:t>
            </a:r>
          </a:p>
          <a:p>
            <a:pPr algn="l"/>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Con le attività proposte con la parola Alimentazione possiamo andare a sostenere lo sviluppo della consapevolezza che mangiare possa essere un piacere e che «mangiare bene» è legato al cibo e al contesto, guidando le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riflessione</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degli allievi e delle allieve sui loro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gusti e preferenze in fatto di cibo e dei contesti ambientali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(in mensa, a casa, al ristorante…)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e relazionali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(con i compagni, con la famiglia, con gli amici…) in cui si mangia.</a:t>
            </a:r>
          </a:p>
        </p:txBody>
      </p:sp>
      <p:pic>
        <p:nvPicPr>
          <p:cNvPr id="8" name="Immagine 7">
            <a:extLst>
              <a:ext uri="{FF2B5EF4-FFF2-40B4-BE49-F238E27FC236}">
                <a16:creationId xmlns:a16="http://schemas.microsoft.com/office/drawing/2014/main" id="{6EE58002-F92C-01D9-6153-B20229F56258}"/>
              </a:ext>
            </a:extLst>
          </p:cNvPr>
          <p:cNvPicPr>
            <a:picLocks noChangeAspect="1"/>
          </p:cNvPicPr>
          <p:nvPr/>
        </p:nvPicPr>
        <p:blipFill>
          <a:blip r:embed="rId4"/>
          <a:srcRect/>
          <a:stretch/>
        </p:blipFill>
        <p:spPr>
          <a:xfrm>
            <a:off x="518520" y="2120397"/>
            <a:ext cx="2928042" cy="1815882"/>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0" name="CasellaDiTesto 9">
            <a:extLst>
              <a:ext uri="{FF2B5EF4-FFF2-40B4-BE49-F238E27FC236}">
                <a16:creationId xmlns:a16="http://schemas.microsoft.com/office/drawing/2014/main" id="{95A0EF92-3052-4A4D-9F90-2CCCAD23DC56}"/>
              </a:ext>
            </a:extLst>
          </p:cNvPr>
          <p:cNvSpPr txBox="1"/>
          <p:nvPr/>
        </p:nvSpPr>
        <p:spPr>
          <a:xfrm>
            <a:off x="4737443" y="4232795"/>
            <a:ext cx="3805984" cy="2062103"/>
          </a:xfrm>
          <a:prstGeom prst="rect">
            <a:avLst/>
          </a:prstGeom>
          <a:noFill/>
        </p:spPr>
        <p:txBody>
          <a:bodyPr wrap="square">
            <a:spAutoFit/>
          </a:bodyPr>
          <a:lstStyle/>
          <a:p>
            <a:r>
              <a:rPr lang="it-IT" altLang="it-IT" sz="1600" b="1" dirty="0">
                <a:solidFill>
                  <a:srgbClr val="376092"/>
                </a:solidFill>
                <a:latin typeface="Open Sans" panose="020B0606030504020204"/>
                <a:ea typeface="SimSun" charset="0"/>
              </a:rPr>
              <a:t>Futuro </a:t>
            </a:r>
          </a:p>
          <a:p>
            <a:pPr algn="l"/>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Con le attività proposte con la stella del Futuro possiamo sostenere lo sviluppo della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consapevolezza dei propri processi cognitivi</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attraverso le Thinking </a:t>
            </a:r>
            <a:r>
              <a:rPr lang="it-IT" sz="16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Routines</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presentate e con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momenti di riflessione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ad hoc sui vari passaggi delle attività.</a:t>
            </a:r>
          </a:p>
        </p:txBody>
      </p:sp>
      <p:pic>
        <p:nvPicPr>
          <p:cNvPr id="13" name="Immagine 12">
            <a:extLst>
              <a:ext uri="{FF2B5EF4-FFF2-40B4-BE49-F238E27FC236}">
                <a16:creationId xmlns:a16="http://schemas.microsoft.com/office/drawing/2014/main" id="{F2FEF8D6-6785-92A7-B6EF-1757C1CF3A16}"/>
              </a:ext>
            </a:extLst>
          </p:cNvPr>
          <p:cNvPicPr>
            <a:picLocks noChangeAspect="1"/>
          </p:cNvPicPr>
          <p:nvPr/>
        </p:nvPicPr>
        <p:blipFill>
          <a:blip r:embed="rId5"/>
          <a:srcRect/>
          <a:stretch/>
        </p:blipFill>
        <p:spPr>
          <a:xfrm>
            <a:off x="798176" y="3699192"/>
            <a:ext cx="2928042" cy="1218850"/>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4" name="Immagine 13">
            <a:extLst>
              <a:ext uri="{FF2B5EF4-FFF2-40B4-BE49-F238E27FC236}">
                <a16:creationId xmlns:a16="http://schemas.microsoft.com/office/drawing/2014/main" id="{BEF7DE7C-1774-04F9-E82E-535F35EBD362}"/>
              </a:ext>
            </a:extLst>
          </p:cNvPr>
          <p:cNvPicPr>
            <a:picLocks noChangeAspect="1"/>
          </p:cNvPicPr>
          <p:nvPr/>
        </p:nvPicPr>
        <p:blipFill>
          <a:blip r:embed="rId6"/>
          <a:srcRect/>
          <a:stretch/>
        </p:blipFill>
        <p:spPr>
          <a:xfrm>
            <a:off x="8815337" y="4168993"/>
            <a:ext cx="2916496" cy="1815882"/>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5" name="Immagine 14">
            <a:extLst>
              <a:ext uri="{FF2B5EF4-FFF2-40B4-BE49-F238E27FC236}">
                <a16:creationId xmlns:a16="http://schemas.microsoft.com/office/drawing/2014/main" id="{E308AC87-B9A0-AE15-97F9-82EFBFB933D1}"/>
              </a:ext>
            </a:extLst>
          </p:cNvPr>
          <p:cNvPicPr>
            <a:picLocks noChangeAspect="1"/>
          </p:cNvPicPr>
          <p:nvPr/>
        </p:nvPicPr>
        <p:blipFill>
          <a:blip r:embed="rId7"/>
          <a:srcRect/>
          <a:stretch/>
        </p:blipFill>
        <p:spPr>
          <a:xfrm>
            <a:off x="8476573" y="5479034"/>
            <a:ext cx="2928042" cy="1011682"/>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nvGrpSpPr>
          <p:cNvPr id="16" name="Gruppo 15">
            <a:extLst>
              <a:ext uri="{FF2B5EF4-FFF2-40B4-BE49-F238E27FC236}">
                <a16:creationId xmlns:a16="http://schemas.microsoft.com/office/drawing/2014/main" id="{B8124E53-1B55-2422-B1CE-CD891DE17FC6}"/>
              </a:ext>
            </a:extLst>
          </p:cNvPr>
          <p:cNvGrpSpPr/>
          <p:nvPr/>
        </p:nvGrpSpPr>
        <p:grpSpPr>
          <a:xfrm>
            <a:off x="10172700" y="186008"/>
            <a:ext cx="1880664" cy="1020391"/>
            <a:chOff x="10172700" y="186008"/>
            <a:chExt cx="1880664" cy="1020391"/>
          </a:xfrm>
        </p:grpSpPr>
        <p:pic>
          <p:nvPicPr>
            <p:cNvPr id="17" name="Google Shape;370;g1049568dc15_0_32">
              <a:extLst>
                <a:ext uri="{FF2B5EF4-FFF2-40B4-BE49-F238E27FC236}">
                  <a16:creationId xmlns:a16="http://schemas.microsoft.com/office/drawing/2014/main" id="{5A5D736D-60BA-C3BD-C5BE-873AFD2DB5C4}"/>
                </a:ext>
              </a:extLst>
            </p:cNvPr>
            <p:cNvPicPr preferRelativeResize="0"/>
            <p:nvPr/>
          </p:nvPicPr>
          <p:blipFill>
            <a:blip r:embed="rId8">
              <a:alphaModFix/>
            </a:blip>
            <a:stretch>
              <a:fillRect/>
            </a:stretch>
          </p:blipFill>
          <p:spPr>
            <a:xfrm>
              <a:off x="11369364" y="594399"/>
              <a:ext cx="684000" cy="612000"/>
            </a:xfrm>
            <a:prstGeom prst="rect">
              <a:avLst/>
            </a:prstGeom>
            <a:noFill/>
            <a:ln>
              <a:noFill/>
            </a:ln>
          </p:spPr>
        </p:pic>
        <p:sp>
          <p:nvSpPr>
            <p:cNvPr id="18" name="Segnaposto testo 2">
              <a:extLst>
                <a:ext uri="{FF2B5EF4-FFF2-40B4-BE49-F238E27FC236}">
                  <a16:creationId xmlns:a16="http://schemas.microsoft.com/office/drawing/2014/main" id="{20DE4088-0057-03AB-86D6-CB074340F559}"/>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Tree>
    <p:extLst>
      <p:ext uri="{BB962C8B-B14F-4D97-AF65-F5344CB8AC3E}">
        <p14:creationId xmlns:p14="http://schemas.microsoft.com/office/powerpoint/2010/main" val="6296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left)">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fade">
                                      <p:cBhvr>
                                        <p:cTn id="28" dur="500"/>
                                        <p:tgtEl>
                                          <p:spTgt spid="10">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egnaposto testo 2">
            <a:extLst>
              <a:ext uri="{FF2B5EF4-FFF2-40B4-BE49-F238E27FC236}">
                <a16:creationId xmlns:a16="http://schemas.microsoft.com/office/drawing/2014/main" id="{AD683652-0806-0649-B72A-AEB57819E1BE}"/>
              </a:ext>
            </a:extLst>
          </p:cNvPr>
          <p:cNvSpPr>
            <a:spLocks noGrp="1"/>
          </p:cNvSpPr>
          <p:nvPr>
            <p:ph type="body" sz="half" idx="2"/>
          </p:nvPr>
        </p:nvSpPr>
        <p:spPr>
          <a:xfrm>
            <a:off x="10224728" y="117007"/>
            <a:ext cx="1838855" cy="1376576"/>
          </a:xfrm>
        </p:spPr>
        <p:txBody>
          <a:bodyPr/>
          <a:lstStyle/>
          <a:p>
            <a:pPr>
              <a:lnSpc>
                <a:spcPct val="100000"/>
              </a:lnSpc>
              <a:spcBef>
                <a:spcPts val="0"/>
              </a:spcBef>
            </a:pPr>
            <a:r>
              <a:rPr lang="it-IT" sz="1800" dirty="0"/>
              <a:t>AIRC</a:t>
            </a:r>
            <a:endParaRPr lang="it-IT" sz="2400" dirty="0"/>
          </a:p>
          <a:p>
            <a:pPr>
              <a:lnSpc>
                <a:spcPct val="100000"/>
              </a:lnSpc>
              <a:spcBef>
                <a:spcPts val="0"/>
              </a:spcBef>
            </a:pPr>
            <a:r>
              <a:rPr lang="it-IT" sz="1800" dirty="0"/>
              <a:t>nelle scuole</a:t>
            </a:r>
            <a:endParaRPr lang="it-IT" sz="2000" dirty="0"/>
          </a:p>
        </p:txBody>
      </p:sp>
      <p:sp>
        <p:nvSpPr>
          <p:cNvPr id="26" name="Rectangle 6">
            <a:extLst>
              <a:ext uri="{FF2B5EF4-FFF2-40B4-BE49-F238E27FC236}">
                <a16:creationId xmlns:a16="http://schemas.microsoft.com/office/drawing/2014/main" id="{8F994359-24AB-5949-BA96-293CF9DE470E}"/>
              </a:ext>
            </a:extLst>
          </p:cNvPr>
          <p:cNvSpPr>
            <a:spLocks noChangeArrowheads="1"/>
          </p:cNvSpPr>
          <p:nvPr/>
        </p:nvSpPr>
        <p:spPr bwMode="auto">
          <a:xfrm>
            <a:off x="6411239" y="1549848"/>
            <a:ext cx="5583812" cy="2729304"/>
          </a:xfrm>
          <a:prstGeom prst="rect">
            <a:avLst/>
          </a:prstGeom>
          <a:noFill/>
          <a:ln>
            <a:noFill/>
          </a:ln>
          <a:effectLst/>
        </p:spPr>
        <p:txBody>
          <a:bodyPr lIns="90000" tIns="45000" rIns="90000" bIns="45000"/>
          <a:lstStyle/>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1700" b="1" dirty="0">
                <a:solidFill>
                  <a:srgbClr val="00B0F0"/>
                </a:solidFill>
                <a:latin typeface="Open Sans"/>
                <a:ea typeface="SimSun" charset="0"/>
              </a:rPr>
              <a:t>Cancro io ti boccio </a:t>
            </a:r>
            <a:r>
              <a:rPr lang="it-IT" altLang="it-IT" sz="1700" dirty="0">
                <a:solidFill>
                  <a:srgbClr val="4472C4">
                    <a:lumMod val="75000"/>
                  </a:srgbClr>
                </a:solidFill>
                <a:latin typeface="Open Sans"/>
                <a:ea typeface="SimSun" charset="0"/>
              </a:rPr>
              <a:t>è il progetto di AIRC nelle scuole che affianca l’iniziativa </a:t>
            </a:r>
            <a:r>
              <a:rPr lang="it-IT" altLang="it-IT" sz="1700" b="1" dirty="0">
                <a:solidFill>
                  <a:srgbClr val="00B0F0"/>
                </a:solidFill>
                <a:latin typeface="Open Sans"/>
                <a:ea typeface="SimSun" charset="0"/>
              </a:rPr>
              <a:t>Le Arance della Salute®</a:t>
            </a:r>
            <a:r>
              <a:rPr lang="it-IT" altLang="it-IT" sz="1700" dirty="0">
                <a:solidFill>
                  <a:srgbClr val="4472C4">
                    <a:lumMod val="75000"/>
                  </a:srgbClr>
                </a:solidFill>
                <a:latin typeface="Open Sans"/>
                <a:ea typeface="SimSun" charset="0"/>
              </a:rPr>
              <a:t>.</a:t>
            </a:r>
          </a:p>
          <a:p>
            <a:pPr marL="0" marR="0" lvl="0" indent="0" algn="just"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it-IT" altLang="it-IT" sz="1700" b="0" i="0" u="none" strike="noStrike" kern="1200" cap="none" spc="0" normalizeH="0" baseline="0" noProof="0" dirty="0">
              <a:ln>
                <a:noFill/>
              </a:ln>
              <a:solidFill>
                <a:srgbClr val="4472C4">
                  <a:lumMod val="75000"/>
                </a:srgbClr>
              </a:solidFill>
              <a:effectLst/>
              <a:uLnTx/>
              <a:uFillTx/>
              <a:latin typeface="Open Sans"/>
              <a:ea typeface="SimSun"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1700" b="0" i="0" u="none" strike="noStrike" kern="1200" cap="none" spc="0" normalizeH="0" baseline="0" noProof="0" dirty="0">
                <a:ln>
                  <a:noFill/>
                </a:ln>
                <a:solidFill>
                  <a:srgbClr val="4472C4">
                    <a:lumMod val="75000"/>
                  </a:srgbClr>
                </a:solidFill>
                <a:effectLst/>
                <a:uLnTx/>
                <a:uFillTx/>
                <a:latin typeface="Open Sans"/>
                <a:ea typeface="SimSun" charset="0"/>
                <a:cs typeface="+mn-cs"/>
              </a:rPr>
              <a:t>Da oltre 15 anni, centinaia di scuole vivono </a:t>
            </a:r>
            <a:r>
              <a:rPr lang="it-IT" altLang="it-IT" sz="1700" dirty="0">
                <a:solidFill>
                  <a:srgbClr val="4472C4">
                    <a:lumMod val="75000"/>
                  </a:srgbClr>
                </a:solidFill>
                <a:latin typeface="Open Sans"/>
                <a:ea typeface="SimSun" charset="0"/>
              </a:rPr>
              <a:t>un’</a:t>
            </a:r>
            <a:r>
              <a:rPr kumimoji="0" lang="it-IT" altLang="it-IT" sz="1700" b="1" i="0" u="none" strike="noStrike" kern="1200" cap="none" spc="0" normalizeH="0" baseline="0" noProof="0" dirty="0">
                <a:ln>
                  <a:noFill/>
                </a:ln>
                <a:solidFill>
                  <a:srgbClr val="4472C4">
                    <a:lumMod val="75000"/>
                  </a:srgbClr>
                </a:solidFill>
                <a:effectLst/>
                <a:uLnTx/>
                <a:uFillTx/>
                <a:latin typeface="Open Sans"/>
                <a:ea typeface="SimSun" charset="0"/>
                <a:cs typeface="+mn-cs"/>
              </a:rPr>
              <a:t>esperienza di volontariato</a:t>
            </a:r>
            <a:r>
              <a:rPr kumimoji="0" lang="it-IT" altLang="it-IT" sz="1700" i="0" u="none" strike="noStrike" kern="1200" cap="none" spc="0" normalizeH="0" baseline="0" noProof="0" dirty="0">
                <a:ln>
                  <a:noFill/>
                </a:ln>
                <a:solidFill>
                  <a:srgbClr val="4472C4">
                    <a:lumMod val="75000"/>
                  </a:srgbClr>
                </a:solidFill>
                <a:effectLst/>
                <a:uLnTx/>
                <a:uFillTx/>
                <a:latin typeface="Open Sans"/>
                <a:ea typeface="SimSun" charset="0"/>
                <a:cs typeface="+mn-cs"/>
              </a:rPr>
              <a:t>, </a:t>
            </a:r>
            <a:r>
              <a:rPr kumimoji="0" lang="it-IT" altLang="it-IT" sz="1700" b="1" i="0" u="none" strike="noStrike" kern="1200" cap="none" spc="0" normalizeH="0" baseline="0" noProof="0" dirty="0">
                <a:ln>
                  <a:noFill/>
                </a:ln>
                <a:solidFill>
                  <a:srgbClr val="4472C4">
                    <a:lumMod val="75000"/>
                  </a:srgbClr>
                </a:solidFill>
                <a:effectLst/>
                <a:uLnTx/>
                <a:uFillTx/>
                <a:latin typeface="Open Sans"/>
                <a:ea typeface="SimSun" charset="0"/>
                <a:cs typeface="+mn-cs"/>
              </a:rPr>
              <a:t>educazione civica e  cittadinanza attiva</a:t>
            </a:r>
            <a:r>
              <a:rPr kumimoji="0" lang="it-IT" altLang="it-IT" sz="1700" i="0" u="none" strike="noStrike" kern="1200" cap="none" spc="0" normalizeH="0" baseline="0" noProof="0" dirty="0">
                <a:ln>
                  <a:noFill/>
                </a:ln>
                <a:solidFill>
                  <a:srgbClr val="4472C4">
                    <a:lumMod val="75000"/>
                  </a:srgbClr>
                </a:solidFill>
                <a:effectLst/>
                <a:uLnTx/>
                <a:uFillTx/>
                <a:latin typeface="Open Sans"/>
                <a:ea typeface="SimSun" charset="0"/>
                <a:cs typeface="+mn-cs"/>
              </a:rPr>
              <a:t>, in una bella occasione che </a:t>
            </a:r>
            <a:r>
              <a:rPr kumimoji="0" lang="it-IT" altLang="it-IT" sz="1700" b="0" i="0" u="none" strike="noStrike" kern="1200" cap="none" spc="0" normalizeH="0" baseline="0" noProof="0" dirty="0">
                <a:ln>
                  <a:noFill/>
                </a:ln>
                <a:solidFill>
                  <a:srgbClr val="4472C4">
                    <a:lumMod val="75000"/>
                  </a:srgbClr>
                </a:solidFill>
                <a:effectLst/>
                <a:uLnTx/>
                <a:uFillTx/>
                <a:latin typeface="Open Sans"/>
                <a:ea typeface="SimSun" charset="0"/>
                <a:cs typeface="+mn-cs"/>
              </a:rPr>
              <a:t>fa della scuola una piazza</a:t>
            </a:r>
            <a:r>
              <a:rPr lang="it-IT" altLang="it-IT" sz="1700" dirty="0">
                <a:solidFill>
                  <a:srgbClr val="4472C4">
                    <a:lumMod val="75000"/>
                  </a:srgbClr>
                </a:solidFill>
                <a:latin typeface="Open Sans"/>
                <a:ea typeface="SimSun" charset="0"/>
              </a:rPr>
              <a:t>, </a:t>
            </a:r>
            <a:r>
              <a:rPr kumimoji="0" lang="it-IT" altLang="it-IT" sz="1700" b="1" i="0" u="none" strike="noStrike" kern="1200" cap="none" spc="0" normalizeH="0" baseline="0" noProof="0" dirty="0">
                <a:ln>
                  <a:noFill/>
                </a:ln>
                <a:solidFill>
                  <a:srgbClr val="4472C4">
                    <a:lumMod val="75000"/>
                  </a:srgbClr>
                </a:solidFill>
                <a:effectLst/>
                <a:uLnTx/>
                <a:uFillTx/>
                <a:latin typeface="Open Sans"/>
                <a:ea typeface="SimSun" charset="0"/>
                <a:cs typeface="+mn-cs"/>
              </a:rPr>
              <a:t>distribuendo a scuola </a:t>
            </a:r>
          </a:p>
          <a:p>
            <a:pPr marL="0" marR="0" lvl="0" indent="0" algn="just"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1700" b="0" i="0" u="none" strike="noStrike" kern="1200" cap="none" spc="0" normalizeH="0" baseline="0" noProof="0" dirty="0">
                <a:ln>
                  <a:noFill/>
                </a:ln>
                <a:solidFill>
                  <a:srgbClr val="4472C4">
                    <a:lumMod val="75000"/>
                  </a:srgbClr>
                </a:solidFill>
                <a:effectLst/>
                <a:uLnTx/>
                <a:uFillTx/>
                <a:latin typeface="Open Sans"/>
                <a:ea typeface="SimSun" charset="0"/>
                <a:cs typeface="+mn-cs"/>
              </a:rPr>
              <a:t>le </a:t>
            </a:r>
            <a:r>
              <a:rPr kumimoji="0" lang="it-IT" altLang="it-IT" sz="1700" b="1" i="0" u="none" strike="noStrike" kern="1200" cap="none" spc="0" normalizeH="0" baseline="0" noProof="0" dirty="0">
                <a:ln>
                  <a:noFill/>
                </a:ln>
                <a:solidFill>
                  <a:srgbClr val="4472C4">
                    <a:lumMod val="75000"/>
                  </a:srgbClr>
                </a:solidFill>
                <a:effectLst/>
                <a:uLnTx/>
                <a:uFillTx/>
                <a:latin typeface="Open Sans"/>
                <a:ea typeface="SimSun" charset="0"/>
                <a:cs typeface="+mn-cs"/>
              </a:rPr>
              <a:t>arance rosse italiane, vasetti di miele e di marmellata d’arancia</a:t>
            </a:r>
            <a:r>
              <a:rPr kumimoji="0" lang="it-IT" altLang="it-IT" sz="1700" i="0" u="none" strike="noStrike" kern="1200" cap="none" spc="0" normalizeH="0" baseline="0" noProof="0" dirty="0">
                <a:ln>
                  <a:noFill/>
                </a:ln>
                <a:solidFill>
                  <a:srgbClr val="4472C4">
                    <a:lumMod val="75000"/>
                  </a:srgbClr>
                </a:solidFill>
                <a:effectLst/>
                <a:uLnTx/>
                <a:uFillTx/>
                <a:latin typeface="Open Sans"/>
                <a:ea typeface="SimSun" charset="0"/>
                <a:cs typeface="+mn-cs"/>
              </a:rPr>
              <a:t>, per finanziare la ricerca.</a:t>
            </a:r>
          </a:p>
        </p:txBody>
      </p:sp>
      <p:pic>
        <p:nvPicPr>
          <p:cNvPr id="27" name="Immagine 26">
            <a:extLst>
              <a:ext uri="{FF2B5EF4-FFF2-40B4-BE49-F238E27FC236}">
                <a16:creationId xmlns:a16="http://schemas.microsoft.com/office/drawing/2014/main" id="{547219EE-B235-694F-9DF3-F2EA6A9362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0563"/>
          <a:stretch/>
        </p:blipFill>
        <p:spPr>
          <a:xfrm>
            <a:off x="1482235" y="2613660"/>
            <a:ext cx="4799054" cy="3782404"/>
          </a:xfrm>
          <a:prstGeom prst="ellipse">
            <a:avLst/>
          </a:prstGeom>
          <a:ln>
            <a:noFill/>
          </a:ln>
          <a:effectLst/>
        </p:spPr>
      </p:pic>
      <p:grpSp>
        <p:nvGrpSpPr>
          <p:cNvPr id="5" name="Gruppo 4">
            <a:extLst>
              <a:ext uri="{FF2B5EF4-FFF2-40B4-BE49-F238E27FC236}">
                <a16:creationId xmlns:a16="http://schemas.microsoft.com/office/drawing/2014/main" id="{CA069E20-7348-6CA1-CFC6-97419F5ADADB}"/>
              </a:ext>
            </a:extLst>
          </p:cNvPr>
          <p:cNvGrpSpPr/>
          <p:nvPr/>
        </p:nvGrpSpPr>
        <p:grpSpPr>
          <a:xfrm>
            <a:off x="931377" y="1009579"/>
            <a:ext cx="2168518" cy="2693456"/>
            <a:chOff x="931377" y="1009579"/>
            <a:chExt cx="2168518" cy="2693456"/>
          </a:xfrm>
        </p:grpSpPr>
        <p:grpSp>
          <p:nvGrpSpPr>
            <p:cNvPr id="47" name="Gruppo 46">
              <a:extLst>
                <a:ext uri="{FF2B5EF4-FFF2-40B4-BE49-F238E27FC236}">
                  <a16:creationId xmlns:a16="http://schemas.microsoft.com/office/drawing/2014/main" id="{0E48BCAD-0DC9-AB4F-A9E5-2A1A357F99C3}"/>
                </a:ext>
              </a:extLst>
            </p:cNvPr>
            <p:cNvGrpSpPr/>
            <p:nvPr/>
          </p:nvGrpSpPr>
          <p:grpSpPr>
            <a:xfrm rot="9111750">
              <a:off x="1155029" y="1009579"/>
              <a:ext cx="1944866" cy="2693456"/>
              <a:chOff x="2972070" y="4080149"/>
              <a:chExt cx="1944866" cy="2693456"/>
            </a:xfrm>
          </p:grpSpPr>
          <p:sp>
            <p:nvSpPr>
              <p:cNvPr id="48" name="Ovale 47">
                <a:extLst>
                  <a:ext uri="{FF2B5EF4-FFF2-40B4-BE49-F238E27FC236}">
                    <a16:creationId xmlns:a16="http://schemas.microsoft.com/office/drawing/2014/main" id="{5DFF92AC-5756-B84D-8E44-646BF41D017E}"/>
                  </a:ext>
                </a:extLst>
              </p:cNvPr>
              <p:cNvSpPr/>
              <p:nvPr/>
            </p:nvSpPr>
            <p:spPr>
              <a:xfrm>
                <a:off x="2972070" y="4827945"/>
                <a:ext cx="1944866" cy="1945660"/>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9" name="Ovale 48">
                <a:extLst>
                  <a:ext uri="{FF2B5EF4-FFF2-40B4-BE49-F238E27FC236}">
                    <a16:creationId xmlns:a16="http://schemas.microsoft.com/office/drawing/2014/main" id="{0DEC9EA7-A123-EA4F-AC00-EBD39AD722F8}"/>
                  </a:ext>
                </a:extLst>
              </p:cNvPr>
              <p:cNvSpPr/>
              <p:nvPr/>
            </p:nvSpPr>
            <p:spPr>
              <a:xfrm>
                <a:off x="3282152" y="4526631"/>
                <a:ext cx="368429" cy="351685"/>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0" name="Ovale 49">
                <a:extLst>
                  <a:ext uri="{FF2B5EF4-FFF2-40B4-BE49-F238E27FC236}">
                    <a16:creationId xmlns:a16="http://schemas.microsoft.com/office/drawing/2014/main" id="{FC914215-DAB3-C24C-9C83-F6770DC4EAA8}"/>
                  </a:ext>
                </a:extLst>
              </p:cNvPr>
              <p:cNvSpPr/>
              <p:nvPr/>
            </p:nvSpPr>
            <p:spPr>
              <a:xfrm>
                <a:off x="3567068" y="4080149"/>
                <a:ext cx="122787" cy="122657"/>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Ovale 50">
                <a:extLst>
                  <a:ext uri="{FF2B5EF4-FFF2-40B4-BE49-F238E27FC236}">
                    <a16:creationId xmlns:a16="http://schemas.microsoft.com/office/drawing/2014/main" id="{71375EE1-1537-BC42-85B7-11AE2FFC3786}"/>
                  </a:ext>
                </a:extLst>
              </p:cNvPr>
              <p:cNvSpPr/>
              <p:nvPr/>
            </p:nvSpPr>
            <p:spPr>
              <a:xfrm>
                <a:off x="3429272" y="4274429"/>
                <a:ext cx="207580" cy="213156"/>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52" name="Rettangolo 51">
              <a:extLst>
                <a:ext uri="{FF2B5EF4-FFF2-40B4-BE49-F238E27FC236}">
                  <a16:creationId xmlns:a16="http://schemas.microsoft.com/office/drawing/2014/main" id="{5C06E39E-45E9-5142-B331-7F479C0E1E53}"/>
                </a:ext>
              </a:extLst>
            </p:cNvPr>
            <p:cNvSpPr/>
            <p:nvPr/>
          </p:nvSpPr>
          <p:spPr>
            <a:xfrm>
              <a:off x="931377" y="1522114"/>
              <a:ext cx="198758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a:ln>
                    <a:noFill/>
                  </a:ln>
                  <a:solidFill>
                    <a:prstClr val="white"/>
                  </a:solidFill>
                  <a:effectLst/>
                  <a:uLnTx/>
                  <a:uFillTx/>
                  <a:latin typeface="Open Sans"/>
                  <a:ea typeface="+mn-ea"/>
                  <a:cs typeface="+mn-cs"/>
                </a:rPr>
                <a:t>VENERDÌ 26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a:ln>
                    <a:noFill/>
                  </a:ln>
                  <a:solidFill>
                    <a:prstClr val="white"/>
                  </a:solidFill>
                  <a:effectLst/>
                  <a:uLnTx/>
                  <a:uFillTx/>
                  <a:latin typeface="Open Sans"/>
                  <a:ea typeface="+mn-ea"/>
                  <a:cs typeface="+mn-cs"/>
                </a:rPr>
                <a:t>e SABATO 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a:ln>
                    <a:noFill/>
                  </a:ln>
                  <a:solidFill>
                    <a:prstClr val="white"/>
                  </a:solidFill>
                  <a:effectLst/>
                  <a:uLnTx/>
                  <a:uFillTx/>
                  <a:latin typeface="Open Sans"/>
                  <a:ea typeface="+mn-ea"/>
                  <a:cs typeface="+mn-cs"/>
                </a:rPr>
                <a:t>GENNAIO 2024 </a:t>
              </a:r>
            </a:p>
          </p:txBody>
        </p:sp>
      </p:grpSp>
      <p:grpSp>
        <p:nvGrpSpPr>
          <p:cNvPr id="54" name="Gruppo 53">
            <a:extLst>
              <a:ext uri="{FF2B5EF4-FFF2-40B4-BE49-F238E27FC236}">
                <a16:creationId xmlns:a16="http://schemas.microsoft.com/office/drawing/2014/main" id="{2ACF79FC-6C04-6143-99EC-064F825CAECE}"/>
              </a:ext>
            </a:extLst>
          </p:cNvPr>
          <p:cNvGrpSpPr/>
          <p:nvPr/>
        </p:nvGrpSpPr>
        <p:grpSpPr>
          <a:xfrm rot="5400000">
            <a:off x="475043" y="2518131"/>
            <a:ext cx="1944866" cy="2601523"/>
            <a:chOff x="2972070" y="4172082"/>
            <a:chExt cx="1944866" cy="2601523"/>
          </a:xfrm>
        </p:grpSpPr>
        <p:sp>
          <p:nvSpPr>
            <p:cNvPr id="55" name="Ovale 54">
              <a:extLst>
                <a:ext uri="{FF2B5EF4-FFF2-40B4-BE49-F238E27FC236}">
                  <a16:creationId xmlns:a16="http://schemas.microsoft.com/office/drawing/2014/main" id="{19E9360C-4ED6-2A4A-9285-3E7734B5CC70}"/>
                </a:ext>
              </a:extLst>
            </p:cNvPr>
            <p:cNvSpPr/>
            <p:nvPr/>
          </p:nvSpPr>
          <p:spPr>
            <a:xfrm>
              <a:off x="2972070" y="4827945"/>
              <a:ext cx="1944866" cy="1945660"/>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 name="Ovale 55">
              <a:extLst>
                <a:ext uri="{FF2B5EF4-FFF2-40B4-BE49-F238E27FC236}">
                  <a16:creationId xmlns:a16="http://schemas.microsoft.com/office/drawing/2014/main" id="{2662B730-32FB-DD40-B707-70D3EE262B77}"/>
                </a:ext>
              </a:extLst>
            </p:cNvPr>
            <p:cNvSpPr/>
            <p:nvPr/>
          </p:nvSpPr>
          <p:spPr>
            <a:xfrm>
              <a:off x="3245058" y="4564445"/>
              <a:ext cx="368429" cy="351685"/>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7" name="Ovale 56">
              <a:extLst>
                <a:ext uri="{FF2B5EF4-FFF2-40B4-BE49-F238E27FC236}">
                  <a16:creationId xmlns:a16="http://schemas.microsoft.com/office/drawing/2014/main" id="{B3328541-38B1-0749-A97F-4EC985C5C1C0}"/>
                </a:ext>
              </a:extLst>
            </p:cNvPr>
            <p:cNvSpPr/>
            <p:nvPr/>
          </p:nvSpPr>
          <p:spPr>
            <a:xfrm>
              <a:off x="3693611" y="4172082"/>
              <a:ext cx="122787" cy="122657"/>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C234B9AF-7411-E745-996D-4608781EA723}"/>
                </a:ext>
              </a:extLst>
            </p:cNvPr>
            <p:cNvSpPr/>
            <p:nvPr/>
          </p:nvSpPr>
          <p:spPr>
            <a:xfrm>
              <a:off x="3447285" y="4323630"/>
              <a:ext cx="207580" cy="213156"/>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59" name="Immagine 58">
            <a:extLst>
              <a:ext uri="{FF2B5EF4-FFF2-40B4-BE49-F238E27FC236}">
                <a16:creationId xmlns:a16="http://schemas.microsoft.com/office/drawing/2014/main" id="{10178B1A-28D5-1B45-A2AA-1BFB101EEED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33742" y="2943331"/>
            <a:ext cx="1775779" cy="1756837"/>
          </a:xfrm>
          <a:prstGeom prst="ellipse">
            <a:avLst/>
          </a:prstGeom>
        </p:spPr>
      </p:pic>
      <p:sp>
        <p:nvSpPr>
          <p:cNvPr id="69" name="Rettangolo 68">
            <a:extLst>
              <a:ext uri="{FF2B5EF4-FFF2-40B4-BE49-F238E27FC236}">
                <a16:creationId xmlns:a16="http://schemas.microsoft.com/office/drawing/2014/main" id="{09A39EE3-C5FB-6B4A-A2AA-704DD8F634EF}"/>
              </a:ext>
            </a:extLst>
          </p:cNvPr>
          <p:cNvSpPr/>
          <p:nvPr/>
        </p:nvSpPr>
        <p:spPr>
          <a:xfrm>
            <a:off x="9100022" y="4700168"/>
            <a:ext cx="2805594" cy="1400383"/>
          </a:xfrm>
          <a:prstGeom prst="rect">
            <a:avLst/>
          </a:prstGeom>
        </p:spPr>
        <p:txBody>
          <a:bodyPr wrap="square">
            <a:spAutoFit/>
          </a:bodyPr>
          <a:lstStyle/>
          <a:p>
            <a:pPr algn="just"/>
            <a:r>
              <a:rPr lang="it-IT" sz="1700" dirty="0">
                <a:solidFill>
                  <a:schemeClr val="accent1">
                    <a:lumMod val="75000"/>
                  </a:schemeClr>
                </a:solidFill>
                <a:latin typeface="Open Sans"/>
              </a:rPr>
              <a:t>Racconta l’esperienza con un video o una gallery fotografica e </a:t>
            </a:r>
            <a:r>
              <a:rPr lang="it-IT" sz="1700" b="1" dirty="0">
                <a:solidFill>
                  <a:schemeClr val="accent1">
                    <a:lumMod val="75000"/>
                  </a:schemeClr>
                </a:solidFill>
                <a:latin typeface="Open Sans"/>
              </a:rPr>
              <a:t>partecipa al Contest</a:t>
            </a:r>
            <a:r>
              <a:rPr lang="it-IT" sz="1700" dirty="0">
                <a:solidFill>
                  <a:schemeClr val="accent1">
                    <a:lumMod val="75000"/>
                  </a:schemeClr>
                </a:solidFill>
                <a:latin typeface="Open Sans"/>
              </a:rPr>
              <a:t>. In palio ricchi premi.</a:t>
            </a:r>
          </a:p>
        </p:txBody>
      </p:sp>
      <p:grpSp>
        <p:nvGrpSpPr>
          <p:cNvPr id="6" name="Gruppo 5">
            <a:extLst>
              <a:ext uri="{FF2B5EF4-FFF2-40B4-BE49-F238E27FC236}">
                <a16:creationId xmlns:a16="http://schemas.microsoft.com/office/drawing/2014/main" id="{D77D79BD-29D8-8F61-1164-BFF380DC5C88}"/>
              </a:ext>
            </a:extLst>
          </p:cNvPr>
          <p:cNvGrpSpPr/>
          <p:nvPr/>
        </p:nvGrpSpPr>
        <p:grpSpPr>
          <a:xfrm>
            <a:off x="1431798" y="5928577"/>
            <a:ext cx="4979441" cy="635065"/>
            <a:chOff x="1431798" y="5928577"/>
            <a:chExt cx="4979441" cy="635065"/>
          </a:xfrm>
        </p:grpSpPr>
        <p:sp>
          <p:nvSpPr>
            <p:cNvPr id="70" name="Rettangolo 69">
              <a:extLst>
                <a:ext uri="{FF2B5EF4-FFF2-40B4-BE49-F238E27FC236}">
                  <a16:creationId xmlns:a16="http://schemas.microsoft.com/office/drawing/2014/main" id="{D1003427-E3C4-3349-996F-926A873FD13B}"/>
                </a:ext>
              </a:extLst>
            </p:cNvPr>
            <p:cNvSpPr/>
            <p:nvPr/>
          </p:nvSpPr>
          <p:spPr>
            <a:xfrm>
              <a:off x="1431798" y="5928577"/>
              <a:ext cx="4979441" cy="628970"/>
            </a:xfrm>
            <a:prstGeom prst="rect">
              <a:avLst/>
            </a:prstGeom>
            <a:solidFill>
              <a:srgbClr val="47AE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1" name="CasellaDiTesto 70">
              <a:extLst>
                <a:ext uri="{FF2B5EF4-FFF2-40B4-BE49-F238E27FC236}">
                  <a16:creationId xmlns:a16="http://schemas.microsoft.com/office/drawing/2014/main" id="{4C603143-6492-004B-BC70-7B1CD226AE56}"/>
                </a:ext>
              </a:extLst>
            </p:cNvPr>
            <p:cNvSpPr txBox="1"/>
            <p:nvPr/>
          </p:nvSpPr>
          <p:spPr>
            <a:xfrm>
              <a:off x="1705219" y="5978867"/>
              <a:ext cx="4417285" cy="584775"/>
            </a:xfrm>
            <a:prstGeom prst="rect">
              <a:avLst/>
            </a:prstGeom>
            <a:noFill/>
          </p:spPr>
          <p:txBody>
            <a:bodyPr wrap="square" rtlCol="0">
              <a:spAutoFit/>
            </a:bodyPr>
            <a:lstStyle/>
            <a:p>
              <a:pPr algn="ctr"/>
              <a:r>
                <a:rPr lang="it-IT" sz="1600" b="1" u="sng"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scuola.</a:t>
              </a:r>
              <a:r>
                <a:rPr lang="it-IT" sz="1600" b="1" u="sng" dirty="0">
                  <a:solidFill>
                    <a:schemeClr val="bg1"/>
                  </a:solidFill>
                  <a:latin typeface="Open Sans" panose="020B0606030504020204" pitchFamily="34" charset="0"/>
                  <a:hlinkClick r:id="rId5">
                    <a:extLst>
                      <a:ext uri="{A12FA001-AC4F-418D-AE19-62706E023703}">
                        <ahyp:hlinkClr xmlns:ahyp="http://schemas.microsoft.com/office/drawing/2018/hyperlinkcolor" val="tx"/>
                      </a:ext>
                    </a:extLst>
                  </a:hlinkClick>
                </a:rPr>
                <a:t>airc.it/</a:t>
              </a:r>
              <a:r>
                <a:rPr lang="it-IT" altLang="it-IT" sz="1600" b="1" u="sng" dirty="0">
                  <a:solidFill>
                    <a:schemeClr val="bg1"/>
                  </a:solidFill>
                  <a:latin typeface="Open Sans" panose="020B0606030504020204" pitchFamily="34" charset="0"/>
                  <a:hlinkClick r:id="rId5">
                    <a:extLst>
                      <a:ext uri="{A12FA001-AC4F-418D-AE19-62706E023703}">
                        <ahyp:hlinkClr xmlns:ahyp="http://schemas.microsoft.com/office/drawing/2018/hyperlinkcolor" val="tx"/>
                      </a:ext>
                    </a:extLst>
                  </a:hlinkClick>
                </a:rPr>
                <a:t>cancro_io_ti_boccio.asp</a:t>
              </a:r>
              <a:endParaRPr lang="it-IT" altLang="it-IT" sz="1600" b="1" u="sng" dirty="0">
                <a:solidFill>
                  <a:schemeClr val="bg1"/>
                </a:solidFill>
                <a:latin typeface="Open Sans" panose="020B0606030504020204" pitchFamily="34" charset="0"/>
              </a:endParaRPr>
            </a:p>
            <a:p>
              <a:pPr algn="ctr"/>
              <a:r>
                <a:rPr lang="it-IT" altLang="it-IT" sz="1600" b="1" u="sng" dirty="0">
                  <a:solidFill>
                    <a:schemeClr val="bg1"/>
                  </a:solidFill>
                  <a:latin typeface="Open Sans" panose="020B0606030504020204" pitchFamily="34" charset="0"/>
                  <a:hlinkClick r:id="rId6">
                    <a:extLst>
                      <a:ext uri="{A12FA001-AC4F-418D-AE19-62706E023703}">
                        <ahyp:hlinkClr xmlns:ahyp="http://schemas.microsoft.com/office/drawing/2018/hyperlinkcolor" val="tx"/>
                      </a:ext>
                    </a:extLst>
                  </a:hlinkClick>
                </a:rPr>
                <a:t>contestcitb.airc.it</a:t>
              </a:r>
              <a:endParaRPr lang="it-IT" sz="1600" b="1" u="sng" dirty="0">
                <a:solidFill>
                  <a:schemeClr val="bg1"/>
                </a:solidFill>
                <a:latin typeface="Open Sans" panose="020B0606030504020204" pitchFamily="34" charset="0"/>
              </a:endParaRPr>
            </a:p>
          </p:txBody>
        </p:sp>
      </p:grpSp>
      <p:grpSp>
        <p:nvGrpSpPr>
          <p:cNvPr id="72" name="Gruppo 71">
            <a:extLst>
              <a:ext uri="{FF2B5EF4-FFF2-40B4-BE49-F238E27FC236}">
                <a16:creationId xmlns:a16="http://schemas.microsoft.com/office/drawing/2014/main" id="{B68BAC2F-9251-DB48-8E7F-4572BA1D25AE}"/>
              </a:ext>
            </a:extLst>
          </p:cNvPr>
          <p:cNvGrpSpPr/>
          <p:nvPr/>
        </p:nvGrpSpPr>
        <p:grpSpPr>
          <a:xfrm rot="16960551">
            <a:off x="6182192" y="3813341"/>
            <a:ext cx="2196109" cy="3236529"/>
            <a:chOff x="3038378" y="4028043"/>
            <a:chExt cx="1814138" cy="2651720"/>
          </a:xfrm>
        </p:grpSpPr>
        <p:sp>
          <p:nvSpPr>
            <p:cNvPr id="73" name="Ovale 72">
              <a:extLst>
                <a:ext uri="{FF2B5EF4-FFF2-40B4-BE49-F238E27FC236}">
                  <a16:creationId xmlns:a16="http://schemas.microsoft.com/office/drawing/2014/main" id="{FC14764D-421B-7B4A-A44D-A5CA7D5708D4}"/>
                </a:ext>
              </a:extLst>
            </p:cNvPr>
            <p:cNvSpPr/>
            <p:nvPr/>
          </p:nvSpPr>
          <p:spPr>
            <a:xfrm>
              <a:off x="3038378" y="4879476"/>
              <a:ext cx="1814138" cy="1800287"/>
            </a:xfrm>
            <a:prstGeom prst="ellipse">
              <a:avLst/>
            </a:prstGeom>
            <a:solidFill>
              <a:schemeClr val="bg1"/>
            </a:solidFill>
            <a:ln w="57150">
              <a:solidFill>
                <a:srgbClr val="F39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4" name="Ovale 73">
              <a:extLst>
                <a:ext uri="{FF2B5EF4-FFF2-40B4-BE49-F238E27FC236}">
                  <a16:creationId xmlns:a16="http://schemas.microsoft.com/office/drawing/2014/main" id="{6BD9529D-3016-5643-807B-4AC861488475}"/>
                </a:ext>
              </a:extLst>
            </p:cNvPr>
            <p:cNvSpPr/>
            <p:nvPr/>
          </p:nvSpPr>
          <p:spPr>
            <a:xfrm>
              <a:off x="4368603" y="4588295"/>
              <a:ext cx="368429" cy="351685"/>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6" name="Ovale 75">
              <a:extLst>
                <a:ext uri="{FF2B5EF4-FFF2-40B4-BE49-F238E27FC236}">
                  <a16:creationId xmlns:a16="http://schemas.microsoft.com/office/drawing/2014/main" id="{2C79140D-0883-2941-9D09-44B0A7E4F9A4}"/>
                </a:ext>
              </a:extLst>
            </p:cNvPr>
            <p:cNvSpPr/>
            <p:nvPr/>
          </p:nvSpPr>
          <p:spPr>
            <a:xfrm>
              <a:off x="4374047" y="4028043"/>
              <a:ext cx="122787" cy="122657"/>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 name="Ovale 77">
              <a:extLst>
                <a:ext uri="{FF2B5EF4-FFF2-40B4-BE49-F238E27FC236}">
                  <a16:creationId xmlns:a16="http://schemas.microsoft.com/office/drawing/2014/main" id="{1D2A1E0B-EE54-4844-B6A9-65FB8CDBE005}"/>
                </a:ext>
              </a:extLst>
            </p:cNvPr>
            <p:cNvSpPr/>
            <p:nvPr/>
          </p:nvSpPr>
          <p:spPr>
            <a:xfrm>
              <a:off x="4413705" y="4243852"/>
              <a:ext cx="207580" cy="213156"/>
            </a:xfrm>
            <a:prstGeom prst="ellipse">
              <a:avLst/>
            </a:prstGeom>
            <a:solidFill>
              <a:srgbClr val="F3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86" name="Picture 2">
            <a:extLst>
              <a:ext uri="{FF2B5EF4-FFF2-40B4-BE49-F238E27FC236}">
                <a16:creationId xmlns:a16="http://schemas.microsoft.com/office/drawing/2014/main" id="{5D9938F3-E737-A441-91EA-3D3120EDA6DA}"/>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6897534" y="5111264"/>
            <a:ext cx="1802649" cy="86760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o 3">
            <a:extLst>
              <a:ext uri="{FF2B5EF4-FFF2-40B4-BE49-F238E27FC236}">
                <a16:creationId xmlns:a16="http://schemas.microsoft.com/office/drawing/2014/main" id="{63E68111-7797-4F49-9ECA-A233E276E658}"/>
              </a:ext>
            </a:extLst>
          </p:cNvPr>
          <p:cNvGrpSpPr/>
          <p:nvPr/>
        </p:nvGrpSpPr>
        <p:grpSpPr>
          <a:xfrm>
            <a:off x="281861" y="0"/>
            <a:ext cx="5999428" cy="886235"/>
            <a:chOff x="1388956" y="0"/>
            <a:chExt cx="5999428" cy="886235"/>
          </a:xfrm>
        </p:grpSpPr>
        <p:pic>
          <p:nvPicPr>
            <p:cNvPr id="17" name="Immagine 16">
              <a:extLst>
                <a:ext uri="{FF2B5EF4-FFF2-40B4-BE49-F238E27FC236}">
                  <a16:creationId xmlns:a16="http://schemas.microsoft.com/office/drawing/2014/main" id="{73118A60-A34A-0741-A83F-7856FF1991A7}"/>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388956" y="355074"/>
              <a:ext cx="3411279" cy="400408"/>
            </a:xfrm>
            <a:prstGeom prst="rect">
              <a:avLst/>
            </a:prstGeom>
          </p:spPr>
        </p:pic>
        <p:grpSp>
          <p:nvGrpSpPr>
            <p:cNvPr id="3" name="Gruppo 2">
              <a:extLst>
                <a:ext uri="{FF2B5EF4-FFF2-40B4-BE49-F238E27FC236}">
                  <a16:creationId xmlns:a16="http://schemas.microsoft.com/office/drawing/2014/main" id="{7CE1ECB7-8709-344B-9D66-B29532D89FD8}"/>
                </a:ext>
              </a:extLst>
            </p:cNvPr>
            <p:cNvGrpSpPr/>
            <p:nvPr/>
          </p:nvGrpSpPr>
          <p:grpSpPr>
            <a:xfrm>
              <a:off x="4758372" y="0"/>
              <a:ext cx="2630012" cy="886235"/>
              <a:chOff x="3654332" y="-53784"/>
              <a:chExt cx="3005962" cy="934775"/>
            </a:xfrm>
          </p:grpSpPr>
          <p:pic>
            <p:nvPicPr>
              <p:cNvPr id="28" name="Immagine 27">
                <a:extLst>
                  <a:ext uri="{FF2B5EF4-FFF2-40B4-BE49-F238E27FC236}">
                    <a16:creationId xmlns:a16="http://schemas.microsoft.com/office/drawing/2014/main" id="{6ADEB145-6127-704F-809D-A74A6D05B35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654332" y="-47689"/>
                <a:ext cx="3005962" cy="928680"/>
              </a:xfrm>
              <a:prstGeom prst="rect">
                <a:avLst/>
              </a:prstGeom>
            </p:spPr>
          </p:pic>
          <p:sp>
            <p:nvSpPr>
              <p:cNvPr id="2" name="Rettangolo 1">
                <a:extLst>
                  <a:ext uri="{FF2B5EF4-FFF2-40B4-BE49-F238E27FC236}">
                    <a16:creationId xmlns:a16="http://schemas.microsoft.com/office/drawing/2014/main" id="{C0591687-7E5E-AE46-9EAF-77893FD2E70C}"/>
                  </a:ext>
                </a:extLst>
              </p:cNvPr>
              <p:cNvSpPr/>
              <p:nvPr/>
            </p:nvSpPr>
            <p:spPr>
              <a:xfrm>
                <a:off x="3798278" y="-53784"/>
                <a:ext cx="2280372" cy="2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Tree>
    <p:extLst>
      <p:ext uri="{BB962C8B-B14F-4D97-AF65-F5344CB8AC3E}">
        <p14:creationId xmlns:p14="http://schemas.microsoft.com/office/powerpoint/2010/main" val="3927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26">
                                            <p:txEl>
                                              <p:pRg st="3" end="3"/>
                                            </p:txEl>
                                          </p:spTgt>
                                        </p:tgtEl>
                                        <p:attrNameLst>
                                          <p:attrName>r</p:attrName>
                                        </p:attrNameLst>
                                      </p:cBhvr>
                                    </p:animRot>
                                    <p:animRot by="-240000">
                                      <p:cBhvr>
                                        <p:cTn id="11" dur="200" fill="hold">
                                          <p:stCondLst>
                                            <p:cond delay="200"/>
                                          </p:stCondLst>
                                        </p:cTn>
                                        <p:tgtEl>
                                          <p:spTgt spid="26">
                                            <p:txEl>
                                              <p:pRg st="3" end="3"/>
                                            </p:txEl>
                                          </p:spTgt>
                                        </p:tgtEl>
                                        <p:attrNameLst>
                                          <p:attrName>r</p:attrName>
                                        </p:attrNameLst>
                                      </p:cBhvr>
                                    </p:animRot>
                                    <p:animRot by="240000">
                                      <p:cBhvr>
                                        <p:cTn id="12" dur="200" fill="hold">
                                          <p:stCondLst>
                                            <p:cond delay="400"/>
                                          </p:stCondLst>
                                        </p:cTn>
                                        <p:tgtEl>
                                          <p:spTgt spid="26">
                                            <p:txEl>
                                              <p:pRg st="3" end="3"/>
                                            </p:txEl>
                                          </p:spTgt>
                                        </p:tgtEl>
                                        <p:attrNameLst>
                                          <p:attrName>r</p:attrName>
                                        </p:attrNameLst>
                                      </p:cBhvr>
                                    </p:animRot>
                                    <p:animRot by="-240000">
                                      <p:cBhvr>
                                        <p:cTn id="13" dur="200" fill="hold">
                                          <p:stCondLst>
                                            <p:cond delay="600"/>
                                          </p:stCondLst>
                                        </p:cTn>
                                        <p:tgtEl>
                                          <p:spTgt spid="26">
                                            <p:txEl>
                                              <p:pRg st="3" end="3"/>
                                            </p:txEl>
                                          </p:spTgt>
                                        </p:tgtEl>
                                        <p:attrNameLst>
                                          <p:attrName>r</p:attrName>
                                        </p:attrNameLst>
                                      </p:cBhvr>
                                    </p:animRot>
                                    <p:animRot by="120000">
                                      <p:cBhvr>
                                        <p:cTn id="14" dur="200" fill="hold">
                                          <p:stCondLst>
                                            <p:cond delay="800"/>
                                          </p:stCondLst>
                                        </p:cTn>
                                        <p:tgtEl>
                                          <p:spTgt spid="26">
                                            <p:txEl>
                                              <p:pRg st="3" end="3"/>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6"/>
                                        </p:tgtEl>
                                      </p:cBhvr>
                                    </p:animEffect>
                                    <p:animScale>
                                      <p:cBhvr>
                                        <p:cTn id="19"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2" name="Google Shape;382;g1049568dc15_0_23"/>
          <p:cNvSpPr txBox="1">
            <a:spLocks noGrp="1"/>
          </p:cNvSpPr>
          <p:nvPr>
            <p:ph type="title"/>
          </p:nvPr>
        </p:nvSpPr>
        <p:spPr>
          <a:xfrm>
            <a:off x="153650" y="318488"/>
            <a:ext cx="9402600" cy="582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08AB6"/>
              </a:buClr>
              <a:buSzPts val="3200"/>
              <a:buFont typeface="Open Sans"/>
              <a:buNone/>
            </a:pPr>
            <a:r>
              <a:rPr lang="it-IT" dirty="0"/>
              <a:t>Per approfondire</a:t>
            </a:r>
            <a:endParaRPr dirty="0">
              <a:latin typeface="Open Sans"/>
              <a:ea typeface="Open Sans"/>
              <a:cs typeface="Open Sans"/>
              <a:sym typeface="Open Sans"/>
            </a:endParaRPr>
          </a:p>
        </p:txBody>
      </p:sp>
      <p:pic>
        <p:nvPicPr>
          <p:cNvPr id="383" name="Google Shape;383;g1049568dc15_0_23"/>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2" name="CasellaDiTesto 14">
            <a:extLst>
              <a:ext uri="{FF2B5EF4-FFF2-40B4-BE49-F238E27FC236}">
                <a16:creationId xmlns:a16="http://schemas.microsoft.com/office/drawing/2014/main" id="{9A83CB6C-8027-9306-30DC-4DD1C2956EB2}"/>
              </a:ext>
            </a:extLst>
          </p:cNvPr>
          <p:cNvSpPr txBox="1">
            <a:spLocks noChangeArrowheads="1"/>
          </p:cNvSpPr>
          <p:nvPr/>
        </p:nvSpPr>
        <p:spPr bwMode="auto">
          <a:xfrm>
            <a:off x="1054369" y="1216299"/>
            <a:ext cx="10800000" cy="426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BIBLIOGRAFIA</a:t>
            </a:r>
            <a:endParaRPr lang="it-IT" altLang="it-IT" sz="1800" b="1"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gn="just" eaLnBrk="1" hangingPunct="1">
              <a:spcAft>
                <a:spcPts val="600"/>
              </a:spcAft>
              <a:buClr>
                <a:srgbClr val="FF9900"/>
              </a:buClr>
              <a:buFont typeface="Arial" panose="020B0604020202020204" pitchFamily="34" charset="0"/>
              <a:buChar char="•"/>
            </a:pP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AGIA. Autorità Garante per l’Infanzia e l’Adolescenza, &amp; ISS. Istituto Superiore di Sanità (2022). </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Pandemia, </a:t>
            </a:r>
            <a:r>
              <a:rPr lang="it-IT" sz="1400" i="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neurosviluppo</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 e salute mentale di bambini e ragazzi. </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hlinkClick r:id="rId4"/>
              </a:rPr>
              <a:t>www.epicentro.iss.it/mentale/documento-agia-iss-2022#:~:text=Si%20%C3%A8%20assistito%20a%20un,e%20dei%20casi%20di%20abbandono</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hlinkClick r:id="rId5"/>
              </a:rPr>
              <a:t>https://www.garanteinfanzia.org/sites/default/files/2022-05/pandemia-neurosviluppo-salute-mentale.pdf</a:t>
            </a:r>
            <a:endPar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a:spcAft>
                <a:spcPts val="600"/>
              </a:spcAft>
              <a:buClr>
                <a:srgbClr val="FF9900"/>
              </a:buClr>
              <a:buFont typeface="Arial" panose="020B0604020202020204" pitchFamily="34" charset="0"/>
              <a:buChar char="•"/>
            </a:pP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Brown, R., &amp; </a:t>
            </a:r>
            <a:r>
              <a:rPr lang="it-IT" sz="1400" b="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Kulik</a:t>
            </a: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J. (1977). </a:t>
            </a:r>
            <a:r>
              <a:rPr lang="it-IT" sz="14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Flashbulb</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memories</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i="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Cognition</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 5</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(1), 73-99.</a:t>
            </a:r>
          </a:p>
          <a:p>
            <a:pPr marL="285750" indent="-285750" algn="just" eaLnBrk="1" hangingPunct="1">
              <a:spcAft>
                <a:spcPts val="600"/>
              </a:spcAft>
              <a:buClr>
                <a:srgbClr val="FF9900"/>
              </a:buClr>
              <a:buFont typeface="Arial" panose="020B0604020202020204" pitchFamily="34" charset="0"/>
              <a:buChar char="•"/>
            </a:pPr>
            <a:r>
              <a:rPr lang="it-IT" sz="1400" b="1"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Centro Nazionale di documentazione e analisi </a:t>
            </a: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per l’infanzia e l’adolescenza (2022)</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b="0" i="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L’impatto della pandemia sulla vita di bambini e ragazzi, indagine Istat</a:t>
            </a:r>
            <a:r>
              <a:rPr lang="it-IT" sz="14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a:t>
            </a:r>
            <a:r>
              <a:rPr lang="it-IT" sz="14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http://www.minori.gov.it/it/node/8084 </a:t>
            </a:r>
            <a:endParaRPr lang="it-IT" sz="14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gn="just" eaLnBrk="1" hangingPunct="1">
              <a:spcAft>
                <a:spcPts val="600"/>
              </a:spcAft>
              <a:buClr>
                <a:srgbClr val="FF9900"/>
              </a:buClr>
              <a:buFont typeface="Arial" panose="020B0604020202020204" pitchFamily="34" charset="0"/>
              <a:buChar char="•"/>
            </a:pPr>
            <a:r>
              <a:rPr lang="it-IT" sz="1400" b="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DoRS</a:t>
            </a: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Centro Regionale di Documentazione per la Promozione della Salute (2012).</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Glossario OMS della Promozione della Salute</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hlinkClick r:id="rId7"/>
              </a:rPr>
              <a:t>www.dors.it/documentazione/testo/201303/OMS_Glossario%201998_Italiano.pdf </a:t>
            </a:r>
            <a:endPar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a:spcAft>
                <a:spcPts val="600"/>
              </a:spcAft>
              <a:buClr>
                <a:srgbClr val="FF9900"/>
              </a:buClr>
              <a:buFont typeface="Arial" panose="020B0604020202020204" pitchFamily="34" charset="0"/>
              <a:buChar char="•"/>
            </a:pPr>
            <a:r>
              <a:rPr lang="it-IT" sz="1400" b="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Finkenauer</a:t>
            </a: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C., </a:t>
            </a:r>
            <a:r>
              <a:rPr lang="it-IT" sz="1400" b="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Luminet</a:t>
            </a: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O., </a:t>
            </a:r>
            <a:r>
              <a:rPr lang="it-IT" sz="1400" b="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Gisle</a:t>
            </a: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L., El-Ahmadi, van </a:t>
            </a:r>
            <a:r>
              <a:rPr lang="it-IT" sz="1400" b="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der</a:t>
            </a: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Linden M. (1998). </a:t>
            </a:r>
            <a:r>
              <a:rPr lang="it-IT" sz="14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Flashbulb</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memories</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and the </a:t>
            </a:r>
            <a:r>
              <a:rPr lang="it-IT" sz="14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underlying</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mechanisms</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of </a:t>
            </a:r>
            <a:r>
              <a:rPr lang="it-IT" sz="14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their</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formation</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toward</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an </a:t>
            </a:r>
            <a:r>
              <a:rPr lang="it-IT" sz="14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emotional</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-integrative model. </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Memory &amp; </a:t>
            </a:r>
            <a:r>
              <a:rPr lang="it-IT" sz="1400" i="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Cognition</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26</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516-531.</a:t>
            </a:r>
          </a:p>
          <a:p>
            <a:pPr marL="285750" indent="-285750" algn="just" eaLnBrk="1" hangingPunct="1">
              <a:spcAft>
                <a:spcPts val="600"/>
              </a:spcAft>
              <a:buClr>
                <a:srgbClr val="FF9900"/>
              </a:buClr>
              <a:buFont typeface="Arial" panose="020B0604020202020204" pitchFamily="34" charset="0"/>
              <a:buChar char="•"/>
            </a:pP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Gardner, H. (2013). </a:t>
            </a:r>
            <a:r>
              <a:rPr lang="it-IT" sz="1400" i="1" dirty="0" err="1">
                <a:solidFill>
                  <a:srgbClr val="376092"/>
                </a:solidFill>
                <a:effectLst/>
                <a:latin typeface="Open Sans" panose="020B0606030504020204" pitchFamily="34" charset="0"/>
                <a:ea typeface="Open Sans" panose="020B0606030504020204" pitchFamily="34" charset="0"/>
                <a:cs typeface="Open Sans" panose="020B0606030504020204" pitchFamily="34" charset="0"/>
              </a:rPr>
              <a:t>Formae</a:t>
            </a:r>
            <a:r>
              <a:rPr lang="it-IT" sz="1400" i="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mentis. Saggio sulla pluralità dell'intelligenza</a:t>
            </a:r>
            <a:r>
              <a:rPr lang="it-IT" sz="140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Milano: Feltrinelli.</a:t>
            </a:r>
            <a:endPar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eaLnBrk="1" hangingPunct="1">
              <a:spcAft>
                <a:spcPts val="600"/>
              </a:spcAft>
              <a:buClr>
                <a:srgbClr val="FF9900"/>
              </a:buClr>
              <a:buFont typeface="Arial" panose="020B0604020202020204" pitchFamily="34" charset="0"/>
              <a:buChar char="•"/>
            </a:pP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Gardner, H. (2022). </a:t>
            </a:r>
            <a:r>
              <a:rPr lang="it-IT" sz="1400" i="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Educazione e sviluppo della mente. Intelligenze multiple e apprendimento</a:t>
            </a:r>
            <a:r>
              <a:rPr lang="it-IT" sz="140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Trento: Erickson.</a:t>
            </a:r>
            <a:endPar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Clr>
                <a:srgbClr val="FF9900"/>
              </a:buClr>
              <a:buFont typeface="Arial" panose="020B0604020202020204" pitchFamily="34" charset="0"/>
              <a:buChar char="•"/>
            </a:pPr>
            <a:endParaRPr lang="it-IT" sz="1600" dirty="0">
              <a:latin typeface="Open Sans" panose="020B0606030504020204"/>
            </a:endParaRPr>
          </a:p>
        </p:txBody>
      </p:sp>
      <p:grpSp>
        <p:nvGrpSpPr>
          <p:cNvPr id="3" name="Gruppo 2">
            <a:extLst>
              <a:ext uri="{FF2B5EF4-FFF2-40B4-BE49-F238E27FC236}">
                <a16:creationId xmlns:a16="http://schemas.microsoft.com/office/drawing/2014/main" id="{1FE886C3-AE38-45A8-0DF5-14CA6F62A06A}"/>
              </a:ext>
            </a:extLst>
          </p:cNvPr>
          <p:cNvGrpSpPr/>
          <p:nvPr/>
        </p:nvGrpSpPr>
        <p:grpSpPr>
          <a:xfrm>
            <a:off x="10172700" y="186008"/>
            <a:ext cx="1908337" cy="1173366"/>
            <a:chOff x="10172700" y="186008"/>
            <a:chExt cx="1908337" cy="1173366"/>
          </a:xfrm>
        </p:grpSpPr>
        <p:pic>
          <p:nvPicPr>
            <p:cNvPr id="4" name="Google Shape;168;g1020d4e4f60_1_302">
              <a:extLst>
                <a:ext uri="{FF2B5EF4-FFF2-40B4-BE49-F238E27FC236}">
                  <a16:creationId xmlns:a16="http://schemas.microsoft.com/office/drawing/2014/main" id="{08D4713A-2490-1A81-5AA1-79FC1A9B4D3E}"/>
                </a:ext>
              </a:extLst>
            </p:cNvPr>
            <p:cNvPicPr preferRelativeResize="0"/>
            <p:nvPr/>
          </p:nvPicPr>
          <p:blipFill>
            <a:blip r:embed="rId8">
              <a:alphaModFix/>
            </a:blip>
            <a:stretch>
              <a:fillRect/>
            </a:stretch>
          </p:blipFill>
          <p:spPr>
            <a:xfrm>
              <a:off x="11253262" y="466824"/>
              <a:ext cx="827775" cy="892550"/>
            </a:xfrm>
            <a:prstGeom prst="rect">
              <a:avLst/>
            </a:prstGeom>
            <a:noFill/>
            <a:ln>
              <a:noFill/>
            </a:ln>
          </p:spPr>
        </p:pic>
        <p:sp>
          <p:nvSpPr>
            <p:cNvPr id="5" name="Segnaposto testo 2">
              <a:extLst>
                <a:ext uri="{FF2B5EF4-FFF2-40B4-BE49-F238E27FC236}">
                  <a16:creationId xmlns:a16="http://schemas.microsoft.com/office/drawing/2014/main" id="{0A7DFB3C-6E0C-C4EA-2DAB-0589E270E965}"/>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2" name="Google Shape;382;g1049568dc15_0_23"/>
          <p:cNvSpPr txBox="1">
            <a:spLocks noGrp="1"/>
          </p:cNvSpPr>
          <p:nvPr>
            <p:ph type="title"/>
          </p:nvPr>
        </p:nvSpPr>
        <p:spPr>
          <a:xfrm>
            <a:off x="153650" y="318488"/>
            <a:ext cx="9402600" cy="582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08AB6"/>
              </a:buClr>
              <a:buSzPts val="3200"/>
              <a:buFont typeface="Open Sans"/>
              <a:buNone/>
            </a:pPr>
            <a:r>
              <a:rPr lang="it-IT" dirty="0"/>
              <a:t>Per approfondire</a:t>
            </a:r>
            <a:endParaRPr dirty="0">
              <a:latin typeface="Open Sans"/>
              <a:ea typeface="Open Sans"/>
              <a:cs typeface="Open Sans"/>
              <a:sym typeface="Open Sans"/>
            </a:endParaRPr>
          </a:p>
        </p:txBody>
      </p:sp>
      <p:pic>
        <p:nvPicPr>
          <p:cNvPr id="383" name="Google Shape;383;g1049568dc15_0_23"/>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2" name="CasellaDiTesto 14">
            <a:extLst>
              <a:ext uri="{FF2B5EF4-FFF2-40B4-BE49-F238E27FC236}">
                <a16:creationId xmlns:a16="http://schemas.microsoft.com/office/drawing/2014/main" id="{9A83CB6C-8027-9306-30DC-4DD1C2956EB2}"/>
              </a:ext>
            </a:extLst>
          </p:cNvPr>
          <p:cNvSpPr txBox="1">
            <a:spLocks noChangeArrowheads="1"/>
          </p:cNvSpPr>
          <p:nvPr/>
        </p:nvSpPr>
        <p:spPr bwMode="auto">
          <a:xfrm>
            <a:off x="1054360" y="1206968"/>
            <a:ext cx="10800000"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BIBLIOGRAFIA</a:t>
            </a:r>
            <a:endParaRPr lang="it-IT" altLang="it-IT" sz="1800" b="1"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algn="just" eaLnBrk="1" hangingPunct="1"/>
            <a:endParaRPr lang="it-IT" sz="18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gn="just" eaLnBrk="1" hangingPunct="1">
              <a:spcAft>
                <a:spcPts val="600"/>
              </a:spcAft>
              <a:buClr>
                <a:srgbClr val="FF9900"/>
              </a:buClr>
              <a:buFont typeface="Arial" panose="020B0604020202020204" pitchFamily="34" charset="0"/>
              <a:buChar char="•"/>
            </a:pPr>
            <a:r>
              <a:rPr lang="it-IT" sz="1400" b="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Goleman</a:t>
            </a: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D. (1995, 2011)</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Intelligenza emotiva</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Rizzoli: Milano.</a:t>
            </a:r>
          </a:p>
          <a:p>
            <a:pPr marL="285750" indent="-285750">
              <a:spcAft>
                <a:spcPts val="600"/>
              </a:spcAft>
              <a:buClr>
                <a:srgbClr val="FF9900"/>
              </a:buClr>
              <a:buFont typeface="Arial" panose="020B0604020202020204" pitchFamily="34" charset="0"/>
              <a:buChar char="•"/>
            </a:pPr>
            <a:r>
              <a:rPr lang="it-IT" sz="1400" b="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Goleman</a:t>
            </a: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D. (2007)</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Intelligenza sociale</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Rizzoli: Milano. </a:t>
            </a:r>
            <a:endParaRPr lang="it-IT" sz="14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Clr>
                <a:srgbClr val="FF9900"/>
              </a:buClr>
              <a:buFont typeface="Arial" panose="020B0604020202020204" pitchFamily="34" charset="0"/>
              <a:buChar char="•"/>
            </a:pP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INVALSI (2021). </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Rilevazioni nazionali degli apprendimenti 2020-2021. I risultati in breve delle prove INVALSI 2021</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u="sng" dirty="0">
                <a:solidFill>
                  <a:srgbClr val="376092"/>
                </a:solidFill>
                <a:latin typeface="Open Sans" panose="020B0606030504020204" pitchFamily="34" charset="0"/>
                <a:ea typeface="Open Sans" panose="020B0606030504020204" pitchFamily="34" charset="0"/>
                <a:cs typeface="Open Sans" panose="020B0606030504020204" pitchFamily="34" charset="0"/>
                <a:hlinkClick r:id="rId4"/>
              </a:rPr>
              <a:t>https://invalsi-areaprove.cineca.it/docs/2021/Rilevazioni_Nazionali/Rapporto/14_07_2021/ Sintesi_Primi_Risultati_Prove_INVALSI_2021.pdf</a:t>
            </a:r>
            <a:endParaRPr lang="it-IT" sz="1400" u="sng"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Clr>
                <a:srgbClr val="FF9900"/>
              </a:buClr>
              <a:buFont typeface="Arial" panose="020B0604020202020204" pitchFamily="34" charset="0"/>
              <a:buChar char="•"/>
            </a:pP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ISTAT. Istituto Nazionale di Statistica (2022). </a:t>
            </a:r>
            <a:r>
              <a:rPr lang="it-IT" sz="1400" b="0" i="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Bambini e ragazzi: comportamenti, atteggiamenti e progetti futuri</a:t>
            </a:r>
            <a:r>
              <a:rPr lang="it-IT" sz="14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a:t>
            </a:r>
            <a:r>
              <a:rPr lang="it-IT" sz="14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hlinkClick r:id="rId5"/>
              </a:rPr>
              <a:t>www.istat.it/it/archivio/270127</a:t>
            </a:r>
            <a:endParaRPr lang="it-IT" sz="1400" b="0" i="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Clr>
                <a:srgbClr val="FF9900"/>
              </a:buClr>
              <a:buFont typeface="Arial" panose="020B0604020202020204" pitchFamily="34" charset="0"/>
              <a:buChar char="•"/>
            </a:pP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Mecacci, L. (2001). </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Manuale di psicologia generale</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Firenze: Giunti editore.</a:t>
            </a:r>
          </a:p>
          <a:p>
            <a:pPr marL="285750" indent="-285750">
              <a:spcAft>
                <a:spcPts val="600"/>
              </a:spcAft>
              <a:buClr>
                <a:srgbClr val="FF9900"/>
              </a:buClr>
              <a:buFont typeface="Arial" panose="020B0604020202020204" pitchFamily="34" charset="0"/>
              <a:buChar char="•"/>
            </a:pP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Palomba, D., &amp; </a:t>
            </a:r>
            <a:r>
              <a:rPr lang="it-IT" sz="1400" b="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Stegagno</a:t>
            </a: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L. (2007). </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Emozioni e memoria: riscontri neuro e psicofisiologici. In E. Agazzi, V. Fortunati (a cura di), </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Memoria e saperi: percorsi transdisciplinari. </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Roma: </a:t>
            </a:r>
            <a:r>
              <a:rPr lang="it-IT" sz="14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Meltemi</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spcAft>
                <a:spcPts val="600"/>
              </a:spcAft>
              <a:buClr>
                <a:srgbClr val="FF9900"/>
              </a:buClr>
              <a:buFont typeface="Arial" panose="020B0604020202020204" pitchFamily="34" charset="0"/>
              <a:buChar char="•"/>
            </a:pP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Proposta di Legge 2372 (2022)</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Disposizioni per la prevenzione della dispersione scolastica mediante l'introduzione sperimentale delle competenze non cognitive nel metodo didattico</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www.camera.it/leg18/995?sezione=documenti&amp;tipoDoc=lavori_testo_pdl&amp;idLegislatura=18&amp;codice=leg.18.pdl.camera.2372.18PDL0093270&amp;back_to=https://www.camera.it/leg18/126?tab=2-e-leg=18-e-idDocumento=2372-e-sede=-e-tipo=</a:t>
            </a:r>
            <a:endPar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a:spcAft>
                <a:spcPts val="600"/>
              </a:spcAft>
              <a:buClr>
                <a:srgbClr val="FF9900"/>
              </a:buClr>
            </a:pPr>
            <a:endPar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endParaRPr lang="it-IT" sz="1600" dirty="0">
              <a:latin typeface="Open Sans" panose="020B0606030504020204"/>
            </a:endParaRPr>
          </a:p>
        </p:txBody>
      </p:sp>
      <p:grpSp>
        <p:nvGrpSpPr>
          <p:cNvPr id="3" name="Gruppo 2">
            <a:extLst>
              <a:ext uri="{FF2B5EF4-FFF2-40B4-BE49-F238E27FC236}">
                <a16:creationId xmlns:a16="http://schemas.microsoft.com/office/drawing/2014/main" id="{66CC91BA-9EF7-7869-17F8-66EEF2AEDBC1}"/>
              </a:ext>
            </a:extLst>
          </p:cNvPr>
          <p:cNvGrpSpPr/>
          <p:nvPr/>
        </p:nvGrpSpPr>
        <p:grpSpPr>
          <a:xfrm>
            <a:off x="10172700" y="186008"/>
            <a:ext cx="1880664" cy="1020391"/>
            <a:chOff x="10172700" y="186008"/>
            <a:chExt cx="1880664" cy="1020391"/>
          </a:xfrm>
        </p:grpSpPr>
        <p:pic>
          <p:nvPicPr>
            <p:cNvPr id="4" name="Google Shape;370;g1049568dc15_0_32">
              <a:extLst>
                <a:ext uri="{FF2B5EF4-FFF2-40B4-BE49-F238E27FC236}">
                  <a16:creationId xmlns:a16="http://schemas.microsoft.com/office/drawing/2014/main" id="{3C123AB0-598E-A72F-DE2A-F9DFE2523FCA}"/>
                </a:ext>
              </a:extLst>
            </p:cNvPr>
            <p:cNvPicPr preferRelativeResize="0"/>
            <p:nvPr/>
          </p:nvPicPr>
          <p:blipFill>
            <a:blip r:embed="rId7">
              <a:alphaModFix/>
            </a:blip>
            <a:stretch>
              <a:fillRect/>
            </a:stretch>
          </p:blipFill>
          <p:spPr>
            <a:xfrm>
              <a:off x="11369364" y="594399"/>
              <a:ext cx="684000" cy="612000"/>
            </a:xfrm>
            <a:prstGeom prst="rect">
              <a:avLst/>
            </a:prstGeom>
            <a:noFill/>
            <a:ln>
              <a:noFill/>
            </a:ln>
          </p:spPr>
        </p:pic>
        <p:sp>
          <p:nvSpPr>
            <p:cNvPr id="5" name="Segnaposto testo 2">
              <a:extLst>
                <a:ext uri="{FF2B5EF4-FFF2-40B4-BE49-F238E27FC236}">
                  <a16:creationId xmlns:a16="http://schemas.microsoft.com/office/drawing/2014/main" id="{003018C0-AE9F-5BA0-A15A-DD92871B2C14}"/>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Tree>
    <p:extLst>
      <p:ext uri="{BB962C8B-B14F-4D97-AF65-F5344CB8AC3E}">
        <p14:creationId xmlns:p14="http://schemas.microsoft.com/office/powerpoint/2010/main" val="4238033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2" name="Google Shape;382;g1049568dc15_0_23"/>
          <p:cNvSpPr txBox="1">
            <a:spLocks noGrp="1"/>
          </p:cNvSpPr>
          <p:nvPr>
            <p:ph type="title"/>
          </p:nvPr>
        </p:nvSpPr>
        <p:spPr>
          <a:xfrm>
            <a:off x="153650" y="318488"/>
            <a:ext cx="9402600" cy="582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08AB6"/>
              </a:buClr>
              <a:buSzPts val="3200"/>
              <a:buFont typeface="Open Sans"/>
              <a:buNone/>
            </a:pPr>
            <a:r>
              <a:rPr lang="it-IT" dirty="0"/>
              <a:t>Per approfondire</a:t>
            </a:r>
            <a:endParaRPr dirty="0">
              <a:latin typeface="Open Sans"/>
              <a:ea typeface="Open Sans"/>
              <a:cs typeface="Open Sans"/>
              <a:sym typeface="Open Sans"/>
            </a:endParaRPr>
          </a:p>
        </p:txBody>
      </p:sp>
      <p:pic>
        <p:nvPicPr>
          <p:cNvPr id="383" name="Google Shape;383;g1049568dc15_0_23"/>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2" name="CasellaDiTesto 14">
            <a:extLst>
              <a:ext uri="{FF2B5EF4-FFF2-40B4-BE49-F238E27FC236}">
                <a16:creationId xmlns:a16="http://schemas.microsoft.com/office/drawing/2014/main" id="{9A83CB6C-8027-9306-30DC-4DD1C2956EB2}"/>
              </a:ext>
            </a:extLst>
          </p:cNvPr>
          <p:cNvSpPr txBox="1">
            <a:spLocks noChangeArrowheads="1"/>
          </p:cNvSpPr>
          <p:nvPr/>
        </p:nvSpPr>
        <p:spPr bwMode="auto">
          <a:xfrm>
            <a:off x="1054365" y="1206972"/>
            <a:ext cx="10800000"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eaLnBrk="1" hangingPunct="1"/>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BIBLIOGRAFIA</a:t>
            </a:r>
          </a:p>
          <a:p>
            <a:pPr algn="just" eaLnBrk="1" hangingPunct="1"/>
            <a:endParaRPr lang="it-IT" altLang="it-IT" b="1"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Clr>
                <a:srgbClr val="FF9900"/>
              </a:buClr>
              <a:buFont typeface="Arial" panose="020B0604020202020204" pitchFamily="34" charset="0"/>
              <a:buChar char="•"/>
            </a:pP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Ricci, A., &amp; Maggi, M. (2022).</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L’educazione emozionale</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Milano: Franco Angeli.</a:t>
            </a:r>
          </a:p>
          <a:p>
            <a:pPr marL="285750" indent="-285750">
              <a:spcAft>
                <a:spcPts val="600"/>
              </a:spcAft>
              <a:buClr>
                <a:srgbClr val="FF9900"/>
              </a:buClr>
              <a:buFont typeface="Arial" panose="020B0604020202020204" pitchFamily="34" charset="0"/>
              <a:buChar char="•"/>
            </a:pPr>
            <a:r>
              <a:rPr lang="en-US"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The World Bank, UNESCO and UNICEF (2021).</a:t>
            </a:r>
            <a:r>
              <a:rPr lang="en-US"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en-US"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The State of the Global Education Crisis: A Path to Recovery</a:t>
            </a:r>
            <a:r>
              <a:rPr lang="en-US"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Washington D.C., Paris, New York: The World Bank, UNESCO, and UNICEF. </a:t>
            </a:r>
            <a:r>
              <a:rPr lang="en-US" sz="1400" b="0" u="sng"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hlinkClick r:id="rId4"/>
              </a:rPr>
              <a:t>www.datocms-assets.com/30196/1643017789-the-state-of-the-global-education-crisis-pdf.pdf</a:t>
            </a:r>
            <a:endParaRPr lang="it-IT" sz="1400" b="1" u="sng"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Clr>
                <a:srgbClr val="FF9900"/>
              </a:buClr>
              <a:buFont typeface="Arial" panose="020B0604020202020204" pitchFamily="34" charset="0"/>
              <a:buChar char="•"/>
            </a:pP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Unicef. Office of </a:t>
            </a:r>
            <a:r>
              <a:rPr lang="it-IT" sz="1400" b="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Research</a:t>
            </a: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 Innocenti (2021).</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 Vite a colori: esperienze, percezioni e opinioni di </a:t>
            </a:r>
            <a:r>
              <a:rPr lang="it-IT" sz="1400" i="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bambinə</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 e </a:t>
            </a:r>
            <a:r>
              <a:rPr lang="it-IT" sz="1400" i="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ragazzə</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 sulla pandemia di covid-19 in </a:t>
            </a:r>
            <a:r>
              <a:rPr lang="it-IT" sz="1400" i="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italia</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a:t>
            </a: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u="sng" dirty="0">
                <a:solidFill>
                  <a:srgbClr val="376092"/>
                </a:solidFill>
                <a:latin typeface="Open Sans" panose="020B0606030504020204" pitchFamily="34" charset="0"/>
                <a:ea typeface="Open Sans" panose="020B0606030504020204" pitchFamily="34" charset="0"/>
                <a:cs typeface="Open Sans" panose="020B0606030504020204" pitchFamily="34" charset="0"/>
                <a:hlinkClick r:id="rId5"/>
              </a:rPr>
              <a:t>www.unicef-irc.org/publications/pdf/Vite-a-Colori-Esperienze-percezioni-e-opinioni-di-bambine-e-ragazze-sulla-pandemia-di-Covid-19-in-Italia.pdf</a:t>
            </a:r>
            <a:r>
              <a:rPr lang="it-IT" sz="1400" u="sng"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p>
          <a:p>
            <a:pPr marL="285750" indent="-285750">
              <a:spcAft>
                <a:spcPts val="600"/>
              </a:spcAft>
              <a:buClr>
                <a:srgbClr val="FF9900"/>
              </a:buClr>
              <a:buFont typeface="Arial" panose="020B0604020202020204" pitchFamily="34" charset="0"/>
              <a:buChar char="•"/>
            </a:pPr>
            <a:r>
              <a:rPr lang="en-US" sz="1400" b="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Valenti</a:t>
            </a:r>
            <a:r>
              <a:rPr lang="en-US"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C., &amp; </a:t>
            </a:r>
            <a:r>
              <a:rPr lang="en-US" sz="1400" b="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Antonietti</a:t>
            </a:r>
            <a:r>
              <a:rPr lang="en-US"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A. (2021)</a:t>
            </a:r>
            <a:r>
              <a:rPr lang="en-US"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Life skills: </a:t>
            </a:r>
            <a:r>
              <a:rPr lang="en-US" sz="14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risorse</a:t>
            </a:r>
            <a:r>
              <a:rPr lang="en-US"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per il </a:t>
            </a:r>
            <a:r>
              <a:rPr lang="en-US" sz="1400"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futuro</a:t>
            </a:r>
            <a:r>
              <a:rPr lang="en-US"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en-US" sz="1400" i="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Psicologia</a:t>
            </a:r>
            <a:r>
              <a:rPr lang="en-US"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 e </a:t>
            </a:r>
            <a:r>
              <a:rPr lang="en-US" sz="1400" i="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scuola</a:t>
            </a:r>
            <a:r>
              <a:rPr lang="en-US"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en-US"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10</a:t>
            </a:r>
            <a:r>
              <a:rPr lang="en-US"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16-21.</a:t>
            </a:r>
          </a:p>
          <a:p>
            <a:pPr marL="285750" indent="-285750">
              <a:spcAft>
                <a:spcPts val="600"/>
              </a:spcAft>
              <a:buClr>
                <a:srgbClr val="FF9900"/>
              </a:buClr>
              <a:buFont typeface="Arial" panose="020B0604020202020204" pitchFamily="34" charset="0"/>
              <a:buChar char="•"/>
            </a:pPr>
            <a:r>
              <a:rPr lang="en-US"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WHO. </a:t>
            </a: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World Health Organization</a:t>
            </a:r>
            <a:r>
              <a:rPr lang="en-US"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(1994).</a:t>
            </a:r>
            <a:r>
              <a:rPr lang="en-US"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en-US"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Life skills education for children and adolescents in schools. Introduction and Guidelines to Facilitate the Development and Implementation of Life Skill </a:t>
            </a:r>
            <a:r>
              <a:rPr lang="en-US" sz="1400" i="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Programmes</a:t>
            </a:r>
            <a:r>
              <a:rPr lang="en-US"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u="sng" dirty="0">
                <a:solidFill>
                  <a:srgbClr val="376092"/>
                </a:solidFill>
                <a:latin typeface="Open Sans" panose="020B0606030504020204" pitchFamily="34" charset="0"/>
                <a:ea typeface="Open Sans" panose="020B0606030504020204" pitchFamily="34" charset="0"/>
                <a:cs typeface="Open Sans" panose="020B0606030504020204" pitchFamily="34" charset="0"/>
                <a:hlinkClick r:id="rId6"/>
              </a:rPr>
              <a:t>http://apps.who.int/iris/bitstream/handle/10665/63552/WHO_MNH_PSF_93.7A_Rev.2.pdf;jsessionid=2781F89FDEEAE80BD2E51C897B28FFA1?sequence=1</a:t>
            </a:r>
            <a:endParaRPr lang="it-IT" sz="1400" u="sng"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Clr>
                <a:srgbClr val="FF9900"/>
              </a:buClr>
              <a:buFont typeface="Arial" panose="020B0604020202020204" pitchFamily="34" charset="0"/>
              <a:buChar char="•"/>
            </a:pPr>
            <a:r>
              <a:rPr lang="en-US"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WHO. </a:t>
            </a: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World Health Organization</a:t>
            </a:r>
            <a:r>
              <a:rPr lang="en-US"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(1998). </a:t>
            </a:r>
            <a:r>
              <a:rPr lang="it-IT"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Health Promotion </a:t>
            </a:r>
            <a:r>
              <a:rPr lang="it-IT" sz="1400" i="1" dirty="0" err="1">
                <a:solidFill>
                  <a:srgbClr val="376092"/>
                </a:solidFill>
                <a:latin typeface="Open Sans" panose="020B0606030504020204" pitchFamily="34" charset="0"/>
                <a:ea typeface="Open Sans" panose="020B0606030504020204" pitchFamily="34" charset="0"/>
                <a:cs typeface="Open Sans" panose="020B0606030504020204" pitchFamily="34" charset="0"/>
              </a:rPr>
              <a:t>Glossary</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hlinkClick r:id="rId7"/>
              </a:rPr>
              <a:t>www.who.int/publications/i/item/WHO-HPR-HEP-98.1</a:t>
            </a:r>
            <a:endPar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Clr>
                <a:srgbClr val="FF9900"/>
              </a:buClr>
              <a:buFont typeface="Arial" panose="020B0604020202020204" pitchFamily="34" charset="0"/>
              <a:buChar char="•"/>
            </a:pPr>
            <a:r>
              <a:rPr lang="en-US"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WHO. </a:t>
            </a:r>
            <a:r>
              <a:rPr lang="it-IT"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World Health Organization</a:t>
            </a:r>
            <a:r>
              <a:rPr lang="en-US" sz="14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 (2020). </a:t>
            </a:r>
            <a:r>
              <a:rPr lang="en-US" sz="14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Life skills education school handbook. Prevention of noncommunicable diseases</a:t>
            </a:r>
            <a:r>
              <a:rPr lang="en-US" sz="14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hlinkClick r:id="rId8"/>
              </a:rPr>
              <a:t>https://apps.who.int/iris/rest/bitstreams/1276896/retrieve</a:t>
            </a:r>
            <a:endParaRPr lang="it-IT" sz="14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uppo 2">
            <a:extLst>
              <a:ext uri="{FF2B5EF4-FFF2-40B4-BE49-F238E27FC236}">
                <a16:creationId xmlns:a16="http://schemas.microsoft.com/office/drawing/2014/main" id="{0182FD16-93A0-E0DE-081E-5DF5D187B08F}"/>
              </a:ext>
            </a:extLst>
          </p:cNvPr>
          <p:cNvGrpSpPr/>
          <p:nvPr/>
        </p:nvGrpSpPr>
        <p:grpSpPr>
          <a:xfrm>
            <a:off x="10172700" y="186008"/>
            <a:ext cx="1908337" cy="1173366"/>
            <a:chOff x="10172700" y="186008"/>
            <a:chExt cx="1908337" cy="1173366"/>
          </a:xfrm>
        </p:grpSpPr>
        <p:pic>
          <p:nvPicPr>
            <p:cNvPr id="4" name="Google Shape;168;g1020d4e4f60_1_302">
              <a:extLst>
                <a:ext uri="{FF2B5EF4-FFF2-40B4-BE49-F238E27FC236}">
                  <a16:creationId xmlns:a16="http://schemas.microsoft.com/office/drawing/2014/main" id="{C83A5B3F-84A3-E427-5A93-3B6E6F8D50D9}"/>
                </a:ext>
              </a:extLst>
            </p:cNvPr>
            <p:cNvPicPr preferRelativeResize="0"/>
            <p:nvPr/>
          </p:nvPicPr>
          <p:blipFill>
            <a:blip r:embed="rId9">
              <a:alphaModFix/>
            </a:blip>
            <a:stretch>
              <a:fillRect/>
            </a:stretch>
          </p:blipFill>
          <p:spPr>
            <a:xfrm>
              <a:off x="11253262" y="466824"/>
              <a:ext cx="827775" cy="892550"/>
            </a:xfrm>
            <a:prstGeom prst="rect">
              <a:avLst/>
            </a:prstGeom>
            <a:noFill/>
            <a:ln>
              <a:noFill/>
            </a:ln>
          </p:spPr>
        </p:pic>
        <p:sp>
          <p:nvSpPr>
            <p:cNvPr id="5" name="Segnaposto testo 2">
              <a:extLst>
                <a:ext uri="{FF2B5EF4-FFF2-40B4-BE49-F238E27FC236}">
                  <a16:creationId xmlns:a16="http://schemas.microsoft.com/office/drawing/2014/main" id="{4E67B4D5-4DE3-9F8B-7C7B-948FF4522EFF}"/>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spTree>
    <p:extLst>
      <p:ext uri="{BB962C8B-B14F-4D97-AF65-F5344CB8AC3E}">
        <p14:creationId xmlns:p14="http://schemas.microsoft.com/office/powerpoint/2010/main" val="29951415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6819D671-CCB1-4872-810A-B9CFE4CA14E0}"/>
              </a:ext>
            </a:extLst>
          </p:cNvPr>
          <p:cNvSpPr>
            <a:spLocks noGrp="1"/>
          </p:cNvSpPr>
          <p:nvPr>
            <p:ph type="body" sz="quarter" idx="14"/>
          </p:nvPr>
        </p:nvSpPr>
        <p:spPr>
          <a:xfrm>
            <a:off x="712787" y="4182538"/>
            <a:ext cx="5533030" cy="2116662"/>
          </a:xfrm>
        </p:spPr>
        <p:txBody>
          <a:bodyPr/>
          <a:lstStyle/>
          <a:p>
            <a:pPr>
              <a:lnSpc>
                <a:spcPct val="100000"/>
              </a:lnSpc>
            </a:pPr>
            <a:r>
              <a:rPr lang="it-IT" sz="2400" b="1" dirty="0"/>
              <a:t>Attendiamo domande, curiosità, richieste di  approfondimento:</a:t>
            </a:r>
          </a:p>
          <a:p>
            <a:pPr>
              <a:lnSpc>
                <a:spcPct val="100000"/>
              </a:lnSpc>
            </a:pPr>
            <a:r>
              <a:rPr lang="it-IT" sz="2400" b="1" i="1" dirty="0"/>
              <a:t>SCRIVETECI IN CHAT !</a:t>
            </a:r>
          </a:p>
        </p:txBody>
      </p:sp>
      <p:sp>
        <p:nvSpPr>
          <p:cNvPr id="8" name="Titolo 4">
            <a:extLst>
              <a:ext uri="{FF2B5EF4-FFF2-40B4-BE49-F238E27FC236}">
                <a16:creationId xmlns:a16="http://schemas.microsoft.com/office/drawing/2014/main" id="{9DEB3DB4-8D5B-401E-A545-291FEB0424C5}"/>
              </a:ext>
            </a:extLst>
          </p:cNvPr>
          <p:cNvSpPr>
            <a:spLocks noGrp="1"/>
          </p:cNvSpPr>
          <p:nvPr>
            <p:ph type="title"/>
          </p:nvPr>
        </p:nvSpPr>
        <p:spPr>
          <a:xfrm>
            <a:off x="712787" y="3402430"/>
            <a:ext cx="10055731" cy="484876"/>
          </a:xfrm>
        </p:spPr>
        <p:txBody>
          <a:bodyPr/>
          <a:lstStyle/>
          <a:p>
            <a:r>
              <a:rPr lang="it-IT" dirty="0"/>
              <a:t>SPAZIO ALLE VOSTRE DOMANDE</a:t>
            </a:r>
          </a:p>
        </p:txBody>
      </p:sp>
      <p:grpSp>
        <p:nvGrpSpPr>
          <p:cNvPr id="9" name="Gruppo 8">
            <a:extLst>
              <a:ext uri="{FF2B5EF4-FFF2-40B4-BE49-F238E27FC236}">
                <a16:creationId xmlns:a16="http://schemas.microsoft.com/office/drawing/2014/main" id="{E9725BC4-F008-B74B-9575-A6FB13B8DAA3}"/>
              </a:ext>
            </a:extLst>
          </p:cNvPr>
          <p:cNvGrpSpPr/>
          <p:nvPr/>
        </p:nvGrpSpPr>
        <p:grpSpPr>
          <a:xfrm>
            <a:off x="8553509" y="1600449"/>
            <a:ext cx="2859401" cy="3603961"/>
            <a:chOff x="7722237" y="2763421"/>
            <a:chExt cx="2859401" cy="3603961"/>
          </a:xfrm>
        </p:grpSpPr>
        <p:grpSp>
          <p:nvGrpSpPr>
            <p:cNvPr id="10" name="Gruppo 9">
              <a:extLst>
                <a:ext uri="{FF2B5EF4-FFF2-40B4-BE49-F238E27FC236}">
                  <a16:creationId xmlns:a16="http://schemas.microsoft.com/office/drawing/2014/main" id="{DDF47B11-8B78-DF44-B8DF-6C6C2B635AC3}"/>
                </a:ext>
              </a:extLst>
            </p:cNvPr>
            <p:cNvGrpSpPr/>
            <p:nvPr/>
          </p:nvGrpSpPr>
          <p:grpSpPr>
            <a:xfrm>
              <a:off x="7722237" y="2763421"/>
              <a:ext cx="2859401" cy="3603961"/>
              <a:chOff x="-903141" y="569913"/>
              <a:chExt cx="3557043" cy="4610445"/>
            </a:xfrm>
          </p:grpSpPr>
          <p:sp>
            <p:nvSpPr>
              <p:cNvPr id="12" name="Ovale 11">
                <a:extLst>
                  <a:ext uri="{FF2B5EF4-FFF2-40B4-BE49-F238E27FC236}">
                    <a16:creationId xmlns:a16="http://schemas.microsoft.com/office/drawing/2014/main" id="{AF9AFBBC-32E1-AC43-8BBC-D66864A15583}"/>
                  </a:ext>
                </a:extLst>
              </p:cNvPr>
              <p:cNvSpPr/>
              <p:nvPr/>
            </p:nvSpPr>
            <p:spPr>
              <a:xfrm>
                <a:off x="1771251" y="3405187"/>
                <a:ext cx="882651" cy="882650"/>
              </a:xfrm>
              <a:prstGeom prst="ellipse">
                <a:avLst/>
              </a:prstGeom>
              <a:solidFill>
                <a:srgbClr val="FFEC32"/>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dirty="0"/>
              </a:p>
            </p:txBody>
          </p:sp>
          <p:sp>
            <p:nvSpPr>
              <p:cNvPr id="13" name="Ovale 12">
                <a:extLst>
                  <a:ext uri="{FF2B5EF4-FFF2-40B4-BE49-F238E27FC236}">
                    <a16:creationId xmlns:a16="http://schemas.microsoft.com/office/drawing/2014/main" id="{AB9403EB-D59C-5C42-8DFA-BE7394E3BBE9}"/>
                  </a:ext>
                </a:extLst>
              </p:cNvPr>
              <p:cNvSpPr/>
              <p:nvPr/>
            </p:nvSpPr>
            <p:spPr>
              <a:xfrm>
                <a:off x="-903141" y="569913"/>
                <a:ext cx="3276600" cy="3276600"/>
              </a:xfrm>
              <a:prstGeom prst="ellipse">
                <a:avLst/>
              </a:prstGeom>
              <a:solidFill>
                <a:srgbClr val="FFEC32"/>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dirty="0"/>
              </a:p>
            </p:txBody>
          </p:sp>
          <p:sp>
            <p:nvSpPr>
              <p:cNvPr id="14" name="Ovale 13">
                <a:extLst>
                  <a:ext uri="{FF2B5EF4-FFF2-40B4-BE49-F238E27FC236}">
                    <a16:creationId xmlns:a16="http://schemas.microsoft.com/office/drawing/2014/main" id="{3AC04587-EC60-8746-A2A1-A9E1E3754089}"/>
                  </a:ext>
                </a:extLst>
              </p:cNvPr>
              <p:cNvSpPr/>
              <p:nvPr/>
            </p:nvSpPr>
            <p:spPr>
              <a:xfrm>
                <a:off x="1788091" y="4891433"/>
                <a:ext cx="288925" cy="288925"/>
              </a:xfrm>
              <a:prstGeom prst="ellipse">
                <a:avLst/>
              </a:prstGeom>
              <a:solidFill>
                <a:srgbClr val="FFEC32"/>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grpSp>
        <p:sp>
          <p:nvSpPr>
            <p:cNvPr id="11" name="Ovale 10">
              <a:extLst>
                <a:ext uri="{FF2B5EF4-FFF2-40B4-BE49-F238E27FC236}">
                  <a16:creationId xmlns:a16="http://schemas.microsoft.com/office/drawing/2014/main" id="{11789E62-3C71-F948-AB39-6B26AF774222}"/>
                </a:ext>
              </a:extLst>
            </p:cNvPr>
            <p:cNvSpPr/>
            <p:nvPr/>
          </p:nvSpPr>
          <p:spPr>
            <a:xfrm>
              <a:off x="10049636" y="5732992"/>
              <a:ext cx="354466" cy="354523"/>
            </a:xfrm>
            <a:prstGeom prst="ellipse">
              <a:avLst/>
            </a:prstGeom>
            <a:solidFill>
              <a:srgbClr val="FFEC32"/>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dirty="0"/>
            </a:p>
          </p:txBody>
        </p:sp>
      </p:grpSp>
      <p:pic>
        <p:nvPicPr>
          <p:cNvPr id="2" name="Google Shape;515;g1020d4e4f60_1_319">
            <a:extLst>
              <a:ext uri="{FF2B5EF4-FFF2-40B4-BE49-F238E27FC236}">
                <a16:creationId xmlns:a16="http://schemas.microsoft.com/office/drawing/2014/main" id="{8134CFC6-0AF4-6425-3D6D-FB237FA51726}"/>
              </a:ext>
            </a:extLst>
          </p:cNvPr>
          <p:cNvPicPr preferRelativeResize="0"/>
          <p:nvPr/>
        </p:nvPicPr>
        <p:blipFill>
          <a:blip r:embed="rId2">
            <a:alphaModFix/>
          </a:blip>
          <a:stretch>
            <a:fillRect/>
          </a:stretch>
        </p:blipFill>
        <p:spPr>
          <a:xfrm>
            <a:off x="10291013" y="637490"/>
            <a:ext cx="1135025" cy="561569"/>
          </a:xfrm>
          <a:prstGeom prst="rect">
            <a:avLst/>
          </a:prstGeom>
          <a:noFill/>
          <a:ln>
            <a:noFill/>
          </a:ln>
        </p:spPr>
      </p:pic>
    </p:spTree>
    <p:extLst>
      <p:ext uri="{BB962C8B-B14F-4D97-AF65-F5344CB8AC3E}">
        <p14:creationId xmlns:p14="http://schemas.microsoft.com/office/powerpoint/2010/main" val="37403484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FABC54E0-8F92-A346-883F-18B7ECB274C7}"/>
              </a:ext>
            </a:extLst>
          </p:cNvPr>
          <p:cNvSpPr>
            <a:spLocks noGrp="1"/>
          </p:cNvSpPr>
          <p:nvPr>
            <p:ph type="body" sz="quarter" idx="14"/>
          </p:nvPr>
        </p:nvSpPr>
        <p:spPr>
          <a:xfrm>
            <a:off x="712788" y="3992697"/>
            <a:ext cx="8439150" cy="1136130"/>
          </a:xfrm>
        </p:spPr>
        <p:txBody>
          <a:bodyPr/>
          <a:lstStyle/>
          <a:p>
            <a:r>
              <a:rPr lang="it-IT" sz="1800" b="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scuola.airc.it</a:t>
            </a:r>
            <a:endParaRPr lang="it-IT"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eaLnBrk="1" hangingPunct="1"/>
            <a:r>
              <a:rPr lang="it-IT" altLang="it-IT" sz="1800" b="1" u="sng" dirty="0">
                <a:solidFill>
                  <a:schemeClr val="bg1"/>
                </a:solidFill>
                <a:latin typeface="Open Sans" panose="020B0606030504020204"/>
                <a:ea typeface="Arial Narrow" panose="020B0606020202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info@scuola.airc.it</a:t>
            </a:r>
            <a:endParaRPr lang="it-IT" altLang="it-IT" sz="1800" b="1" u="sng" dirty="0">
              <a:solidFill>
                <a:schemeClr val="bg1"/>
              </a:solidFill>
              <a:latin typeface="Open Sans" panose="020B0606030504020204"/>
              <a:ea typeface="Arial Narrow" panose="020B0606020202030204" pitchFamily="34" charset="0"/>
              <a:cs typeface="Arial" panose="020B0604020202020204" pitchFamily="34" charset="0"/>
            </a:endParaRPr>
          </a:p>
          <a:p>
            <a:r>
              <a:rPr lang="it-IT" sz="1800" b="1" dirty="0">
                <a:solidFill>
                  <a:schemeClr val="bg1"/>
                </a:solidFill>
              </a:rPr>
              <a:t>       </a:t>
            </a:r>
            <a:r>
              <a:rPr lang="it-IT" sz="1800" b="1" dirty="0">
                <a:solidFill>
                  <a:schemeClr val="bg1"/>
                </a:solidFill>
                <a:hlinkClick r:id="rId4" tooltip="https://www.youtube.com/c/airceducation">
                  <a:extLst>
                    <a:ext uri="{A12FA001-AC4F-418D-AE19-62706E023703}">
                      <ahyp:hlinkClr xmlns:ahyp="http://schemas.microsoft.com/office/drawing/2018/hyperlinkcolor" val="tx"/>
                    </a:ext>
                  </a:extLst>
                </a:hlinkClick>
              </a:rPr>
              <a:t>youtube.com/c/</a:t>
            </a:r>
            <a:r>
              <a:rPr lang="it-IT" sz="1800" b="1" dirty="0" err="1">
                <a:solidFill>
                  <a:schemeClr val="bg1"/>
                </a:solidFill>
                <a:hlinkClick r:id="rId4" tooltip="https://www.youtube.com/c/airceducation">
                  <a:extLst>
                    <a:ext uri="{A12FA001-AC4F-418D-AE19-62706E023703}">
                      <ahyp:hlinkClr xmlns:ahyp="http://schemas.microsoft.com/office/drawing/2018/hyperlinkcolor" val="tx"/>
                    </a:ext>
                  </a:extLst>
                </a:hlinkClick>
              </a:rPr>
              <a:t>airceducation</a:t>
            </a:r>
            <a:endParaRPr lang="it-IT" sz="1800" b="1" dirty="0">
              <a:solidFill>
                <a:schemeClr val="bg1"/>
              </a:solidFill>
            </a:endParaRPr>
          </a:p>
          <a:p>
            <a:r>
              <a:rPr lang="it-IT"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it-IT" sz="1800" b="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iscriviti alla newsletter</a:t>
            </a:r>
            <a:endParaRPr lang="it-IT"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it-IT" altLang="it-IT" sz="1800" b="1" u="sng" dirty="0">
                <a:solidFill>
                  <a:schemeClr val="bg1"/>
                </a:solidFill>
                <a:latin typeface="Open Sans" panose="020B0606030504020204"/>
                <a:ea typeface="Arial Narrow" panose="020B0606020202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airc.it</a:t>
            </a:r>
            <a:endParaRPr lang="it-IT" altLang="it-IT" sz="1800" b="1" u="sng" dirty="0">
              <a:solidFill>
                <a:schemeClr val="bg1"/>
              </a:solidFill>
              <a:latin typeface="Open Sans" panose="020B0606030504020204"/>
              <a:ea typeface="Arial Narrow" panose="020B0606020202030204" pitchFamily="34" charset="0"/>
              <a:cs typeface="Arial" panose="020B0604020202020204" pitchFamily="34" charset="0"/>
            </a:endParaRPr>
          </a:p>
          <a:p>
            <a:r>
              <a:rPr lang="it-IT" altLang="it-IT" sz="1800" b="1" u="sng" dirty="0">
                <a:solidFill>
                  <a:schemeClr val="bg1"/>
                </a:solidFill>
                <a:latin typeface="Open Sans" panose="020B0606030504020204"/>
                <a:ea typeface="Arial Narrow" panose="020B0606020202030204" pitchFamily="34" charset="0"/>
                <a:cs typeface="Arial" panose="020B0604020202020204" pitchFamily="34" charset="0"/>
              </a:rPr>
              <a:t>progettieducativi.it</a:t>
            </a:r>
          </a:p>
          <a:p>
            <a:endParaRPr lang="it-IT" dirty="0"/>
          </a:p>
        </p:txBody>
      </p:sp>
      <p:sp>
        <p:nvSpPr>
          <p:cNvPr id="5" name="Titolo 4">
            <a:extLst>
              <a:ext uri="{FF2B5EF4-FFF2-40B4-BE49-F238E27FC236}">
                <a16:creationId xmlns:a16="http://schemas.microsoft.com/office/drawing/2014/main" id="{04109D2C-906B-3149-BB83-E62A234071A2}"/>
              </a:ext>
            </a:extLst>
          </p:cNvPr>
          <p:cNvSpPr>
            <a:spLocks noGrp="1"/>
          </p:cNvSpPr>
          <p:nvPr>
            <p:ph type="title"/>
          </p:nvPr>
        </p:nvSpPr>
        <p:spPr>
          <a:xfrm>
            <a:off x="712787" y="3047423"/>
            <a:ext cx="10055731" cy="484876"/>
          </a:xfrm>
        </p:spPr>
        <p:txBody>
          <a:bodyPr/>
          <a:lstStyle/>
          <a:p>
            <a:r>
              <a:rPr lang="it-IT" dirty="0"/>
              <a:t>GRAZIE PER L’ATTENZIONE</a:t>
            </a:r>
          </a:p>
        </p:txBody>
      </p:sp>
      <p:pic>
        <p:nvPicPr>
          <p:cNvPr id="16" name="Immagine 18">
            <a:hlinkClick r:id="rId7"/>
            <a:extLst>
              <a:ext uri="{FF2B5EF4-FFF2-40B4-BE49-F238E27FC236}">
                <a16:creationId xmlns:a16="http://schemas.microsoft.com/office/drawing/2014/main" id="{BF0C84A4-1CFB-4D5F-96B1-D1D8C8FED414}"/>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22919" y="4751455"/>
            <a:ext cx="297360" cy="325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uppo 19">
            <a:extLst>
              <a:ext uri="{FF2B5EF4-FFF2-40B4-BE49-F238E27FC236}">
                <a16:creationId xmlns:a16="http://schemas.microsoft.com/office/drawing/2014/main" id="{D5F0E178-C4A1-EC41-BB4A-8F27027EC096}"/>
              </a:ext>
            </a:extLst>
          </p:cNvPr>
          <p:cNvGrpSpPr/>
          <p:nvPr/>
        </p:nvGrpSpPr>
        <p:grpSpPr>
          <a:xfrm>
            <a:off x="8553509" y="1600449"/>
            <a:ext cx="2859401" cy="3603961"/>
            <a:chOff x="7722237" y="2763421"/>
            <a:chExt cx="2859401" cy="3603961"/>
          </a:xfrm>
        </p:grpSpPr>
        <p:grpSp>
          <p:nvGrpSpPr>
            <p:cNvPr id="21" name="Gruppo 20">
              <a:extLst>
                <a:ext uri="{FF2B5EF4-FFF2-40B4-BE49-F238E27FC236}">
                  <a16:creationId xmlns:a16="http://schemas.microsoft.com/office/drawing/2014/main" id="{61D90B2F-5056-7842-943B-8C6D9DEAC218}"/>
                </a:ext>
              </a:extLst>
            </p:cNvPr>
            <p:cNvGrpSpPr/>
            <p:nvPr/>
          </p:nvGrpSpPr>
          <p:grpSpPr>
            <a:xfrm>
              <a:off x="7722237" y="2763421"/>
              <a:ext cx="2859401" cy="3603961"/>
              <a:chOff x="-903141" y="569913"/>
              <a:chExt cx="3557043" cy="4610445"/>
            </a:xfrm>
          </p:grpSpPr>
          <p:sp>
            <p:nvSpPr>
              <p:cNvPr id="23" name="Ovale 22">
                <a:extLst>
                  <a:ext uri="{FF2B5EF4-FFF2-40B4-BE49-F238E27FC236}">
                    <a16:creationId xmlns:a16="http://schemas.microsoft.com/office/drawing/2014/main" id="{471D8FDB-68A6-AB48-AEBA-621DF8AF7A14}"/>
                  </a:ext>
                </a:extLst>
              </p:cNvPr>
              <p:cNvSpPr/>
              <p:nvPr/>
            </p:nvSpPr>
            <p:spPr>
              <a:xfrm>
                <a:off x="1771251" y="3405187"/>
                <a:ext cx="882651" cy="882650"/>
              </a:xfrm>
              <a:prstGeom prst="ellipse">
                <a:avLst/>
              </a:prstGeom>
              <a:solidFill>
                <a:srgbClr val="FFEC32"/>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dirty="0"/>
              </a:p>
            </p:txBody>
          </p:sp>
          <p:sp>
            <p:nvSpPr>
              <p:cNvPr id="24" name="Ovale 23">
                <a:extLst>
                  <a:ext uri="{FF2B5EF4-FFF2-40B4-BE49-F238E27FC236}">
                    <a16:creationId xmlns:a16="http://schemas.microsoft.com/office/drawing/2014/main" id="{A983DBA2-3E98-7745-A699-690DD3AA5093}"/>
                  </a:ext>
                </a:extLst>
              </p:cNvPr>
              <p:cNvSpPr/>
              <p:nvPr/>
            </p:nvSpPr>
            <p:spPr>
              <a:xfrm>
                <a:off x="-903141" y="569913"/>
                <a:ext cx="3276600" cy="3276600"/>
              </a:xfrm>
              <a:prstGeom prst="ellipse">
                <a:avLst/>
              </a:prstGeom>
              <a:solidFill>
                <a:srgbClr val="FFEC32"/>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dirty="0"/>
              </a:p>
            </p:txBody>
          </p:sp>
          <p:sp>
            <p:nvSpPr>
              <p:cNvPr id="25" name="Ovale 24">
                <a:extLst>
                  <a:ext uri="{FF2B5EF4-FFF2-40B4-BE49-F238E27FC236}">
                    <a16:creationId xmlns:a16="http://schemas.microsoft.com/office/drawing/2014/main" id="{2E74391B-A7CA-6F4B-8B5B-EF9B93E7E4A4}"/>
                  </a:ext>
                </a:extLst>
              </p:cNvPr>
              <p:cNvSpPr/>
              <p:nvPr/>
            </p:nvSpPr>
            <p:spPr>
              <a:xfrm>
                <a:off x="1788091" y="4891433"/>
                <a:ext cx="288925" cy="288925"/>
              </a:xfrm>
              <a:prstGeom prst="ellipse">
                <a:avLst/>
              </a:prstGeom>
              <a:solidFill>
                <a:srgbClr val="FFEC32"/>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grpSp>
        <p:sp>
          <p:nvSpPr>
            <p:cNvPr id="22" name="Ovale 21">
              <a:extLst>
                <a:ext uri="{FF2B5EF4-FFF2-40B4-BE49-F238E27FC236}">
                  <a16:creationId xmlns:a16="http://schemas.microsoft.com/office/drawing/2014/main" id="{4FEA8A89-DF58-F644-8536-9A7F88CC4C9C}"/>
                </a:ext>
              </a:extLst>
            </p:cNvPr>
            <p:cNvSpPr/>
            <p:nvPr/>
          </p:nvSpPr>
          <p:spPr>
            <a:xfrm>
              <a:off x="10049636" y="5732992"/>
              <a:ext cx="354466" cy="354523"/>
            </a:xfrm>
            <a:prstGeom prst="ellipse">
              <a:avLst/>
            </a:prstGeom>
            <a:solidFill>
              <a:srgbClr val="FFEC32"/>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dirty="0"/>
            </a:p>
          </p:txBody>
        </p:sp>
      </p:grpSp>
      <p:pic>
        <p:nvPicPr>
          <p:cNvPr id="11" name="Immagine 10" descr="Immagine che contiene Elementi grafici, simbolo, Carattere, logo&#10;&#10;Descrizione generata automaticamente">
            <a:hlinkClick r:id="rId5"/>
            <a:extLst>
              <a:ext uri="{FF2B5EF4-FFF2-40B4-BE49-F238E27FC236}">
                <a16:creationId xmlns:a16="http://schemas.microsoft.com/office/drawing/2014/main" id="{D1BE4154-994C-6208-DCCF-7619ADD1F75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2787" y="5157486"/>
            <a:ext cx="372567" cy="372567"/>
          </a:xfrm>
          <a:prstGeom prst="rect">
            <a:avLst/>
          </a:prstGeom>
        </p:spPr>
      </p:pic>
      <p:grpSp>
        <p:nvGrpSpPr>
          <p:cNvPr id="3" name="Gruppo 2">
            <a:extLst>
              <a:ext uri="{FF2B5EF4-FFF2-40B4-BE49-F238E27FC236}">
                <a16:creationId xmlns:a16="http://schemas.microsoft.com/office/drawing/2014/main" id="{F1D30EDE-F35C-B931-3CA6-18C9754CEB63}"/>
              </a:ext>
            </a:extLst>
          </p:cNvPr>
          <p:cNvGrpSpPr/>
          <p:nvPr/>
        </p:nvGrpSpPr>
        <p:grpSpPr>
          <a:xfrm>
            <a:off x="9288648" y="4570020"/>
            <a:ext cx="1479870" cy="1490392"/>
            <a:chOff x="10833039" y="5130234"/>
            <a:chExt cx="1479870" cy="1490392"/>
          </a:xfrm>
        </p:grpSpPr>
        <p:pic>
          <p:nvPicPr>
            <p:cNvPr id="9" name="Immagine 8" descr="Immagine che contiene modello, quadrato, Simmetria, arte&#10;&#10;Descrizione generata automaticamente">
              <a:extLst>
                <a:ext uri="{FF2B5EF4-FFF2-40B4-BE49-F238E27FC236}">
                  <a16:creationId xmlns:a16="http://schemas.microsoft.com/office/drawing/2014/main" id="{956F5EE7-1C24-AE38-0F0C-1D58CD0629D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833039" y="5548046"/>
              <a:ext cx="1072580" cy="1072580"/>
            </a:xfrm>
            <a:prstGeom prst="rect">
              <a:avLst/>
            </a:prstGeom>
          </p:spPr>
        </p:pic>
        <p:sp>
          <p:nvSpPr>
            <p:cNvPr id="2" name="Titolo 4">
              <a:extLst>
                <a:ext uri="{FF2B5EF4-FFF2-40B4-BE49-F238E27FC236}">
                  <a16:creationId xmlns:a16="http://schemas.microsoft.com/office/drawing/2014/main" id="{F637E96C-79EA-5452-F944-D2BC1E87A3E6}"/>
                </a:ext>
              </a:extLst>
            </p:cNvPr>
            <p:cNvSpPr txBox="1">
              <a:spLocks/>
            </p:cNvSpPr>
            <p:nvPr/>
          </p:nvSpPr>
          <p:spPr>
            <a:xfrm>
              <a:off x="10833039" y="5130234"/>
              <a:ext cx="1479870" cy="355363"/>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30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it-IT" sz="1400" dirty="0"/>
                <a:t>Scopri di più</a:t>
              </a:r>
            </a:p>
          </p:txBody>
        </p:sp>
      </p:grpSp>
      <p:pic>
        <p:nvPicPr>
          <p:cNvPr id="6" name="Google Shape;515;g1020d4e4f60_1_319">
            <a:extLst>
              <a:ext uri="{FF2B5EF4-FFF2-40B4-BE49-F238E27FC236}">
                <a16:creationId xmlns:a16="http://schemas.microsoft.com/office/drawing/2014/main" id="{99526AE2-8C6A-587A-E8F1-4B77BE53C022}"/>
              </a:ext>
            </a:extLst>
          </p:cNvPr>
          <p:cNvPicPr preferRelativeResize="0"/>
          <p:nvPr/>
        </p:nvPicPr>
        <p:blipFill>
          <a:blip r:embed="rId11">
            <a:alphaModFix/>
          </a:blip>
          <a:stretch>
            <a:fillRect/>
          </a:stretch>
        </p:blipFill>
        <p:spPr>
          <a:xfrm>
            <a:off x="10291013" y="637490"/>
            <a:ext cx="1135025" cy="561569"/>
          </a:xfrm>
          <a:prstGeom prst="rect">
            <a:avLst/>
          </a:prstGeom>
          <a:noFill/>
          <a:ln>
            <a:noFill/>
          </a:ln>
        </p:spPr>
      </p:pic>
    </p:spTree>
    <p:extLst>
      <p:ext uri="{BB962C8B-B14F-4D97-AF65-F5344CB8AC3E}">
        <p14:creationId xmlns:p14="http://schemas.microsoft.com/office/powerpoint/2010/main" val="4121146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6819D671-CCB1-4872-810A-B9CFE4CA14E0}"/>
              </a:ext>
            </a:extLst>
          </p:cNvPr>
          <p:cNvSpPr>
            <a:spLocks noGrp="1"/>
          </p:cNvSpPr>
          <p:nvPr>
            <p:ph type="body" sz="quarter" idx="14"/>
          </p:nvPr>
        </p:nvSpPr>
        <p:spPr>
          <a:xfrm>
            <a:off x="712787" y="4964648"/>
            <a:ext cx="11193867" cy="1027651"/>
          </a:xfrm>
        </p:spPr>
        <p:txBody>
          <a:bodyPr/>
          <a:lstStyle/>
          <a:p>
            <a:pPr>
              <a:lnSpc>
                <a:spcPct val="100000"/>
              </a:lnSpc>
              <a:spcBef>
                <a:spcPts val="0"/>
              </a:spcBef>
            </a:pPr>
            <a:r>
              <a:rPr lang="it-IT" sz="2800" b="1" dirty="0"/>
              <a:t>Dott.ssa PAOLA A. SACCHETTI</a:t>
            </a:r>
          </a:p>
          <a:p>
            <a:pPr>
              <a:lnSpc>
                <a:spcPct val="100000"/>
              </a:lnSpc>
              <a:spcBef>
                <a:spcPts val="0"/>
              </a:spcBef>
            </a:pPr>
            <a:r>
              <a:rPr lang="it-IT" altLang="it-IT" b="1" dirty="0"/>
              <a:t>Psicologa </a:t>
            </a:r>
          </a:p>
          <a:p>
            <a:pPr>
              <a:lnSpc>
                <a:spcPct val="100000"/>
              </a:lnSpc>
              <a:spcBef>
                <a:spcPts val="0"/>
              </a:spcBef>
            </a:pPr>
            <a:endParaRPr lang="it-IT" sz="2800" b="1" i="1" dirty="0"/>
          </a:p>
        </p:txBody>
      </p:sp>
      <p:sp>
        <p:nvSpPr>
          <p:cNvPr id="4" name="Titolo 3">
            <a:extLst>
              <a:ext uri="{FF2B5EF4-FFF2-40B4-BE49-F238E27FC236}">
                <a16:creationId xmlns:a16="http://schemas.microsoft.com/office/drawing/2014/main" id="{14C69217-078C-492C-893F-97076DF9D40B}"/>
              </a:ext>
            </a:extLst>
          </p:cNvPr>
          <p:cNvSpPr>
            <a:spLocks noGrp="1"/>
          </p:cNvSpPr>
          <p:nvPr>
            <p:ph type="title"/>
          </p:nvPr>
        </p:nvSpPr>
        <p:spPr>
          <a:xfrm>
            <a:off x="712788" y="3113288"/>
            <a:ext cx="9955212" cy="1325563"/>
          </a:xfrm>
        </p:spPr>
        <p:txBody>
          <a:bodyPr/>
          <a:lstStyle/>
          <a:p>
            <a:r>
              <a:rPr lang="it-IT" sz="3200" dirty="0"/>
              <a:t>EDUCARE ALLE EMOZIONI</a:t>
            </a:r>
            <a:br>
              <a:rPr lang="it-IT" sz="2800" dirty="0"/>
            </a:br>
            <a:r>
              <a:rPr lang="it-IT" sz="2800" dirty="0"/>
              <a:t>Consapevolezza di sé e sviluppo delle competenze emotive e relazionali</a:t>
            </a:r>
            <a:endParaRPr lang="it-IT" dirty="0"/>
          </a:p>
        </p:txBody>
      </p:sp>
      <p:pic>
        <p:nvPicPr>
          <p:cNvPr id="2" name="Google Shape;332;g1020d4e4f60_1_288">
            <a:extLst>
              <a:ext uri="{FF2B5EF4-FFF2-40B4-BE49-F238E27FC236}">
                <a16:creationId xmlns:a16="http://schemas.microsoft.com/office/drawing/2014/main" id="{EEF89053-8338-0333-0F20-EC3E21119C83}"/>
              </a:ext>
            </a:extLst>
          </p:cNvPr>
          <p:cNvPicPr preferRelativeResize="0"/>
          <p:nvPr/>
        </p:nvPicPr>
        <p:blipFill>
          <a:blip r:embed="rId2">
            <a:alphaModFix/>
          </a:blip>
          <a:stretch>
            <a:fillRect/>
          </a:stretch>
        </p:blipFill>
        <p:spPr>
          <a:xfrm>
            <a:off x="10291013" y="637490"/>
            <a:ext cx="1135025" cy="561569"/>
          </a:xfrm>
          <a:prstGeom prst="rect">
            <a:avLst/>
          </a:prstGeom>
          <a:noFill/>
          <a:ln>
            <a:noFill/>
          </a:ln>
        </p:spPr>
      </p:pic>
    </p:spTree>
    <p:extLst>
      <p:ext uri="{BB962C8B-B14F-4D97-AF65-F5344CB8AC3E}">
        <p14:creationId xmlns:p14="http://schemas.microsoft.com/office/powerpoint/2010/main" val="3879701046"/>
      </p:ext>
    </p:extLst>
  </p:cSld>
  <p:clrMapOvr>
    <a:masterClrMapping/>
  </p:clrMapOvr>
  <mc:AlternateContent xmlns:mc="http://schemas.openxmlformats.org/markup-compatibility/2006" xmlns:p14="http://schemas.microsoft.com/office/powerpoint/2010/main">
    <mc:Choice Requires="p14">
      <p:transition spd="slow" p14:dur="2000" advTm="9831"/>
    </mc:Choice>
    <mc:Fallback xmlns="">
      <p:transition spd="slow" advTm="983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3">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0424772"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Consapevolezza delle proprie e altrui emozioni, saper stare insieme e cooperare, empatia e capacità di ascolto, prendersi cura di sé e degli altri sono abilità umane e sociali legate allo sviluppo di comportamenti positivi fondamentali nella crescita di ogni bambino e ogni bambina.</a:t>
            </a:r>
          </a:p>
          <a:p>
            <a:pPr algn="just"/>
            <a:endParaRPr lang="it-IT" sz="1600" dirty="0">
              <a:solidFill>
                <a:srgbClr val="376092"/>
              </a:solidFill>
              <a:latin typeface="Open Sans" panose="020B0606030504020204"/>
              <a:ea typeface="SimSun" charset="0"/>
            </a:endParaRPr>
          </a:p>
          <a:p>
            <a:pPr algn="just"/>
            <a:endParaRPr lang="it-IT" sz="1600" dirty="0">
              <a:solidFill>
                <a:srgbClr val="376092"/>
              </a:solidFill>
              <a:latin typeface="Open Sans" panose="020B0606030504020204"/>
              <a:ea typeface="SimSun" charset="0"/>
            </a:endParaRPr>
          </a:p>
          <a:p>
            <a:pPr algn="just"/>
            <a:r>
              <a:rPr lang="it-IT" sz="1600" b="1" dirty="0">
                <a:solidFill>
                  <a:srgbClr val="376092"/>
                </a:solidFill>
                <a:latin typeface="Open Sans" panose="020B0606030504020204"/>
                <a:ea typeface="SimSun" charset="0"/>
              </a:rPr>
              <a:t>Soste</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nere</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e sviluppare le </a:t>
            </a:r>
            <a:r>
              <a:rPr lang="it-IT" sz="1600" b="1" dirty="0">
                <a:solidFill>
                  <a:srgbClr val="00B0F0"/>
                </a:solidFill>
                <a:effectLst/>
                <a:latin typeface="Open Sans" panose="020B0606030504020204" pitchFamily="34" charset="0"/>
                <a:ea typeface="Open Sans" panose="020B0606030504020204" pitchFamily="34" charset="0"/>
                <a:cs typeface="Open Sans" panose="020B0606030504020204" pitchFamily="34" charset="0"/>
              </a:rPr>
              <a:t>competenze emotive e relazionali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dei bambini è essenziale anche a </a:t>
            </a:r>
            <a:r>
              <a:rPr lang="it-IT" sz="1600" b="1" dirty="0">
                <a:solidFill>
                  <a:srgbClr val="00B0F0"/>
                </a:solidFill>
                <a:effectLst/>
                <a:latin typeface="Open Sans" panose="020B0606030504020204" pitchFamily="34" charset="0"/>
                <a:ea typeface="Open Sans" panose="020B0606030504020204" pitchFamily="34" charset="0"/>
                <a:cs typeface="Open Sans" panose="020B0606030504020204" pitchFamily="34" charset="0"/>
              </a:rPr>
              <a:t>scuola</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poiché sono </a:t>
            </a:r>
            <a:r>
              <a:rPr lang="it-IT" sz="1600" b="1"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aspetti trasversali agli apprendimenti e al benessere</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del singolo e del gruppo classe. </a:t>
            </a:r>
          </a:p>
          <a:p>
            <a:pPr algn="just"/>
            <a:endParaRPr lang="it-IT" sz="18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7" name="CasellaDiTesto 14">
            <a:extLst>
              <a:ext uri="{FF2B5EF4-FFF2-40B4-BE49-F238E27FC236}">
                <a16:creationId xmlns:a16="http://schemas.microsoft.com/office/drawing/2014/main" id="{2746587A-7D10-7759-813E-15ED25A1E4CF}"/>
              </a:ext>
            </a:extLst>
          </p:cNvPr>
          <p:cNvSpPr txBox="1">
            <a:spLocks noChangeArrowheads="1"/>
          </p:cNvSpPr>
          <p:nvPr/>
        </p:nvSpPr>
        <p:spPr bwMode="auto">
          <a:xfrm>
            <a:off x="3331028" y="3846130"/>
            <a:ext cx="6096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sz="1600" dirty="0">
                <a:solidFill>
                  <a:srgbClr val="376092"/>
                </a:solidFill>
                <a:latin typeface="Open Sans" panose="020B0606030504020204"/>
                <a:ea typeface="SimSun" charset="0"/>
                <a:cs typeface="SimSun" charset="0"/>
              </a:rPr>
              <a:t>In questo webinar scopriremo </a:t>
            </a:r>
            <a:r>
              <a:rPr lang="it-IT" sz="1600" b="1" dirty="0">
                <a:solidFill>
                  <a:srgbClr val="376092"/>
                </a:solidFill>
                <a:latin typeface="Open Sans" panose="020B0606030504020204"/>
                <a:ea typeface="SimSun" charset="0"/>
                <a:cs typeface="SimSun" charset="0"/>
              </a:rPr>
              <a:t>perché</a:t>
            </a:r>
            <a:r>
              <a:rPr lang="it-IT" sz="1600" dirty="0">
                <a:solidFill>
                  <a:srgbClr val="376092"/>
                </a:solidFill>
                <a:latin typeface="Open Sans" panose="020B0606030504020204"/>
                <a:ea typeface="SimSun" charset="0"/>
                <a:cs typeface="SimSun" charset="0"/>
              </a:rPr>
              <a:t> sia importante «</a:t>
            </a:r>
            <a:r>
              <a:rPr lang="it-IT" sz="1600" b="1" dirty="0">
                <a:solidFill>
                  <a:srgbClr val="376092"/>
                </a:solidFill>
                <a:latin typeface="Open Sans" panose="020B0606030504020204"/>
                <a:ea typeface="SimSun" charset="0"/>
                <a:cs typeface="SimSun" charset="0"/>
              </a:rPr>
              <a:t>educare alle emozioni</a:t>
            </a:r>
            <a:r>
              <a:rPr lang="it-IT" sz="1600" dirty="0">
                <a:solidFill>
                  <a:srgbClr val="376092"/>
                </a:solidFill>
                <a:latin typeface="Open Sans" panose="020B0606030504020204"/>
                <a:ea typeface="SimSun" charset="0"/>
                <a:cs typeface="SimSun" charset="0"/>
              </a:rPr>
              <a:t>» e sostenere lo sviluppo delle competenze emotive e relazionali di allievi e allieve, e parleremo di </a:t>
            </a:r>
            <a:r>
              <a:rPr lang="it-IT" sz="1600" b="1" dirty="0">
                <a:solidFill>
                  <a:srgbClr val="376092"/>
                </a:solidFill>
                <a:latin typeface="Open Sans" panose="020B0606030504020204"/>
                <a:ea typeface="SimSun" charset="0"/>
                <a:cs typeface="SimSun" charset="0"/>
              </a:rPr>
              <a:t>come</a:t>
            </a:r>
            <a:r>
              <a:rPr lang="it-IT" sz="1600" dirty="0">
                <a:solidFill>
                  <a:srgbClr val="376092"/>
                </a:solidFill>
                <a:latin typeface="Open Sans" panose="020B0606030504020204"/>
                <a:ea typeface="SimSun" charset="0"/>
                <a:cs typeface="SimSun" charset="0"/>
              </a:rPr>
              <a:t> si possa lavorarci in classe, proponendo alcuni </a:t>
            </a:r>
            <a:r>
              <a:rPr lang="it-IT" sz="1600" b="1" dirty="0">
                <a:solidFill>
                  <a:srgbClr val="376092"/>
                </a:solidFill>
                <a:latin typeface="Open Sans" panose="020B0606030504020204"/>
                <a:ea typeface="SimSun" charset="0"/>
                <a:cs typeface="SimSun" charset="0"/>
              </a:rPr>
              <a:t>spunti operativi </a:t>
            </a:r>
            <a:r>
              <a:rPr lang="it-IT" sz="1600" dirty="0">
                <a:solidFill>
                  <a:srgbClr val="376092"/>
                </a:solidFill>
                <a:latin typeface="Open Sans" panose="020B0606030504020204"/>
                <a:ea typeface="SimSun" charset="0"/>
                <a:cs typeface="SimSun" charset="0"/>
              </a:rPr>
              <a:t>e </a:t>
            </a:r>
            <a:r>
              <a:rPr lang="it-IT" sz="1600" b="1" dirty="0">
                <a:solidFill>
                  <a:srgbClr val="376092"/>
                </a:solidFill>
                <a:latin typeface="Open Sans" panose="020B0606030504020204"/>
                <a:ea typeface="SimSun" charset="0"/>
                <a:cs typeface="SimSun" charset="0"/>
              </a:rPr>
              <a:t>suggerimenti </a:t>
            </a:r>
            <a:r>
              <a:rPr lang="it-IT" sz="1600" dirty="0">
                <a:solidFill>
                  <a:srgbClr val="376092"/>
                </a:solidFill>
                <a:latin typeface="Open Sans" panose="020B0606030504020204"/>
                <a:ea typeface="SimSun" charset="0"/>
                <a:cs typeface="SimSun" charset="0"/>
              </a:rPr>
              <a:t>di attività.</a:t>
            </a:r>
          </a:p>
          <a:p>
            <a:pPr algn="just"/>
            <a:r>
              <a:rPr lang="it-IT" sz="1600" dirty="0">
                <a:solidFill>
                  <a:srgbClr val="376092"/>
                </a:solidFill>
                <a:latin typeface="Open Sans" panose="020B0606030504020204"/>
                <a:ea typeface="SimSun" charset="0"/>
              </a:rPr>
              <a:t>In particolare, </a:t>
            </a:r>
            <a:r>
              <a:rPr lang="it-IT" sz="1600" dirty="0">
                <a:solidFill>
                  <a:srgbClr val="376092"/>
                </a:solidFill>
                <a:latin typeface="Open Sans" panose="020B0606030504020204"/>
                <a:ea typeface="SimSun" charset="0"/>
                <a:cs typeface="SimSun" charset="0"/>
              </a:rPr>
              <a:t>porremo il focus sulla «</a:t>
            </a:r>
            <a:r>
              <a:rPr lang="it-IT" sz="1600" b="1" dirty="0">
                <a:solidFill>
                  <a:srgbClr val="00B0F0"/>
                </a:solidFill>
                <a:latin typeface="Open Sans" panose="020B0606030504020204"/>
                <a:ea typeface="SimSun" charset="0"/>
                <a:cs typeface="SimSun" charset="0"/>
              </a:rPr>
              <a:t>consapevolezza di sé</a:t>
            </a:r>
            <a:r>
              <a:rPr lang="it-IT" sz="1600" dirty="0">
                <a:solidFill>
                  <a:srgbClr val="376092"/>
                </a:solidFill>
                <a:latin typeface="Open Sans" panose="020B0606030504020204"/>
                <a:ea typeface="SimSun" charset="0"/>
                <a:cs typeface="SimSun" charset="0"/>
              </a:rPr>
              <a:t>», </a:t>
            </a:r>
            <a:r>
              <a:rPr lang="it-IT" sz="1600" b="1" dirty="0">
                <a:solidFill>
                  <a:srgbClr val="376092"/>
                </a:solidFill>
                <a:latin typeface="Open Sans" panose="020B0606030504020204"/>
                <a:ea typeface="SimSun" charset="0"/>
                <a:cs typeface="SimSun" charset="0"/>
              </a:rPr>
              <a:t>abilità essenziale e prerequisito</a:t>
            </a:r>
            <a:r>
              <a:rPr lang="it-IT" sz="1600" dirty="0">
                <a:solidFill>
                  <a:srgbClr val="376092"/>
                </a:solidFill>
                <a:latin typeface="Open Sans" panose="020B0606030504020204"/>
                <a:ea typeface="SimSun" charset="0"/>
                <a:cs typeface="SimSun" charset="0"/>
              </a:rPr>
              <a:t> per sostenere lo sviluppo di tutte le competenze emotive e relazionali.</a:t>
            </a:r>
            <a:endParaRPr lang="it-IT" sz="1600" dirty="0">
              <a:latin typeface="Open Sans" panose="020B0606030504020204"/>
            </a:endParaRPr>
          </a:p>
        </p:txBody>
      </p:sp>
      <p:grpSp>
        <p:nvGrpSpPr>
          <p:cNvPr id="12" name="Gruppo 11">
            <a:extLst>
              <a:ext uri="{FF2B5EF4-FFF2-40B4-BE49-F238E27FC236}">
                <a16:creationId xmlns:a16="http://schemas.microsoft.com/office/drawing/2014/main" id="{E4C0E8EC-F5B4-2B58-0D49-272D12D3C2C3}"/>
              </a:ext>
            </a:extLst>
          </p:cNvPr>
          <p:cNvGrpSpPr/>
          <p:nvPr/>
        </p:nvGrpSpPr>
        <p:grpSpPr>
          <a:xfrm>
            <a:off x="10172700" y="186008"/>
            <a:ext cx="1880664" cy="1020391"/>
            <a:chOff x="10172700" y="186008"/>
            <a:chExt cx="1880664" cy="1020391"/>
          </a:xfrm>
        </p:grpSpPr>
        <p:pic>
          <p:nvPicPr>
            <p:cNvPr id="370" name="Google Shape;370;g1049568dc15_0_32"/>
            <p:cNvPicPr preferRelativeResize="0"/>
            <p:nvPr/>
          </p:nvPicPr>
          <p:blipFill>
            <a:blip r:embed="rId4">
              <a:alphaModFix/>
            </a:blip>
            <a:stretch>
              <a:fillRect/>
            </a:stretch>
          </p:blipFill>
          <p:spPr>
            <a:xfrm>
              <a:off x="11369364" y="594399"/>
              <a:ext cx="684000" cy="612000"/>
            </a:xfrm>
            <a:prstGeom prst="rect">
              <a:avLst/>
            </a:prstGeom>
            <a:noFill/>
            <a:ln>
              <a:noFill/>
            </a:ln>
          </p:spPr>
        </p:pic>
        <p:sp>
          <p:nvSpPr>
            <p:cNvPr id="10" name="Segnaposto testo 2">
              <a:extLst>
                <a:ext uri="{FF2B5EF4-FFF2-40B4-BE49-F238E27FC236}">
                  <a16:creationId xmlns:a16="http://schemas.microsoft.com/office/drawing/2014/main" id="{944F8CC8-E744-A8A3-27D5-566FD131339D}"/>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grpSp>
        <p:nvGrpSpPr>
          <p:cNvPr id="11" name="Gruppo 10">
            <a:extLst>
              <a:ext uri="{FF2B5EF4-FFF2-40B4-BE49-F238E27FC236}">
                <a16:creationId xmlns:a16="http://schemas.microsoft.com/office/drawing/2014/main" id="{8D19FE3B-408C-0DBA-69AC-E44FDC7956B9}"/>
              </a:ext>
            </a:extLst>
          </p:cNvPr>
          <p:cNvGrpSpPr/>
          <p:nvPr/>
        </p:nvGrpSpPr>
        <p:grpSpPr>
          <a:xfrm>
            <a:off x="9642929" y="3950343"/>
            <a:ext cx="2405742" cy="2077493"/>
            <a:chOff x="1665513" y="3618089"/>
            <a:chExt cx="2405742" cy="2077493"/>
          </a:xfrm>
        </p:grpSpPr>
        <p:sp>
          <p:nvSpPr>
            <p:cNvPr id="6" name="CasellaDiTesto 5">
              <a:extLst>
                <a:ext uri="{FF2B5EF4-FFF2-40B4-BE49-F238E27FC236}">
                  <a16:creationId xmlns:a16="http://schemas.microsoft.com/office/drawing/2014/main" id="{50E59795-F71C-8CB0-A886-69F89C580B4B}"/>
                </a:ext>
              </a:extLst>
            </p:cNvPr>
            <p:cNvSpPr txBox="1"/>
            <p:nvPr/>
          </p:nvSpPr>
          <p:spPr>
            <a:xfrm>
              <a:off x="2830284" y="5480138"/>
              <a:ext cx="12409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376092"/>
                  </a:solidFill>
                  <a:latin typeface="Open Sans" panose="020B0606030504020204"/>
                  <a:ea typeface="SimSun" charset="0"/>
                  <a:cs typeface="SimSun"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latin typeface="Calibri" panose="020F0502020204030204" pitchFamily="34" charset="0"/>
                </a:defRPr>
              </a:lvl9pPr>
            </a:lstStyle>
            <a:p>
              <a:pPr algn="r"/>
              <a:r>
                <a:rPr lang="it-IT" sz="800" dirty="0" err="1"/>
                <a:t>Renata.s</a:t>
              </a:r>
              <a:r>
                <a:rPr lang="it-IT" sz="800" dirty="0"/>
                <a:t> / </a:t>
              </a:r>
              <a:r>
                <a:rPr lang="it-IT" sz="800" dirty="0" err="1"/>
                <a:t>Freepik</a:t>
              </a:r>
              <a:endParaRPr lang="it-IT" sz="800" dirty="0"/>
            </a:p>
          </p:txBody>
        </p:sp>
        <p:pic>
          <p:nvPicPr>
            <p:cNvPr id="9" name="Immagine 8">
              <a:extLst>
                <a:ext uri="{FF2B5EF4-FFF2-40B4-BE49-F238E27FC236}">
                  <a16:creationId xmlns:a16="http://schemas.microsoft.com/office/drawing/2014/main" id="{D3A21457-4DFA-898C-47EE-ABB856E8A49E}"/>
                </a:ext>
              </a:extLst>
            </p:cNvPr>
            <p:cNvPicPr>
              <a:picLocks noChangeAspect="1"/>
            </p:cNvPicPr>
            <p:nvPr/>
          </p:nvPicPr>
          <p:blipFill>
            <a:blip r:embed="rId5"/>
            <a:srcRect l="130" r="130"/>
            <a:stretch/>
          </p:blipFill>
          <p:spPr>
            <a:xfrm>
              <a:off x="1665513" y="3618089"/>
              <a:ext cx="2329543" cy="185868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96236584"/>
      </p:ext>
    </p:extLst>
  </p:cSld>
  <p:clrMapOvr>
    <a:masterClrMapping/>
  </p:clrMapOvr>
  <mc:AlternateContent xmlns:mc="http://schemas.openxmlformats.org/markup-compatibility/2006" xmlns:p14="http://schemas.microsoft.com/office/powerpoint/2010/main">
    <mc:Choice Requires="p14">
      <p:transition spd="slow" p14:dur="2000" advTm="57993"/>
    </mc:Choice>
    <mc:Fallback xmlns="">
      <p:transition spd="slow" advTm="5799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4">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8" y="1525208"/>
            <a:ext cx="113960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L’IMPORTANZA DELLE EMOZIONI</a:t>
            </a:r>
          </a:p>
          <a:p>
            <a:pPr algn="just"/>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algn="just"/>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Vi è mai capitato</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t>
            </a:r>
          </a:p>
          <a:p>
            <a:pPr marL="216000" indent="-216000"/>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di non riuscire a concentrarvi perché eravate t</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risti?</a:t>
            </a:r>
          </a:p>
          <a:p>
            <a:pPr marL="216000" indent="-216000"/>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di rileggere più volte le stesse righe perché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stavate pensando a quella situazione che vi preoccupava?</a:t>
            </a:r>
          </a:p>
          <a:p>
            <a:pPr marL="216000" indent="-216000"/>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 di mangiare anche se non avevate fame per il solo piacere conviviale di stare con quelle persone?</a:t>
            </a:r>
          </a:p>
          <a:p>
            <a:pPr marL="216000" indent="-216000"/>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di percepire più fatica fisica quando eravate tristi o arrabbiati o meno stanchezza quando eravate felici?</a:t>
            </a:r>
          </a:p>
          <a:p>
            <a:pPr marL="216000" indent="-216000"/>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di fare degli acquisiti di impulso come compensazione di un momento negativo?</a:t>
            </a:r>
          </a:p>
          <a:p>
            <a:pPr marL="216000" indent="-216000"/>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di fare una bella dormita quando eravate felici e soddisfatti o di avere notti agitate o insonni nei momenti di tristezza, dolore o preoccupazione?</a:t>
            </a:r>
            <a:endPar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a:p>
            <a:pPr marL="216000" indent="-216000"/>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di essere più motivate/i durante un lavoro che vi interessava particolarmente? O, viceversa, </a:t>
            </a:r>
            <a:b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b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di non esserlo per nulla con un lavoro ostico o che non vi interessava?</a:t>
            </a:r>
          </a:p>
          <a:p>
            <a:pPr marL="720000" indent="-216000"/>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di non voler ascoltare una canzone o vedere un certo film perché vi avrebbe fatto «sentire peggio» </a:t>
            </a:r>
            <a:b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b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o, al contrario, di aver bisogno di ascoltare un certo tipo di musica o vedere un particolare film proprio perché si accordava al vostro stato d’animo?  </a:t>
            </a:r>
          </a:p>
          <a:p>
            <a:pPr marL="1260000" indent="-216000"/>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di essere «contagiati» dal buonumore/malumore di qualcuno?</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sp>
        <p:nvSpPr>
          <p:cNvPr id="4" name="CasellaDiTesto 3">
            <a:extLst>
              <a:ext uri="{FF2B5EF4-FFF2-40B4-BE49-F238E27FC236}">
                <a16:creationId xmlns:a16="http://schemas.microsoft.com/office/drawing/2014/main" id="{A17582BB-9531-9AE7-4732-CB01413E8231}"/>
              </a:ext>
            </a:extLst>
          </p:cNvPr>
          <p:cNvSpPr txBox="1"/>
          <p:nvPr/>
        </p:nvSpPr>
        <p:spPr>
          <a:xfrm>
            <a:off x="3410174" y="5687107"/>
            <a:ext cx="8670863" cy="984885"/>
          </a:xfrm>
          <a:prstGeom prst="rect">
            <a:avLst/>
          </a:prstGeom>
          <a:noFill/>
        </p:spPr>
        <p:txBody>
          <a:bodyPr wrap="square">
            <a:spAutoFit/>
          </a:bodyPr>
          <a:lstStyle/>
          <a:p>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Questi sono tutti esempi di come </a:t>
            </a:r>
            <a:r>
              <a:rPr lang="it-IT" sz="1600" b="1" dirty="0">
                <a:solidFill>
                  <a:srgbClr val="376092"/>
                </a:solidFill>
                <a:latin typeface="Open Sans" panose="020B0606030504020204" pitchFamily="34" charset="0"/>
                <a:ea typeface="Open Sans" panose="020B0606030504020204" pitchFamily="34" charset="0"/>
                <a:cs typeface="Open Sans" panose="020B0606030504020204" pitchFamily="34" charset="0"/>
              </a:rPr>
              <a:t>ciò che proviamo influenza le nostre vite e le nostre reazioni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comportamentali, a volte in modo del tutto inconsapevole sul momento.</a:t>
            </a:r>
          </a:p>
          <a:p>
            <a:endParaRPr lang="it-IT" sz="10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La stessa cosa accade ai bambini e alle bambine, sin dalla primissima infanzia</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a:t>
            </a:r>
            <a:endPar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 name="Immagine 5">
            <a:extLst>
              <a:ext uri="{FF2B5EF4-FFF2-40B4-BE49-F238E27FC236}">
                <a16:creationId xmlns:a16="http://schemas.microsoft.com/office/drawing/2014/main" id="{561939CB-9ABC-8AC2-044B-FD021521BEE3}"/>
              </a:ext>
            </a:extLst>
          </p:cNvPr>
          <p:cNvPicPr>
            <a:picLocks noChangeAspect="1"/>
          </p:cNvPicPr>
          <p:nvPr/>
        </p:nvPicPr>
        <p:blipFill>
          <a:blip r:embed="rId5"/>
          <a:stretch>
            <a:fillRect/>
          </a:stretch>
        </p:blipFill>
        <p:spPr>
          <a:xfrm>
            <a:off x="11312905" y="2374570"/>
            <a:ext cx="605882" cy="642445"/>
          </a:xfrm>
          <a:prstGeom prst="rect">
            <a:avLst/>
          </a:prstGeom>
        </p:spPr>
      </p:pic>
      <p:pic>
        <p:nvPicPr>
          <p:cNvPr id="8" name="Immagine 7">
            <a:extLst>
              <a:ext uri="{FF2B5EF4-FFF2-40B4-BE49-F238E27FC236}">
                <a16:creationId xmlns:a16="http://schemas.microsoft.com/office/drawing/2014/main" id="{08609F49-95F0-4FC4-6EA7-2131D2CF30CB}"/>
              </a:ext>
            </a:extLst>
          </p:cNvPr>
          <p:cNvPicPr>
            <a:picLocks noChangeAspect="1"/>
          </p:cNvPicPr>
          <p:nvPr/>
        </p:nvPicPr>
        <p:blipFill rotWithShape="1">
          <a:blip r:embed="rId6"/>
          <a:srcRect l="9725" r="7473"/>
          <a:stretch/>
        </p:blipFill>
        <p:spPr>
          <a:xfrm>
            <a:off x="8475816" y="1653230"/>
            <a:ext cx="648000" cy="652984"/>
          </a:xfrm>
          <a:prstGeom prst="rect">
            <a:avLst/>
          </a:prstGeom>
        </p:spPr>
      </p:pic>
      <p:pic>
        <p:nvPicPr>
          <p:cNvPr id="11" name="Immagine 10">
            <a:extLst>
              <a:ext uri="{FF2B5EF4-FFF2-40B4-BE49-F238E27FC236}">
                <a16:creationId xmlns:a16="http://schemas.microsoft.com/office/drawing/2014/main" id="{51537E73-1A96-3524-8021-E759A2B1DC66}"/>
              </a:ext>
            </a:extLst>
          </p:cNvPr>
          <p:cNvPicPr>
            <a:picLocks noChangeAspect="1"/>
          </p:cNvPicPr>
          <p:nvPr/>
        </p:nvPicPr>
        <p:blipFill>
          <a:blip r:embed="rId7"/>
          <a:stretch>
            <a:fillRect/>
          </a:stretch>
        </p:blipFill>
        <p:spPr>
          <a:xfrm>
            <a:off x="9315462" y="1817921"/>
            <a:ext cx="672665" cy="734757"/>
          </a:xfrm>
          <a:prstGeom prst="rect">
            <a:avLst/>
          </a:prstGeom>
        </p:spPr>
      </p:pic>
      <p:pic>
        <p:nvPicPr>
          <p:cNvPr id="14" name="Immagine 13">
            <a:extLst>
              <a:ext uri="{FF2B5EF4-FFF2-40B4-BE49-F238E27FC236}">
                <a16:creationId xmlns:a16="http://schemas.microsoft.com/office/drawing/2014/main" id="{41E0D6BD-31D7-6F8B-B96B-45F933F0A6F5}"/>
              </a:ext>
            </a:extLst>
          </p:cNvPr>
          <p:cNvPicPr>
            <a:picLocks noChangeAspect="1"/>
          </p:cNvPicPr>
          <p:nvPr/>
        </p:nvPicPr>
        <p:blipFill rotWithShape="1">
          <a:blip r:embed="rId8"/>
          <a:srcRect l="12994"/>
          <a:stretch/>
        </p:blipFill>
        <p:spPr>
          <a:xfrm>
            <a:off x="10449241" y="2159787"/>
            <a:ext cx="648000" cy="639685"/>
          </a:xfrm>
          <a:prstGeom prst="rect">
            <a:avLst/>
          </a:prstGeom>
        </p:spPr>
      </p:pic>
      <p:pic>
        <p:nvPicPr>
          <p:cNvPr id="16" name="Immagine 15">
            <a:extLst>
              <a:ext uri="{FF2B5EF4-FFF2-40B4-BE49-F238E27FC236}">
                <a16:creationId xmlns:a16="http://schemas.microsoft.com/office/drawing/2014/main" id="{BEF01250-8AA7-F134-D854-822D5AFB785D}"/>
              </a:ext>
            </a:extLst>
          </p:cNvPr>
          <p:cNvPicPr>
            <a:picLocks noChangeAspect="1"/>
          </p:cNvPicPr>
          <p:nvPr/>
        </p:nvPicPr>
        <p:blipFill>
          <a:blip r:embed="rId9"/>
          <a:stretch>
            <a:fillRect/>
          </a:stretch>
        </p:blipFill>
        <p:spPr>
          <a:xfrm>
            <a:off x="10089616" y="1331722"/>
            <a:ext cx="648000" cy="648000"/>
          </a:xfrm>
          <a:prstGeom prst="rect">
            <a:avLst/>
          </a:prstGeom>
        </p:spPr>
      </p:pic>
      <p:pic>
        <p:nvPicPr>
          <p:cNvPr id="18" name="Immagine 17">
            <a:extLst>
              <a:ext uri="{FF2B5EF4-FFF2-40B4-BE49-F238E27FC236}">
                <a16:creationId xmlns:a16="http://schemas.microsoft.com/office/drawing/2014/main" id="{7AE9773E-6BFF-BA46-1E6F-8C8537E2AB85}"/>
              </a:ext>
            </a:extLst>
          </p:cNvPr>
          <p:cNvPicPr>
            <a:picLocks noChangeAspect="1"/>
          </p:cNvPicPr>
          <p:nvPr/>
        </p:nvPicPr>
        <p:blipFill>
          <a:blip r:embed="rId10"/>
          <a:stretch>
            <a:fillRect/>
          </a:stretch>
        </p:blipFill>
        <p:spPr>
          <a:xfrm>
            <a:off x="11019149" y="1446527"/>
            <a:ext cx="648000" cy="603567"/>
          </a:xfrm>
          <a:prstGeom prst="rect">
            <a:avLst/>
          </a:prstGeom>
        </p:spPr>
      </p:pic>
      <p:grpSp>
        <p:nvGrpSpPr>
          <p:cNvPr id="22" name="Gruppo 21">
            <a:extLst>
              <a:ext uri="{FF2B5EF4-FFF2-40B4-BE49-F238E27FC236}">
                <a16:creationId xmlns:a16="http://schemas.microsoft.com/office/drawing/2014/main" id="{4E4C3F7C-5BF9-B7A5-1694-88517644924C}"/>
              </a:ext>
            </a:extLst>
          </p:cNvPr>
          <p:cNvGrpSpPr/>
          <p:nvPr/>
        </p:nvGrpSpPr>
        <p:grpSpPr>
          <a:xfrm>
            <a:off x="10172700" y="186008"/>
            <a:ext cx="1908337" cy="1173366"/>
            <a:chOff x="10172700" y="186008"/>
            <a:chExt cx="1908337" cy="1173366"/>
          </a:xfrm>
        </p:grpSpPr>
        <p:pic>
          <p:nvPicPr>
            <p:cNvPr id="23" name="Google Shape;168;g1020d4e4f60_1_302">
              <a:extLst>
                <a:ext uri="{FF2B5EF4-FFF2-40B4-BE49-F238E27FC236}">
                  <a16:creationId xmlns:a16="http://schemas.microsoft.com/office/drawing/2014/main" id="{E14F19CD-421C-3162-485C-613B2476103D}"/>
                </a:ext>
              </a:extLst>
            </p:cNvPr>
            <p:cNvPicPr preferRelativeResize="0"/>
            <p:nvPr/>
          </p:nvPicPr>
          <p:blipFill>
            <a:blip r:embed="rId11">
              <a:alphaModFix/>
            </a:blip>
            <a:stretch>
              <a:fillRect/>
            </a:stretch>
          </p:blipFill>
          <p:spPr>
            <a:xfrm>
              <a:off x="11253262" y="466824"/>
              <a:ext cx="827775" cy="892550"/>
            </a:xfrm>
            <a:prstGeom prst="rect">
              <a:avLst/>
            </a:prstGeom>
            <a:noFill/>
            <a:ln>
              <a:noFill/>
            </a:ln>
          </p:spPr>
        </p:pic>
        <p:sp>
          <p:nvSpPr>
            <p:cNvPr id="24" name="Segnaposto testo 2">
              <a:extLst>
                <a:ext uri="{FF2B5EF4-FFF2-40B4-BE49-F238E27FC236}">
                  <a16:creationId xmlns:a16="http://schemas.microsoft.com/office/drawing/2014/main" id="{7E2B761F-3110-B6A7-14C3-8368C0C958A5}"/>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pic>
        <p:nvPicPr>
          <p:cNvPr id="9" name="Immagine 8">
            <a:extLst>
              <a:ext uri="{FF2B5EF4-FFF2-40B4-BE49-F238E27FC236}">
                <a16:creationId xmlns:a16="http://schemas.microsoft.com/office/drawing/2014/main" id="{CE954D8A-1AA9-DA0E-5695-2D1310031E07}"/>
              </a:ext>
            </a:extLst>
          </p:cNvPr>
          <p:cNvPicPr>
            <a:picLocks noChangeAspect="1"/>
          </p:cNvPicPr>
          <p:nvPr/>
        </p:nvPicPr>
        <p:blipFill>
          <a:blip r:embed="rId12"/>
          <a:srcRect/>
          <a:stretch/>
        </p:blipFill>
        <p:spPr>
          <a:xfrm>
            <a:off x="11293950" y="3603975"/>
            <a:ext cx="605882" cy="561817"/>
          </a:xfrm>
          <a:prstGeom prst="rect">
            <a:avLst/>
          </a:prstGeom>
        </p:spPr>
      </p:pic>
      <p:pic>
        <p:nvPicPr>
          <p:cNvPr id="10" name="Immagine 9">
            <a:extLst>
              <a:ext uri="{FF2B5EF4-FFF2-40B4-BE49-F238E27FC236}">
                <a16:creationId xmlns:a16="http://schemas.microsoft.com/office/drawing/2014/main" id="{C547E96C-11CB-CB01-7B29-3495B4168AA1}"/>
              </a:ext>
            </a:extLst>
          </p:cNvPr>
          <p:cNvPicPr>
            <a:picLocks noChangeAspect="1"/>
          </p:cNvPicPr>
          <p:nvPr/>
        </p:nvPicPr>
        <p:blipFill>
          <a:blip r:embed="rId13"/>
          <a:srcRect/>
          <a:stretch/>
        </p:blipFill>
        <p:spPr>
          <a:xfrm>
            <a:off x="10647380" y="2988455"/>
            <a:ext cx="605882" cy="552421"/>
          </a:xfrm>
          <a:prstGeom prst="rect">
            <a:avLst/>
          </a:prstGeom>
        </p:spPr>
      </p:pic>
      <p:pic>
        <p:nvPicPr>
          <p:cNvPr id="12" name="Immagine 11">
            <a:extLst>
              <a:ext uri="{FF2B5EF4-FFF2-40B4-BE49-F238E27FC236}">
                <a16:creationId xmlns:a16="http://schemas.microsoft.com/office/drawing/2014/main" id="{5F2F2FBA-2B40-8D9E-D64A-5A01B135AAC5}"/>
              </a:ext>
            </a:extLst>
          </p:cNvPr>
          <p:cNvPicPr>
            <a:picLocks noChangeAspect="1"/>
          </p:cNvPicPr>
          <p:nvPr/>
        </p:nvPicPr>
        <p:blipFill>
          <a:blip r:embed="rId14"/>
          <a:srcRect/>
          <a:stretch/>
        </p:blipFill>
        <p:spPr>
          <a:xfrm>
            <a:off x="10586309" y="4051654"/>
            <a:ext cx="605882" cy="609248"/>
          </a:xfrm>
          <a:prstGeom prst="rect">
            <a:avLst/>
          </a:prstGeom>
        </p:spPr>
      </p:pic>
    </p:spTree>
    <p:custDataLst>
      <p:tags r:id="rId1"/>
    </p:custDataLst>
    <p:extLst>
      <p:ext uri="{BB962C8B-B14F-4D97-AF65-F5344CB8AC3E}">
        <p14:creationId xmlns:p14="http://schemas.microsoft.com/office/powerpoint/2010/main" val="625438833"/>
      </p:ext>
    </p:extLst>
  </p:cSld>
  <p:clrMapOvr>
    <a:masterClrMapping/>
  </p:clrMapOvr>
  <mc:AlternateContent xmlns:mc="http://schemas.openxmlformats.org/markup-compatibility/2006" xmlns:p14="http://schemas.microsoft.com/office/powerpoint/2010/main">
    <mc:Choice Requires="p14">
      <p:transition spd="slow" p14:dur="2000" advTm="117052"/>
    </mc:Choice>
    <mc:Fallback xmlns="">
      <p:transition spd="slow" advTm="1170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left)">
                                      <p:cBhvr>
                                        <p:cTn id="11" dur="500"/>
                                        <p:tgtEl>
                                          <p:spTgt spid="3">
                                            <p:txEl>
                                              <p:pRg st="3" end="3"/>
                                            </p:txEl>
                                          </p:spTgt>
                                        </p:tgtEl>
                                      </p:cBhvr>
                                    </p:animEffect>
                                  </p:childTnLst>
                                </p:cTn>
                              </p:par>
                              <p:par>
                                <p:cTn id="12" presetID="53" presetClass="entr" presetSubtype="1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250" fill="hold"/>
                                        <p:tgtEl>
                                          <p:spTgt spid="8"/>
                                        </p:tgtEl>
                                        <p:attrNameLst>
                                          <p:attrName>ppt_w</p:attrName>
                                        </p:attrNameLst>
                                      </p:cBhvr>
                                      <p:tavLst>
                                        <p:tav tm="0">
                                          <p:val>
                                            <p:fltVal val="0"/>
                                          </p:val>
                                        </p:tav>
                                        <p:tav tm="100000">
                                          <p:val>
                                            <p:strVal val="#ppt_w"/>
                                          </p:val>
                                        </p:tav>
                                      </p:tavLst>
                                    </p:anim>
                                    <p:anim calcmode="lin" valueType="num">
                                      <p:cBhvr>
                                        <p:cTn id="15" dur="250" fill="hold"/>
                                        <p:tgtEl>
                                          <p:spTgt spid="8"/>
                                        </p:tgtEl>
                                        <p:attrNameLst>
                                          <p:attrName>ppt_h</p:attrName>
                                        </p:attrNameLst>
                                      </p:cBhvr>
                                      <p:tavLst>
                                        <p:tav tm="0">
                                          <p:val>
                                            <p:fltVal val="0"/>
                                          </p:val>
                                        </p:tav>
                                        <p:tav tm="100000">
                                          <p:val>
                                            <p:strVal val="#ppt_h"/>
                                          </p:val>
                                        </p:tav>
                                      </p:tavLst>
                                    </p:anim>
                                    <p:animEffect transition="in" filter="fade">
                                      <p:cBhvr>
                                        <p:cTn id="16" dur="250"/>
                                        <p:tgtEl>
                                          <p:spTgt spid="8"/>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250" fill="hold"/>
                                        <p:tgtEl>
                                          <p:spTgt spid="11"/>
                                        </p:tgtEl>
                                        <p:attrNameLst>
                                          <p:attrName>ppt_w</p:attrName>
                                        </p:attrNameLst>
                                      </p:cBhvr>
                                      <p:tavLst>
                                        <p:tav tm="0">
                                          <p:val>
                                            <p:fltVal val="0"/>
                                          </p:val>
                                        </p:tav>
                                        <p:tav tm="100000">
                                          <p:val>
                                            <p:strVal val="#ppt_w"/>
                                          </p:val>
                                        </p:tav>
                                      </p:tavLst>
                                    </p:anim>
                                    <p:anim calcmode="lin" valueType="num">
                                      <p:cBhvr>
                                        <p:cTn id="21" dur="250" fill="hold"/>
                                        <p:tgtEl>
                                          <p:spTgt spid="11"/>
                                        </p:tgtEl>
                                        <p:attrNameLst>
                                          <p:attrName>ppt_h</p:attrName>
                                        </p:attrNameLst>
                                      </p:cBhvr>
                                      <p:tavLst>
                                        <p:tav tm="0">
                                          <p:val>
                                            <p:fltVal val="0"/>
                                          </p:val>
                                        </p:tav>
                                        <p:tav tm="100000">
                                          <p:val>
                                            <p:strVal val="#ppt_h"/>
                                          </p:val>
                                        </p:tav>
                                      </p:tavLst>
                                    </p:anim>
                                    <p:animEffect transition="in" filter="fade">
                                      <p:cBhvr>
                                        <p:cTn id="22" dur="250"/>
                                        <p:tgtEl>
                                          <p:spTgt spid="11"/>
                                        </p:tgtEl>
                                      </p:cBhvr>
                                    </p:animEffect>
                                  </p:childTnLst>
                                </p:cTn>
                              </p:par>
                            </p:childTnLst>
                          </p:cTn>
                        </p:par>
                        <p:par>
                          <p:cTn id="23" fill="hold">
                            <p:stCondLst>
                              <p:cond delay="1250"/>
                            </p:stCondLst>
                            <p:childTnLst>
                              <p:par>
                                <p:cTn id="24" presetID="53" presetClass="entr" presetSubtype="16"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250" fill="hold"/>
                                        <p:tgtEl>
                                          <p:spTgt spid="16"/>
                                        </p:tgtEl>
                                        <p:attrNameLst>
                                          <p:attrName>ppt_w</p:attrName>
                                        </p:attrNameLst>
                                      </p:cBhvr>
                                      <p:tavLst>
                                        <p:tav tm="0">
                                          <p:val>
                                            <p:fltVal val="0"/>
                                          </p:val>
                                        </p:tav>
                                        <p:tav tm="100000">
                                          <p:val>
                                            <p:strVal val="#ppt_w"/>
                                          </p:val>
                                        </p:tav>
                                      </p:tavLst>
                                    </p:anim>
                                    <p:anim calcmode="lin" valueType="num">
                                      <p:cBhvr>
                                        <p:cTn id="27" dur="250" fill="hold"/>
                                        <p:tgtEl>
                                          <p:spTgt spid="16"/>
                                        </p:tgtEl>
                                        <p:attrNameLst>
                                          <p:attrName>ppt_h</p:attrName>
                                        </p:attrNameLst>
                                      </p:cBhvr>
                                      <p:tavLst>
                                        <p:tav tm="0">
                                          <p:val>
                                            <p:fltVal val="0"/>
                                          </p:val>
                                        </p:tav>
                                        <p:tav tm="100000">
                                          <p:val>
                                            <p:strVal val="#ppt_h"/>
                                          </p:val>
                                        </p:tav>
                                      </p:tavLst>
                                    </p:anim>
                                    <p:animEffect transition="in" filter="fade">
                                      <p:cBhvr>
                                        <p:cTn id="28" dur="250"/>
                                        <p:tgtEl>
                                          <p:spTgt spid="16"/>
                                        </p:tgtEl>
                                      </p:cBhvr>
                                    </p:animEffect>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250" fill="hold"/>
                                        <p:tgtEl>
                                          <p:spTgt spid="18"/>
                                        </p:tgtEl>
                                        <p:attrNameLst>
                                          <p:attrName>ppt_w</p:attrName>
                                        </p:attrNameLst>
                                      </p:cBhvr>
                                      <p:tavLst>
                                        <p:tav tm="0">
                                          <p:val>
                                            <p:fltVal val="0"/>
                                          </p:val>
                                        </p:tav>
                                        <p:tav tm="100000">
                                          <p:val>
                                            <p:strVal val="#ppt_w"/>
                                          </p:val>
                                        </p:tav>
                                      </p:tavLst>
                                    </p:anim>
                                    <p:anim calcmode="lin" valueType="num">
                                      <p:cBhvr>
                                        <p:cTn id="33" dur="250" fill="hold"/>
                                        <p:tgtEl>
                                          <p:spTgt spid="18"/>
                                        </p:tgtEl>
                                        <p:attrNameLst>
                                          <p:attrName>ppt_h</p:attrName>
                                        </p:attrNameLst>
                                      </p:cBhvr>
                                      <p:tavLst>
                                        <p:tav tm="0">
                                          <p:val>
                                            <p:fltVal val="0"/>
                                          </p:val>
                                        </p:tav>
                                        <p:tav tm="100000">
                                          <p:val>
                                            <p:strVal val="#ppt_h"/>
                                          </p:val>
                                        </p:tav>
                                      </p:tavLst>
                                    </p:anim>
                                    <p:animEffect transition="in" filter="fade">
                                      <p:cBhvr>
                                        <p:cTn id="34" dur="250"/>
                                        <p:tgtEl>
                                          <p:spTgt spid="18"/>
                                        </p:tgtEl>
                                      </p:cBhvr>
                                    </p:animEffect>
                                  </p:childTnLst>
                                </p:cTn>
                              </p:par>
                            </p:childTnLst>
                          </p:cTn>
                        </p:par>
                        <p:par>
                          <p:cTn id="35" fill="hold">
                            <p:stCondLst>
                              <p:cond delay="1750"/>
                            </p:stCondLst>
                            <p:childTnLst>
                              <p:par>
                                <p:cTn id="36" presetID="53" presetClass="entr" presetSubtype="16"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250" fill="hold"/>
                                        <p:tgtEl>
                                          <p:spTgt spid="14"/>
                                        </p:tgtEl>
                                        <p:attrNameLst>
                                          <p:attrName>ppt_w</p:attrName>
                                        </p:attrNameLst>
                                      </p:cBhvr>
                                      <p:tavLst>
                                        <p:tav tm="0">
                                          <p:val>
                                            <p:fltVal val="0"/>
                                          </p:val>
                                        </p:tav>
                                        <p:tav tm="100000">
                                          <p:val>
                                            <p:strVal val="#ppt_w"/>
                                          </p:val>
                                        </p:tav>
                                      </p:tavLst>
                                    </p:anim>
                                    <p:anim calcmode="lin" valueType="num">
                                      <p:cBhvr>
                                        <p:cTn id="39" dur="250" fill="hold"/>
                                        <p:tgtEl>
                                          <p:spTgt spid="14"/>
                                        </p:tgtEl>
                                        <p:attrNameLst>
                                          <p:attrName>ppt_h</p:attrName>
                                        </p:attrNameLst>
                                      </p:cBhvr>
                                      <p:tavLst>
                                        <p:tav tm="0">
                                          <p:val>
                                            <p:fltVal val="0"/>
                                          </p:val>
                                        </p:tav>
                                        <p:tav tm="100000">
                                          <p:val>
                                            <p:strVal val="#ppt_h"/>
                                          </p:val>
                                        </p:tav>
                                      </p:tavLst>
                                    </p:anim>
                                    <p:animEffect transition="in" filter="fade">
                                      <p:cBhvr>
                                        <p:cTn id="40" dur="250"/>
                                        <p:tgtEl>
                                          <p:spTgt spid="14"/>
                                        </p:tgtEl>
                                      </p:cBhvr>
                                    </p:animEffect>
                                  </p:childTnLst>
                                </p:cTn>
                              </p:par>
                            </p:childTnLst>
                          </p:cTn>
                        </p:par>
                        <p:par>
                          <p:cTn id="41" fill="hold">
                            <p:stCondLst>
                              <p:cond delay="2000"/>
                            </p:stCondLst>
                            <p:childTnLst>
                              <p:par>
                                <p:cTn id="42" presetID="53" presetClass="entr" presetSubtype="16"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250" fill="hold"/>
                                        <p:tgtEl>
                                          <p:spTgt spid="6"/>
                                        </p:tgtEl>
                                        <p:attrNameLst>
                                          <p:attrName>ppt_w</p:attrName>
                                        </p:attrNameLst>
                                      </p:cBhvr>
                                      <p:tavLst>
                                        <p:tav tm="0">
                                          <p:val>
                                            <p:fltVal val="0"/>
                                          </p:val>
                                        </p:tav>
                                        <p:tav tm="100000">
                                          <p:val>
                                            <p:strVal val="#ppt_w"/>
                                          </p:val>
                                        </p:tav>
                                      </p:tavLst>
                                    </p:anim>
                                    <p:anim calcmode="lin" valueType="num">
                                      <p:cBhvr>
                                        <p:cTn id="45" dur="250" fill="hold"/>
                                        <p:tgtEl>
                                          <p:spTgt spid="6"/>
                                        </p:tgtEl>
                                        <p:attrNameLst>
                                          <p:attrName>ppt_h</p:attrName>
                                        </p:attrNameLst>
                                      </p:cBhvr>
                                      <p:tavLst>
                                        <p:tav tm="0">
                                          <p:val>
                                            <p:fltVal val="0"/>
                                          </p:val>
                                        </p:tav>
                                        <p:tav tm="100000">
                                          <p:val>
                                            <p:strVal val="#ppt_h"/>
                                          </p:val>
                                        </p:tav>
                                      </p:tavLst>
                                    </p:anim>
                                    <p:animEffect transition="in" filter="fade">
                                      <p:cBhvr>
                                        <p:cTn id="46" dur="250"/>
                                        <p:tgtEl>
                                          <p:spTgt spid="6"/>
                                        </p:tgtEl>
                                      </p:cBhvr>
                                    </p:animEffect>
                                  </p:childTnLst>
                                </p:cTn>
                              </p:par>
                            </p:childTnLst>
                          </p:cTn>
                        </p:par>
                        <p:par>
                          <p:cTn id="47" fill="hold">
                            <p:stCondLst>
                              <p:cond delay="2250"/>
                            </p:stCondLst>
                            <p:childTnLst>
                              <p:par>
                                <p:cTn id="48" presetID="53" presetClass="entr" presetSubtype="16"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250" fill="hold"/>
                                        <p:tgtEl>
                                          <p:spTgt spid="10"/>
                                        </p:tgtEl>
                                        <p:attrNameLst>
                                          <p:attrName>ppt_w</p:attrName>
                                        </p:attrNameLst>
                                      </p:cBhvr>
                                      <p:tavLst>
                                        <p:tav tm="0">
                                          <p:val>
                                            <p:fltVal val="0"/>
                                          </p:val>
                                        </p:tav>
                                        <p:tav tm="100000">
                                          <p:val>
                                            <p:strVal val="#ppt_w"/>
                                          </p:val>
                                        </p:tav>
                                      </p:tavLst>
                                    </p:anim>
                                    <p:anim calcmode="lin" valueType="num">
                                      <p:cBhvr>
                                        <p:cTn id="51" dur="250" fill="hold"/>
                                        <p:tgtEl>
                                          <p:spTgt spid="10"/>
                                        </p:tgtEl>
                                        <p:attrNameLst>
                                          <p:attrName>ppt_h</p:attrName>
                                        </p:attrNameLst>
                                      </p:cBhvr>
                                      <p:tavLst>
                                        <p:tav tm="0">
                                          <p:val>
                                            <p:fltVal val="0"/>
                                          </p:val>
                                        </p:tav>
                                        <p:tav tm="100000">
                                          <p:val>
                                            <p:strVal val="#ppt_h"/>
                                          </p:val>
                                        </p:tav>
                                      </p:tavLst>
                                    </p:anim>
                                    <p:animEffect transition="in" filter="fade">
                                      <p:cBhvr>
                                        <p:cTn id="52" dur="250"/>
                                        <p:tgtEl>
                                          <p:spTgt spid="10"/>
                                        </p:tgtEl>
                                      </p:cBhvr>
                                    </p:animEffect>
                                  </p:childTnLst>
                                </p:cTn>
                              </p:par>
                            </p:childTnLst>
                          </p:cTn>
                        </p:par>
                        <p:par>
                          <p:cTn id="53" fill="hold">
                            <p:stCondLst>
                              <p:cond delay="2500"/>
                            </p:stCondLst>
                            <p:childTnLst>
                              <p:par>
                                <p:cTn id="54" presetID="53" presetClass="entr" presetSubtype="16"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250" fill="hold"/>
                                        <p:tgtEl>
                                          <p:spTgt spid="9"/>
                                        </p:tgtEl>
                                        <p:attrNameLst>
                                          <p:attrName>ppt_w</p:attrName>
                                        </p:attrNameLst>
                                      </p:cBhvr>
                                      <p:tavLst>
                                        <p:tav tm="0">
                                          <p:val>
                                            <p:fltVal val="0"/>
                                          </p:val>
                                        </p:tav>
                                        <p:tav tm="100000">
                                          <p:val>
                                            <p:strVal val="#ppt_w"/>
                                          </p:val>
                                        </p:tav>
                                      </p:tavLst>
                                    </p:anim>
                                    <p:anim calcmode="lin" valueType="num">
                                      <p:cBhvr>
                                        <p:cTn id="57" dur="250" fill="hold"/>
                                        <p:tgtEl>
                                          <p:spTgt spid="9"/>
                                        </p:tgtEl>
                                        <p:attrNameLst>
                                          <p:attrName>ppt_h</p:attrName>
                                        </p:attrNameLst>
                                      </p:cBhvr>
                                      <p:tavLst>
                                        <p:tav tm="0">
                                          <p:val>
                                            <p:fltVal val="0"/>
                                          </p:val>
                                        </p:tav>
                                        <p:tav tm="100000">
                                          <p:val>
                                            <p:strVal val="#ppt_h"/>
                                          </p:val>
                                        </p:tav>
                                      </p:tavLst>
                                    </p:anim>
                                    <p:animEffect transition="in" filter="fade">
                                      <p:cBhvr>
                                        <p:cTn id="58" dur="250"/>
                                        <p:tgtEl>
                                          <p:spTgt spid="9"/>
                                        </p:tgtEl>
                                      </p:cBhvr>
                                    </p:animEffect>
                                  </p:childTnLst>
                                </p:cTn>
                              </p:par>
                            </p:childTnLst>
                          </p:cTn>
                        </p:par>
                        <p:par>
                          <p:cTn id="59" fill="hold">
                            <p:stCondLst>
                              <p:cond delay="2750"/>
                            </p:stCondLst>
                            <p:childTnLst>
                              <p:par>
                                <p:cTn id="60" presetID="53" presetClass="entr" presetSubtype="16" fill="hold" nodeType="after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250" fill="hold"/>
                                        <p:tgtEl>
                                          <p:spTgt spid="12"/>
                                        </p:tgtEl>
                                        <p:attrNameLst>
                                          <p:attrName>ppt_w</p:attrName>
                                        </p:attrNameLst>
                                      </p:cBhvr>
                                      <p:tavLst>
                                        <p:tav tm="0">
                                          <p:val>
                                            <p:fltVal val="0"/>
                                          </p:val>
                                        </p:tav>
                                        <p:tav tm="100000">
                                          <p:val>
                                            <p:strVal val="#ppt_w"/>
                                          </p:val>
                                        </p:tav>
                                      </p:tavLst>
                                    </p:anim>
                                    <p:anim calcmode="lin" valueType="num">
                                      <p:cBhvr>
                                        <p:cTn id="63" dur="250" fill="hold"/>
                                        <p:tgtEl>
                                          <p:spTgt spid="12"/>
                                        </p:tgtEl>
                                        <p:attrNameLst>
                                          <p:attrName>ppt_h</p:attrName>
                                        </p:attrNameLst>
                                      </p:cBhvr>
                                      <p:tavLst>
                                        <p:tav tm="0">
                                          <p:val>
                                            <p:fltVal val="0"/>
                                          </p:val>
                                        </p:tav>
                                        <p:tav tm="100000">
                                          <p:val>
                                            <p:strVal val="#ppt_h"/>
                                          </p:val>
                                        </p:tav>
                                      </p:tavLst>
                                    </p:anim>
                                    <p:animEffect transition="in" filter="fade">
                                      <p:cBhvr>
                                        <p:cTn id="64" dur="25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
                                            <p:txEl>
                                              <p:pRg st="4" end="4"/>
                                            </p:txEl>
                                          </p:spTgt>
                                        </p:tgtEl>
                                        <p:attrNameLst>
                                          <p:attrName>style.visibility</p:attrName>
                                        </p:attrNameLst>
                                      </p:cBhvr>
                                      <p:to>
                                        <p:strVal val="visible"/>
                                      </p:to>
                                    </p:set>
                                    <p:animEffect transition="in" filter="wipe(left)">
                                      <p:cBhvr>
                                        <p:cTn id="69" dur="500"/>
                                        <p:tgtEl>
                                          <p:spTgt spid="3">
                                            <p:txEl>
                                              <p:pRg st="4" end="4"/>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3">
                                            <p:txEl>
                                              <p:pRg st="5" end="5"/>
                                            </p:txEl>
                                          </p:spTgt>
                                        </p:tgtEl>
                                        <p:attrNameLst>
                                          <p:attrName>style.visibility</p:attrName>
                                        </p:attrNameLst>
                                      </p:cBhvr>
                                      <p:to>
                                        <p:strVal val="visible"/>
                                      </p:to>
                                    </p:set>
                                    <p:animEffect transition="in" filter="wipe(left)">
                                      <p:cBhvr>
                                        <p:cTn id="74" dur="500"/>
                                        <p:tgtEl>
                                          <p:spTgt spid="3">
                                            <p:txEl>
                                              <p:pRg st="5" end="5"/>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
                                            <p:txEl>
                                              <p:pRg st="6" end="6"/>
                                            </p:txEl>
                                          </p:spTgt>
                                        </p:tgtEl>
                                        <p:attrNameLst>
                                          <p:attrName>style.visibility</p:attrName>
                                        </p:attrNameLst>
                                      </p:cBhvr>
                                      <p:to>
                                        <p:strVal val="visible"/>
                                      </p:to>
                                    </p:set>
                                    <p:animEffect transition="in" filter="wipe(left)">
                                      <p:cBhvr>
                                        <p:cTn id="79" dur="500"/>
                                        <p:tgtEl>
                                          <p:spTgt spid="3">
                                            <p:txEl>
                                              <p:pRg st="6" end="6"/>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
                                            <p:txEl>
                                              <p:pRg st="7" end="7"/>
                                            </p:txEl>
                                          </p:spTgt>
                                        </p:tgtEl>
                                        <p:attrNameLst>
                                          <p:attrName>style.visibility</p:attrName>
                                        </p:attrNameLst>
                                      </p:cBhvr>
                                      <p:to>
                                        <p:strVal val="visible"/>
                                      </p:to>
                                    </p:set>
                                    <p:animEffect transition="in" filter="wipe(left)">
                                      <p:cBhvr>
                                        <p:cTn id="84" dur="500"/>
                                        <p:tgtEl>
                                          <p:spTgt spid="3">
                                            <p:txEl>
                                              <p:pRg st="7" end="7"/>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3">
                                            <p:txEl>
                                              <p:pRg st="8" end="8"/>
                                            </p:txEl>
                                          </p:spTgt>
                                        </p:tgtEl>
                                        <p:attrNameLst>
                                          <p:attrName>style.visibility</p:attrName>
                                        </p:attrNameLst>
                                      </p:cBhvr>
                                      <p:to>
                                        <p:strVal val="visible"/>
                                      </p:to>
                                    </p:set>
                                    <p:animEffect transition="in" filter="wipe(left)">
                                      <p:cBhvr>
                                        <p:cTn id="89" dur="500"/>
                                        <p:tgtEl>
                                          <p:spTgt spid="3">
                                            <p:txEl>
                                              <p:pRg st="8" end="8"/>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3">
                                            <p:txEl>
                                              <p:pRg st="9" end="9"/>
                                            </p:txEl>
                                          </p:spTgt>
                                        </p:tgtEl>
                                        <p:attrNameLst>
                                          <p:attrName>style.visibility</p:attrName>
                                        </p:attrNameLst>
                                      </p:cBhvr>
                                      <p:to>
                                        <p:strVal val="visible"/>
                                      </p:to>
                                    </p:set>
                                    <p:animEffect transition="in" filter="wipe(left)">
                                      <p:cBhvr>
                                        <p:cTn id="94" dur="500"/>
                                        <p:tgtEl>
                                          <p:spTgt spid="3">
                                            <p:txEl>
                                              <p:pRg st="9" end="9"/>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3">
                                            <p:txEl>
                                              <p:pRg st="10" end="10"/>
                                            </p:txEl>
                                          </p:spTgt>
                                        </p:tgtEl>
                                        <p:attrNameLst>
                                          <p:attrName>style.visibility</p:attrName>
                                        </p:attrNameLst>
                                      </p:cBhvr>
                                      <p:to>
                                        <p:strVal val="visible"/>
                                      </p:to>
                                    </p:set>
                                    <p:animEffect transition="in" filter="wipe(left)">
                                      <p:cBhvr>
                                        <p:cTn id="99" dur="500"/>
                                        <p:tgtEl>
                                          <p:spTgt spid="3">
                                            <p:txEl>
                                              <p:pRg st="10" end="1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3">
                                            <p:txEl>
                                              <p:pRg st="11" end="11"/>
                                            </p:txEl>
                                          </p:spTgt>
                                        </p:tgtEl>
                                        <p:attrNameLst>
                                          <p:attrName>style.visibility</p:attrName>
                                        </p:attrNameLst>
                                      </p:cBhvr>
                                      <p:to>
                                        <p:strVal val="visible"/>
                                      </p:to>
                                    </p:set>
                                    <p:animEffect transition="in" filter="wipe(left)">
                                      <p:cBhvr>
                                        <p:cTn id="104" dur="500"/>
                                        <p:tgtEl>
                                          <p:spTgt spid="3">
                                            <p:txEl>
                                              <p:pRg st="11" end="11"/>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4">
                                            <p:txEl>
                                              <p:pRg st="0" end="0"/>
                                            </p:txEl>
                                          </p:spTgt>
                                        </p:tgtEl>
                                        <p:attrNameLst>
                                          <p:attrName>style.visibility</p:attrName>
                                        </p:attrNameLst>
                                      </p:cBhvr>
                                      <p:to>
                                        <p:strVal val="visible"/>
                                      </p:to>
                                    </p:set>
                                    <p:animEffect transition="in" filter="wipe(left)">
                                      <p:cBhvr>
                                        <p:cTn id="109" dur="500"/>
                                        <p:tgtEl>
                                          <p:spTgt spid="4">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nodeType="clickEffect">
                                  <p:stCondLst>
                                    <p:cond delay="0"/>
                                  </p:stCondLst>
                                  <p:childTnLst>
                                    <p:set>
                                      <p:cBhvr>
                                        <p:cTn id="113" dur="1" fill="hold">
                                          <p:stCondLst>
                                            <p:cond delay="0"/>
                                          </p:stCondLst>
                                        </p:cTn>
                                        <p:tgtEl>
                                          <p:spTgt spid="4">
                                            <p:txEl>
                                              <p:pRg st="2" end="2"/>
                                            </p:txEl>
                                          </p:spTgt>
                                        </p:tgtEl>
                                        <p:attrNameLst>
                                          <p:attrName>style.visibility</p:attrName>
                                        </p:attrNameLst>
                                      </p:cBhvr>
                                      <p:to>
                                        <p:strVal val="visible"/>
                                      </p:to>
                                    </p:set>
                                    <p:animEffect transition="in" filter="fade">
                                      <p:cBhvr>
                                        <p:cTn id="114" dur="500"/>
                                        <p:tgtEl>
                                          <p:spTgt spid="4">
                                            <p:txEl>
                                              <p:pRg st="2" end="2"/>
                                            </p:txEl>
                                          </p:spTgt>
                                        </p:tgtEl>
                                      </p:cBhvr>
                                    </p:animEffect>
                                    <p:anim calcmode="lin" valueType="num">
                                      <p:cBhvr>
                                        <p:cTn id="1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16"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049568dc15_0_32"/>
          <p:cNvSpPr txBox="1"/>
          <p:nvPr/>
        </p:nvSpPr>
        <p:spPr>
          <a:xfrm>
            <a:off x="2110129" y="6128210"/>
            <a:ext cx="160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i="0" u="none" strike="noStrike" cap="none">
                <a:solidFill>
                  <a:schemeClr val="lt1"/>
                </a:solidFill>
                <a:latin typeface="Open Sans"/>
                <a:ea typeface="Open Sans"/>
                <a:cs typeface="Open Sans"/>
                <a:sym typeface="Open Sans"/>
              </a:rPr>
              <a:t>scuola.airc.it</a:t>
            </a:r>
            <a:endParaRPr sz="1800" b="0" i="0" u="none" strike="noStrike" cap="none">
              <a:solidFill>
                <a:schemeClr val="dk1"/>
              </a:solidFill>
              <a:latin typeface="Open Sans"/>
              <a:ea typeface="Open Sans"/>
              <a:cs typeface="Open Sans"/>
              <a:sym typeface="Open Sans"/>
            </a:endParaRPr>
          </a:p>
        </p:txBody>
      </p:sp>
      <p:pic>
        <p:nvPicPr>
          <p:cNvPr id="369" name="Google Shape;369;g1049568dc15_0_32"/>
          <p:cNvPicPr preferRelativeResize="0"/>
          <p:nvPr/>
        </p:nvPicPr>
        <p:blipFill>
          <a:blip r:embed="rId4">
            <a:alphaModFix/>
          </a:blip>
          <a:stretch>
            <a:fillRect/>
          </a:stretch>
        </p:blipFill>
        <p:spPr>
          <a:xfrm>
            <a:off x="1513113" y="5922615"/>
            <a:ext cx="1135025" cy="561569"/>
          </a:xfrm>
          <a:prstGeom prst="rect">
            <a:avLst/>
          </a:prstGeom>
          <a:noFill/>
          <a:ln>
            <a:noFill/>
          </a:ln>
        </p:spPr>
      </p:pic>
      <p:sp>
        <p:nvSpPr>
          <p:cNvPr id="3" name="CasellaDiTesto 14">
            <a:extLst>
              <a:ext uri="{FF2B5EF4-FFF2-40B4-BE49-F238E27FC236}">
                <a16:creationId xmlns:a16="http://schemas.microsoft.com/office/drawing/2014/main" id="{84A41A0D-317F-FA83-50A7-5F655068554E}"/>
              </a:ext>
            </a:extLst>
          </p:cNvPr>
          <p:cNvSpPr txBox="1">
            <a:spLocks noChangeArrowheads="1"/>
          </p:cNvSpPr>
          <p:nvPr/>
        </p:nvSpPr>
        <p:spPr bwMode="auto">
          <a:xfrm>
            <a:off x="421027" y="1525208"/>
            <a:ext cx="1042477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just"/>
            <a:r>
              <a:rPr lang="it-IT" altLang="it-IT" sz="2000" b="1" dirty="0">
                <a:solidFill>
                  <a:srgbClr val="48AEE2"/>
                </a:solidFill>
                <a:latin typeface="Open Sans" panose="020B0606030504020204"/>
                <a:ea typeface="SimSun" panose="02010600030101010101" pitchFamily="2" charset="-122"/>
                <a:cs typeface="Arial Narrow" panose="020B0606020202030204" pitchFamily="34" charset="0"/>
              </a:rPr>
              <a:t>L’IMPORTANZA DELLE EMOZIONI</a:t>
            </a:r>
          </a:p>
          <a:p>
            <a:pPr algn="just"/>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a:p>
            <a:pPr algn="just"/>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Vi è mai capitato di ricordare un evento passato </a:t>
            </a:r>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p</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erfettamente, anche nei più piccoli dettagli, come se fosse accaduto poco tempo fa? </a:t>
            </a:r>
          </a:p>
          <a:p>
            <a:pPr algn="just"/>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Vi ricordate…</a:t>
            </a:r>
          </a:p>
        </p:txBody>
      </p:sp>
      <p:sp>
        <p:nvSpPr>
          <p:cNvPr id="5" name="Titolo 1">
            <a:extLst>
              <a:ext uri="{FF2B5EF4-FFF2-40B4-BE49-F238E27FC236}">
                <a16:creationId xmlns:a16="http://schemas.microsoft.com/office/drawing/2014/main" id="{5AF9F6BC-CAB6-4453-5E86-3CA72792E6CE}"/>
              </a:ext>
            </a:extLst>
          </p:cNvPr>
          <p:cNvSpPr>
            <a:spLocks noGrp="1"/>
          </p:cNvSpPr>
          <p:nvPr>
            <p:ph type="title"/>
          </p:nvPr>
        </p:nvSpPr>
        <p:spPr>
          <a:xfrm>
            <a:off x="450296" y="261993"/>
            <a:ext cx="6631440" cy="582136"/>
          </a:xfrm>
        </p:spPr>
        <p:txBody>
          <a:bodyPr/>
          <a:lstStyle/>
          <a:p>
            <a:r>
              <a:rPr lang="it-IT" sz="3200" dirty="0">
                <a:latin typeface="Open Sans" panose="020B0606030504020204"/>
              </a:rPr>
              <a:t>EDUCARE </a:t>
            </a:r>
            <a:r>
              <a:rPr lang="it-IT" sz="3200" b="1" dirty="0">
                <a:solidFill>
                  <a:srgbClr val="46AADD"/>
                </a:solidFill>
                <a:latin typeface="Open Sans" panose="020B0606030504020204"/>
                <a:ea typeface="DIN Alternate" charset="0"/>
                <a:cs typeface="DIN Alternate" charset="0"/>
              </a:rPr>
              <a:t>ALLE EMOZIONI</a:t>
            </a:r>
            <a:endParaRPr lang="it-IT" dirty="0">
              <a:latin typeface="Open Sans" panose="020B0606030504020204"/>
            </a:endParaRPr>
          </a:p>
        </p:txBody>
      </p:sp>
      <p:grpSp>
        <p:nvGrpSpPr>
          <p:cNvPr id="12" name="Gruppo 11">
            <a:extLst>
              <a:ext uri="{FF2B5EF4-FFF2-40B4-BE49-F238E27FC236}">
                <a16:creationId xmlns:a16="http://schemas.microsoft.com/office/drawing/2014/main" id="{E4C0E8EC-F5B4-2B58-0D49-272D12D3C2C3}"/>
              </a:ext>
            </a:extLst>
          </p:cNvPr>
          <p:cNvGrpSpPr/>
          <p:nvPr/>
        </p:nvGrpSpPr>
        <p:grpSpPr>
          <a:xfrm>
            <a:off x="10172700" y="186008"/>
            <a:ext cx="1880664" cy="1020391"/>
            <a:chOff x="10172700" y="186008"/>
            <a:chExt cx="1880664" cy="1020391"/>
          </a:xfrm>
        </p:grpSpPr>
        <p:pic>
          <p:nvPicPr>
            <p:cNvPr id="370" name="Google Shape;370;g1049568dc15_0_32"/>
            <p:cNvPicPr preferRelativeResize="0"/>
            <p:nvPr/>
          </p:nvPicPr>
          <p:blipFill>
            <a:blip r:embed="rId5">
              <a:alphaModFix/>
            </a:blip>
            <a:stretch>
              <a:fillRect/>
            </a:stretch>
          </p:blipFill>
          <p:spPr>
            <a:xfrm>
              <a:off x="11369364" y="594399"/>
              <a:ext cx="684000" cy="612000"/>
            </a:xfrm>
            <a:prstGeom prst="rect">
              <a:avLst/>
            </a:prstGeom>
            <a:noFill/>
            <a:ln>
              <a:noFill/>
            </a:ln>
          </p:spPr>
        </p:pic>
        <p:sp>
          <p:nvSpPr>
            <p:cNvPr id="10" name="Segnaposto testo 2">
              <a:extLst>
                <a:ext uri="{FF2B5EF4-FFF2-40B4-BE49-F238E27FC236}">
                  <a16:creationId xmlns:a16="http://schemas.microsoft.com/office/drawing/2014/main" id="{944F8CC8-E744-A8A3-27D5-566FD131339D}"/>
                </a:ext>
              </a:extLst>
            </p:cNvPr>
            <p:cNvSpPr txBox="1">
              <a:spLocks/>
            </p:cNvSpPr>
            <p:nvPr/>
          </p:nvSpPr>
          <p:spPr>
            <a:xfrm>
              <a:off x="10172700" y="186008"/>
              <a:ext cx="1880664" cy="634619"/>
            </a:xfrm>
            <a:prstGeom prst="rect">
              <a:avLst/>
            </a:prstGeom>
          </p:spPr>
          <p:txBody>
            <a:bodyPr/>
            <a:lstStyle>
              <a:lvl1pPr indent="0" algn="r">
                <a:lnSpc>
                  <a:spcPct val="90000"/>
                </a:lnSpc>
                <a:spcBef>
                  <a:spcPts val="1000"/>
                </a:spcBef>
                <a:buFont typeface="Arial" panose="020B0604020202020204" pitchFamily="34" charset="0"/>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it-IT" sz="1800" dirty="0"/>
                <a:t>EMOZIONI</a:t>
              </a:r>
            </a:p>
          </p:txBody>
        </p:sp>
      </p:grpSp>
      <p:grpSp>
        <p:nvGrpSpPr>
          <p:cNvPr id="4" name="Gruppo 3">
            <a:extLst>
              <a:ext uri="{FF2B5EF4-FFF2-40B4-BE49-F238E27FC236}">
                <a16:creationId xmlns:a16="http://schemas.microsoft.com/office/drawing/2014/main" id="{FBEC7680-C920-866C-EF90-ED37C2675553}"/>
              </a:ext>
            </a:extLst>
          </p:cNvPr>
          <p:cNvGrpSpPr/>
          <p:nvPr/>
        </p:nvGrpSpPr>
        <p:grpSpPr>
          <a:xfrm>
            <a:off x="450296" y="3618485"/>
            <a:ext cx="4302113" cy="2252892"/>
            <a:chOff x="450296" y="3618485"/>
            <a:chExt cx="4302113" cy="2252892"/>
          </a:xfrm>
        </p:grpSpPr>
        <p:sp>
          <p:nvSpPr>
            <p:cNvPr id="8" name="CasellaDiTesto 7">
              <a:extLst>
                <a:ext uri="{FF2B5EF4-FFF2-40B4-BE49-F238E27FC236}">
                  <a16:creationId xmlns:a16="http://schemas.microsoft.com/office/drawing/2014/main" id="{9A6B02D2-0EF1-3090-41A0-915E874530FB}"/>
                </a:ext>
              </a:extLst>
            </p:cNvPr>
            <p:cNvSpPr txBox="1"/>
            <p:nvPr/>
          </p:nvSpPr>
          <p:spPr>
            <a:xfrm>
              <a:off x="450296" y="4101309"/>
              <a:ext cx="3399215" cy="338554"/>
            </a:xfrm>
            <a:prstGeom prst="rect">
              <a:avLst/>
            </a:prstGeom>
            <a:noFill/>
          </p:spPr>
          <p:txBody>
            <a:bodyPr wrap="square">
              <a:spAutoFit/>
            </a:bodyPr>
            <a:lstStyle/>
            <a:p>
              <a:pPr marL="216000" indent="-216000" algn="just"/>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il vostro primo bacio?</a:t>
              </a:r>
            </a:p>
          </p:txBody>
        </p:sp>
        <p:grpSp>
          <p:nvGrpSpPr>
            <p:cNvPr id="15" name="Gruppo 14">
              <a:extLst>
                <a:ext uri="{FF2B5EF4-FFF2-40B4-BE49-F238E27FC236}">
                  <a16:creationId xmlns:a16="http://schemas.microsoft.com/office/drawing/2014/main" id="{9DAD09F2-30D6-59A9-B3A2-F29E500BFC13}"/>
                </a:ext>
              </a:extLst>
            </p:cNvPr>
            <p:cNvGrpSpPr/>
            <p:nvPr/>
          </p:nvGrpSpPr>
          <p:grpSpPr>
            <a:xfrm>
              <a:off x="2837884" y="3618485"/>
              <a:ext cx="1914525" cy="2252892"/>
              <a:chOff x="9620979" y="3573463"/>
              <a:chExt cx="1914525" cy="2252892"/>
            </a:xfrm>
          </p:grpSpPr>
          <p:pic>
            <p:nvPicPr>
              <p:cNvPr id="13" name="Immagine 12">
                <a:extLst>
                  <a:ext uri="{FF2B5EF4-FFF2-40B4-BE49-F238E27FC236}">
                    <a16:creationId xmlns:a16="http://schemas.microsoft.com/office/drawing/2014/main" id="{95314B57-122D-D36D-FBB3-3D9AC4A16FC2}"/>
                  </a:ext>
                </a:extLst>
              </p:cNvPr>
              <p:cNvPicPr>
                <a:picLocks noChangeAspect="1"/>
              </p:cNvPicPr>
              <p:nvPr/>
            </p:nvPicPr>
            <p:blipFill>
              <a:blip r:embed="rId6"/>
              <a:stretch>
                <a:fillRect/>
              </a:stretch>
            </p:blipFill>
            <p:spPr>
              <a:xfrm>
                <a:off x="9679303" y="3573463"/>
                <a:ext cx="1585267" cy="1979612"/>
              </a:xfrm>
              <a:prstGeom prst="rect">
                <a:avLst/>
              </a:prstGeom>
            </p:spPr>
          </p:pic>
          <p:sp>
            <p:nvSpPr>
              <p:cNvPr id="14" name="CasellaDiTesto 13">
                <a:extLst>
                  <a:ext uri="{FF2B5EF4-FFF2-40B4-BE49-F238E27FC236}">
                    <a16:creationId xmlns:a16="http://schemas.microsoft.com/office/drawing/2014/main" id="{D14333A2-C737-BCD8-E0CB-87B18E879324}"/>
                  </a:ext>
                </a:extLst>
              </p:cNvPr>
              <p:cNvSpPr txBox="1"/>
              <p:nvPr/>
            </p:nvSpPr>
            <p:spPr>
              <a:xfrm>
                <a:off x="9620979" y="5549356"/>
                <a:ext cx="1914525" cy="276999"/>
              </a:xfrm>
              <a:prstGeom prst="rect">
                <a:avLst/>
              </a:prstGeom>
              <a:noFill/>
            </p:spPr>
            <p:txBody>
              <a:bodyPr wrap="square">
                <a:spAutoFit/>
              </a:bodyPr>
              <a:lstStyle/>
              <a:p>
                <a:pPr marL="216000" indent="-216000" algn="just"/>
                <a:r>
                  <a:rPr lang="it-IT" sz="1200" dirty="0">
                    <a:solidFill>
                      <a:srgbClr val="376092"/>
                    </a:solidFill>
                    <a:latin typeface="Open Sans" panose="020B0606030504020204" pitchFamily="34" charset="0"/>
                    <a:ea typeface="Open Sans" panose="020B0606030504020204" pitchFamily="34" charset="0"/>
                    <a:cs typeface="Open Sans" panose="020B0606030504020204" pitchFamily="34" charset="0"/>
                  </a:rPr>
                  <a:t>F. Hayez, </a:t>
                </a:r>
                <a:r>
                  <a:rPr lang="it-IT" sz="1200" i="1" dirty="0">
                    <a:solidFill>
                      <a:srgbClr val="376092"/>
                    </a:solidFill>
                    <a:latin typeface="Open Sans" panose="020B0606030504020204" pitchFamily="34" charset="0"/>
                    <a:ea typeface="Open Sans" panose="020B0606030504020204" pitchFamily="34" charset="0"/>
                    <a:cs typeface="Open Sans" panose="020B0606030504020204" pitchFamily="34" charset="0"/>
                  </a:rPr>
                  <a:t>Il bacio</a:t>
                </a:r>
                <a:r>
                  <a:rPr lang="it-IT" sz="1200" dirty="0">
                    <a:solidFill>
                      <a:srgbClr val="376092"/>
                    </a:solidFill>
                    <a:latin typeface="Open Sans" panose="020B0606030504020204" pitchFamily="34" charset="0"/>
                    <a:ea typeface="Open Sans" panose="020B0606030504020204" pitchFamily="34" charset="0"/>
                    <a:cs typeface="Open Sans" panose="020B0606030504020204" pitchFamily="34" charset="0"/>
                  </a:rPr>
                  <a:t>, 1859.</a:t>
                </a:r>
                <a:endParaRPr lang="it-IT" sz="12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2" name="Gruppo 1">
            <a:extLst>
              <a:ext uri="{FF2B5EF4-FFF2-40B4-BE49-F238E27FC236}">
                <a16:creationId xmlns:a16="http://schemas.microsoft.com/office/drawing/2014/main" id="{7216B78A-C0E3-90A4-3687-C429C8CF6847}"/>
              </a:ext>
            </a:extLst>
          </p:cNvPr>
          <p:cNvGrpSpPr/>
          <p:nvPr/>
        </p:nvGrpSpPr>
        <p:grpSpPr>
          <a:xfrm>
            <a:off x="1696204" y="2560459"/>
            <a:ext cx="9149595" cy="1770952"/>
            <a:chOff x="1696204" y="2560459"/>
            <a:chExt cx="9149595" cy="1770952"/>
          </a:xfrm>
        </p:grpSpPr>
        <p:sp>
          <p:nvSpPr>
            <p:cNvPr id="7" name="CasellaDiTesto 6">
              <a:extLst>
                <a:ext uri="{FF2B5EF4-FFF2-40B4-BE49-F238E27FC236}">
                  <a16:creationId xmlns:a16="http://schemas.microsoft.com/office/drawing/2014/main" id="{5244D3A3-50EC-8422-5F97-BE095C635B61}"/>
                </a:ext>
              </a:extLst>
            </p:cNvPr>
            <p:cNvSpPr txBox="1"/>
            <p:nvPr/>
          </p:nvSpPr>
          <p:spPr>
            <a:xfrm>
              <a:off x="1696204" y="2947249"/>
              <a:ext cx="6660709" cy="584775"/>
            </a:xfrm>
            <a:prstGeom prst="rect">
              <a:avLst/>
            </a:prstGeom>
            <a:noFill/>
          </p:spPr>
          <p:txBody>
            <a:bodyPr wrap="square">
              <a:spAutoFit/>
            </a:bodyPr>
            <a:lstStyle/>
            <a:p>
              <a:pPr marL="216000" indent="-216000" algn="just"/>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cosa stavate facendo/dove eravate l’11 settembre del 2001, quando avete saputo dell’attacco terroristico alle Torri Gemelle? </a:t>
              </a:r>
              <a:endPar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Immagine 16">
              <a:extLst>
                <a:ext uri="{FF2B5EF4-FFF2-40B4-BE49-F238E27FC236}">
                  <a16:creationId xmlns:a16="http://schemas.microsoft.com/office/drawing/2014/main" id="{79EF2C69-85AB-8FFA-C36C-6288FDEF511A}"/>
                </a:ext>
              </a:extLst>
            </p:cNvPr>
            <p:cNvPicPr>
              <a:picLocks noChangeAspect="1"/>
            </p:cNvPicPr>
            <p:nvPr/>
          </p:nvPicPr>
          <p:blipFill rotWithShape="1">
            <a:blip r:embed="rId7"/>
            <a:srcRect r="2424"/>
            <a:stretch/>
          </p:blipFill>
          <p:spPr>
            <a:xfrm>
              <a:off x="8357264" y="2560459"/>
              <a:ext cx="2488535" cy="1770952"/>
            </a:xfrm>
            <a:prstGeom prst="rect">
              <a:avLst/>
            </a:prstGeom>
          </p:spPr>
        </p:pic>
      </p:grpSp>
      <p:grpSp>
        <p:nvGrpSpPr>
          <p:cNvPr id="6" name="Gruppo 5">
            <a:extLst>
              <a:ext uri="{FF2B5EF4-FFF2-40B4-BE49-F238E27FC236}">
                <a16:creationId xmlns:a16="http://schemas.microsoft.com/office/drawing/2014/main" id="{6B8B05DD-B046-CBA2-F07A-2E728DFD4B35}"/>
              </a:ext>
            </a:extLst>
          </p:cNvPr>
          <p:cNvGrpSpPr/>
          <p:nvPr/>
        </p:nvGrpSpPr>
        <p:grpSpPr>
          <a:xfrm>
            <a:off x="5196509" y="4795581"/>
            <a:ext cx="6544237" cy="1724660"/>
            <a:chOff x="5196509" y="4795581"/>
            <a:chExt cx="6544237" cy="1724660"/>
          </a:xfrm>
        </p:grpSpPr>
        <p:sp>
          <p:nvSpPr>
            <p:cNvPr id="9" name="CasellaDiTesto 8">
              <a:extLst>
                <a:ext uri="{FF2B5EF4-FFF2-40B4-BE49-F238E27FC236}">
                  <a16:creationId xmlns:a16="http://schemas.microsoft.com/office/drawing/2014/main" id="{28458D51-D6B8-555A-F877-78BF1C32A697}"/>
                </a:ext>
              </a:extLst>
            </p:cNvPr>
            <p:cNvSpPr txBox="1"/>
            <p:nvPr/>
          </p:nvSpPr>
          <p:spPr>
            <a:xfrm>
              <a:off x="5196509" y="5319357"/>
              <a:ext cx="3598332" cy="338554"/>
            </a:xfrm>
            <a:prstGeom prst="rect">
              <a:avLst/>
            </a:prstGeom>
            <a:noFill/>
          </p:spPr>
          <p:txBody>
            <a:bodyPr wrap="square">
              <a:spAutoFit/>
            </a:bodyPr>
            <a:lstStyle/>
            <a:p>
              <a:pPr marL="216000" indent="-216000" algn="just"/>
              <a:r>
                <a:rPr lang="it-IT" sz="1600" dirty="0">
                  <a:solidFill>
                    <a:srgbClr val="376092"/>
                  </a:solidFill>
                  <a:latin typeface="Open Sans" panose="020B0606030504020204" pitchFamily="34" charset="0"/>
                  <a:ea typeface="Open Sans" panose="020B0606030504020204" pitchFamily="34" charset="0"/>
                  <a:cs typeface="Open Sans" panose="020B0606030504020204" pitchFamily="34" charset="0"/>
                </a:rPr>
                <a:t>… </a:t>
              </a:r>
              <a:r>
                <a:rPr lang="it-IT" sz="1600" dirty="0">
                  <a:solidFill>
                    <a:srgbClr val="376092"/>
                  </a:solidFill>
                  <a:effectLst/>
                  <a:latin typeface="Open Sans" panose="020B0606030504020204" pitchFamily="34" charset="0"/>
                  <a:ea typeface="Open Sans" panose="020B0606030504020204" pitchFamily="34" charset="0"/>
                  <a:cs typeface="Open Sans" panose="020B0606030504020204" pitchFamily="34" charset="0"/>
                </a:rPr>
                <a:t>il giorno dell’esame di maturità?</a:t>
              </a:r>
            </a:p>
          </p:txBody>
        </p:sp>
        <p:pic>
          <p:nvPicPr>
            <p:cNvPr id="21" name="Immagine 20">
              <a:extLst>
                <a:ext uri="{FF2B5EF4-FFF2-40B4-BE49-F238E27FC236}">
                  <a16:creationId xmlns:a16="http://schemas.microsoft.com/office/drawing/2014/main" id="{287253EA-0CB7-10D8-6970-208428899235}"/>
                </a:ext>
              </a:extLst>
            </p:cNvPr>
            <p:cNvPicPr>
              <a:picLocks noChangeAspect="1"/>
            </p:cNvPicPr>
            <p:nvPr/>
          </p:nvPicPr>
          <p:blipFill>
            <a:blip r:embed="rId8"/>
            <a:stretch>
              <a:fillRect/>
            </a:stretch>
          </p:blipFill>
          <p:spPr>
            <a:xfrm>
              <a:off x="8654031" y="4795581"/>
              <a:ext cx="3086715" cy="1724660"/>
            </a:xfrm>
            <a:prstGeom prst="rect">
              <a:avLst/>
            </a:prstGeom>
          </p:spPr>
        </p:pic>
      </p:grpSp>
    </p:spTree>
    <p:custDataLst>
      <p:tags r:id="rId1"/>
    </p:custDataLst>
    <p:extLst>
      <p:ext uri="{BB962C8B-B14F-4D97-AF65-F5344CB8AC3E}">
        <p14:creationId xmlns:p14="http://schemas.microsoft.com/office/powerpoint/2010/main" val="4041817614"/>
      </p:ext>
    </p:extLst>
  </p:cSld>
  <p:clrMapOvr>
    <a:masterClrMapping/>
  </p:clrMapOvr>
  <mc:AlternateContent xmlns:mc="http://schemas.openxmlformats.org/markup-compatibility/2006" xmlns:p14="http://schemas.microsoft.com/office/powerpoint/2010/main">
    <mc:Choice Requires="p14">
      <p:transition spd="slow" p14:dur="2000" advTm="480"/>
    </mc:Choice>
    <mc:Fallback xmlns="">
      <p:transition spd="slow" advTm="4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3.9|10.4|6.8|9.5|12.2|9.3|6|14.9|19.2|8.2"/>
</p:tagLst>
</file>

<file path=ppt/tags/tag10.xml><?xml version="1.0" encoding="utf-8"?>
<p:tagLst xmlns:a="http://schemas.openxmlformats.org/drawingml/2006/main" xmlns:r="http://schemas.openxmlformats.org/officeDocument/2006/relationships" xmlns:p="http://schemas.openxmlformats.org/presentationml/2006/main">
  <p:tag name="TIMING" val="|0.4|0.5"/>
</p:tagLst>
</file>

<file path=ppt/tags/tag11.xml><?xml version="1.0" encoding="utf-8"?>
<p:tagLst xmlns:a="http://schemas.openxmlformats.org/drawingml/2006/main" xmlns:r="http://schemas.openxmlformats.org/officeDocument/2006/relationships" xmlns:p="http://schemas.openxmlformats.org/presentationml/2006/main">
  <p:tag name="TIMING" val="|0.4"/>
</p:tagLst>
</file>

<file path=ppt/tags/tag12.xml><?xml version="1.0" encoding="utf-8"?>
<p:tagLst xmlns:a="http://schemas.openxmlformats.org/drawingml/2006/main" xmlns:r="http://schemas.openxmlformats.org/officeDocument/2006/relationships" xmlns:p="http://schemas.openxmlformats.org/presentationml/2006/main">
  <p:tag name="TIMING" val="|1.3|1|0.4|0.6|0.8"/>
</p:tagLst>
</file>

<file path=ppt/tags/tag13.xml><?xml version="1.0" encoding="utf-8"?>
<p:tagLst xmlns:a="http://schemas.openxmlformats.org/drawingml/2006/main" xmlns:r="http://schemas.openxmlformats.org/officeDocument/2006/relationships" xmlns:p="http://schemas.openxmlformats.org/presentationml/2006/main">
  <p:tag name="TIMING" val="|0.7"/>
</p:tagLst>
</file>

<file path=ppt/tags/tag14.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0|0|0|0.3"/>
</p:tagLst>
</file>

<file path=ppt/tags/tag3.xml><?xml version="1.0" encoding="utf-8"?>
<p:tagLst xmlns:a="http://schemas.openxmlformats.org/drawingml/2006/main" xmlns:r="http://schemas.openxmlformats.org/officeDocument/2006/relationships" xmlns:p="http://schemas.openxmlformats.org/presentationml/2006/main">
  <p:tag name="TIMING" val="|0|0"/>
</p:tagLst>
</file>

<file path=ppt/tags/tag4.xml><?xml version="1.0" encoding="utf-8"?>
<p:tagLst xmlns:a="http://schemas.openxmlformats.org/drawingml/2006/main" xmlns:r="http://schemas.openxmlformats.org/officeDocument/2006/relationships" xmlns:p="http://schemas.openxmlformats.org/presentationml/2006/main">
  <p:tag name="TIMING" val="|0|0|0.3"/>
</p:tagLst>
</file>

<file path=ppt/tags/tag5.xml><?xml version="1.0" encoding="utf-8"?>
<p:tagLst xmlns:a="http://schemas.openxmlformats.org/drawingml/2006/main" xmlns:r="http://schemas.openxmlformats.org/officeDocument/2006/relationships" xmlns:p="http://schemas.openxmlformats.org/presentationml/2006/main">
  <p:tag name="TIMING" val="|0"/>
</p:tagLst>
</file>

<file path=ppt/tags/tag6.xml><?xml version="1.0" encoding="utf-8"?>
<p:tagLst xmlns:a="http://schemas.openxmlformats.org/drawingml/2006/main" xmlns:r="http://schemas.openxmlformats.org/officeDocument/2006/relationships" xmlns:p="http://schemas.openxmlformats.org/presentationml/2006/main">
  <p:tag name="TIMING" val="|0"/>
</p:tagLst>
</file>

<file path=ppt/tags/tag7.xml><?xml version="1.0" encoding="utf-8"?>
<p:tagLst xmlns:a="http://schemas.openxmlformats.org/drawingml/2006/main" xmlns:r="http://schemas.openxmlformats.org/officeDocument/2006/relationships" xmlns:p="http://schemas.openxmlformats.org/presentationml/2006/main">
  <p:tag name="TIMING" val="|0.9|0.2|0.1"/>
</p:tagLst>
</file>

<file path=ppt/tags/tag8.xml><?xml version="1.0" encoding="utf-8"?>
<p:tagLst xmlns:a="http://schemas.openxmlformats.org/drawingml/2006/main" xmlns:r="http://schemas.openxmlformats.org/officeDocument/2006/relationships" xmlns:p="http://schemas.openxmlformats.org/presentationml/2006/main">
  <p:tag name="TIMING" val="|0.1"/>
</p:tagLst>
</file>

<file path=ppt/tags/tag9.xml><?xml version="1.0" encoding="utf-8"?>
<p:tagLst xmlns:a="http://schemas.openxmlformats.org/drawingml/2006/main" xmlns:r="http://schemas.openxmlformats.org/officeDocument/2006/relationships" xmlns:p="http://schemas.openxmlformats.org/presentationml/2006/main">
  <p:tag name="TIMING" val="|0|0"/>
</p:tagLst>
</file>

<file path=ppt/theme/theme1.xml><?xml version="1.0" encoding="utf-8"?>
<a:theme xmlns:a="http://schemas.openxmlformats.org/drawingml/2006/main" name="COVER SENZA IMMAGINE">
  <a:themeElements>
    <a:clrScheme name="AIRC - colori istituzionali">
      <a:dk1>
        <a:srgbClr val="000000"/>
      </a:dk1>
      <a:lt1>
        <a:srgbClr val="FFFFFF"/>
      </a:lt1>
      <a:dk2>
        <a:srgbClr val="005E86"/>
      </a:dk2>
      <a:lt2>
        <a:srgbClr val="EDEDED"/>
      </a:lt2>
      <a:accent1>
        <a:srgbClr val="009FD3"/>
      </a:accent1>
      <a:accent2>
        <a:srgbClr val="DFC109"/>
      </a:accent2>
      <a:accent3>
        <a:srgbClr val="005E86"/>
      </a:accent3>
      <a:accent4>
        <a:srgbClr val="009FD3"/>
      </a:accent4>
      <a:accent5>
        <a:srgbClr val="DFC109"/>
      </a:accent5>
      <a:accent6>
        <a:srgbClr val="ECECEC"/>
      </a:accent6>
      <a:hlink>
        <a:srgbClr val="DFC109"/>
      </a:hlink>
      <a:folHlink>
        <a:srgbClr val="009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CON IMMAGINE">
  <a:themeElements>
    <a:clrScheme name="AIRC - colori istituzionali">
      <a:dk1>
        <a:srgbClr val="000000"/>
      </a:dk1>
      <a:lt1>
        <a:srgbClr val="FFFFFF"/>
      </a:lt1>
      <a:dk2>
        <a:srgbClr val="005E86"/>
      </a:dk2>
      <a:lt2>
        <a:srgbClr val="EDEDED"/>
      </a:lt2>
      <a:accent1>
        <a:srgbClr val="009FD3"/>
      </a:accent1>
      <a:accent2>
        <a:srgbClr val="DFC109"/>
      </a:accent2>
      <a:accent3>
        <a:srgbClr val="005E86"/>
      </a:accent3>
      <a:accent4>
        <a:srgbClr val="009FD3"/>
      </a:accent4>
      <a:accent5>
        <a:srgbClr val="DFC109"/>
      </a:accent5>
      <a:accent6>
        <a:srgbClr val="ECECEC"/>
      </a:accent6>
      <a:hlink>
        <a:srgbClr val="DFC109"/>
      </a:hlink>
      <a:folHlink>
        <a:srgbClr val="009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IVISORIO L1">
  <a:themeElements>
    <a:clrScheme name="AIRC - colori istituzionali">
      <a:dk1>
        <a:srgbClr val="000000"/>
      </a:dk1>
      <a:lt1>
        <a:srgbClr val="FFFFFF"/>
      </a:lt1>
      <a:dk2>
        <a:srgbClr val="005E86"/>
      </a:dk2>
      <a:lt2>
        <a:srgbClr val="EDEDED"/>
      </a:lt2>
      <a:accent1>
        <a:srgbClr val="009FD3"/>
      </a:accent1>
      <a:accent2>
        <a:srgbClr val="DFC109"/>
      </a:accent2>
      <a:accent3>
        <a:srgbClr val="005E86"/>
      </a:accent3>
      <a:accent4>
        <a:srgbClr val="009FD3"/>
      </a:accent4>
      <a:accent5>
        <a:srgbClr val="DFC109"/>
      </a:accent5>
      <a:accent6>
        <a:srgbClr val="ECECEC"/>
      </a:accent6>
      <a:hlink>
        <a:srgbClr val="DFC109"/>
      </a:hlink>
      <a:folHlink>
        <a:srgbClr val="009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IVISORIO L2">
  <a:themeElements>
    <a:clrScheme name="AIRC - colori istituzionali">
      <a:dk1>
        <a:srgbClr val="000000"/>
      </a:dk1>
      <a:lt1>
        <a:srgbClr val="FFFFFF"/>
      </a:lt1>
      <a:dk2>
        <a:srgbClr val="005E86"/>
      </a:dk2>
      <a:lt2>
        <a:srgbClr val="EDEDED"/>
      </a:lt2>
      <a:accent1>
        <a:srgbClr val="009FD3"/>
      </a:accent1>
      <a:accent2>
        <a:srgbClr val="DFC109"/>
      </a:accent2>
      <a:accent3>
        <a:srgbClr val="005E86"/>
      </a:accent3>
      <a:accent4>
        <a:srgbClr val="009FD3"/>
      </a:accent4>
      <a:accent5>
        <a:srgbClr val="DFC109"/>
      </a:accent5>
      <a:accent6>
        <a:srgbClr val="ECECEC"/>
      </a:accent6>
      <a:hlink>
        <a:srgbClr val="DFC109"/>
      </a:hlink>
      <a:folHlink>
        <a:srgbClr val="009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AGINE INTERNE">
  <a:themeElements>
    <a:clrScheme name="AIRC - colori istituzionali">
      <a:dk1>
        <a:srgbClr val="000000"/>
      </a:dk1>
      <a:lt1>
        <a:srgbClr val="FFFFFF"/>
      </a:lt1>
      <a:dk2>
        <a:srgbClr val="005E86"/>
      </a:dk2>
      <a:lt2>
        <a:srgbClr val="EDEDED"/>
      </a:lt2>
      <a:accent1>
        <a:srgbClr val="009FD3"/>
      </a:accent1>
      <a:accent2>
        <a:srgbClr val="DFC109"/>
      </a:accent2>
      <a:accent3>
        <a:srgbClr val="005E86"/>
      </a:accent3>
      <a:accent4>
        <a:srgbClr val="009FD3"/>
      </a:accent4>
      <a:accent5>
        <a:srgbClr val="DFC109"/>
      </a:accent5>
      <a:accent6>
        <a:srgbClr val="ECECEC"/>
      </a:accent6>
      <a:hlink>
        <a:srgbClr val="DFC109"/>
      </a:hlink>
      <a:folHlink>
        <a:srgbClr val="009FD3"/>
      </a:folHlink>
    </a:clrScheme>
    <a:fontScheme name="Tw Cen MT">
      <a:majorFont>
        <a:latin typeface="Open Sans"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Open Sans"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IUSURA_">
  <a:themeElements>
    <a:clrScheme name="AIRC - colori istituzionali">
      <a:dk1>
        <a:srgbClr val="000000"/>
      </a:dk1>
      <a:lt1>
        <a:srgbClr val="FFFFFF"/>
      </a:lt1>
      <a:dk2>
        <a:srgbClr val="005E86"/>
      </a:dk2>
      <a:lt2>
        <a:srgbClr val="EDEDED"/>
      </a:lt2>
      <a:accent1>
        <a:srgbClr val="009FD3"/>
      </a:accent1>
      <a:accent2>
        <a:srgbClr val="DFC109"/>
      </a:accent2>
      <a:accent3>
        <a:srgbClr val="005E86"/>
      </a:accent3>
      <a:accent4>
        <a:srgbClr val="009FD3"/>
      </a:accent4>
      <a:accent5>
        <a:srgbClr val="DFC109"/>
      </a:accent5>
      <a:accent6>
        <a:srgbClr val="ECECEC"/>
      </a:accent6>
      <a:hlink>
        <a:srgbClr val="DFC109"/>
      </a:hlink>
      <a:folHlink>
        <a:srgbClr val="009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4838</TotalTime>
  <Words>7186</Words>
  <Application>Microsoft Office PowerPoint</Application>
  <PresentationFormat>Widescreen</PresentationFormat>
  <Paragraphs>721</Paragraphs>
  <Slides>56</Slides>
  <Notes>53</Notes>
  <HiddenSlides>0</HiddenSlides>
  <MMClips>0</MMClips>
  <ScaleCrop>false</ScaleCrop>
  <HeadingPairs>
    <vt:vector size="6" baseType="variant">
      <vt:variant>
        <vt:lpstr>Caratteri utilizzati</vt:lpstr>
      </vt:variant>
      <vt:variant>
        <vt:i4>7</vt:i4>
      </vt:variant>
      <vt:variant>
        <vt:lpstr>Tema</vt:lpstr>
      </vt:variant>
      <vt:variant>
        <vt:i4>7</vt:i4>
      </vt:variant>
      <vt:variant>
        <vt:lpstr>Titoli diapositive</vt:lpstr>
      </vt:variant>
      <vt:variant>
        <vt:i4>56</vt:i4>
      </vt:variant>
    </vt:vector>
  </HeadingPairs>
  <TitlesOfParts>
    <vt:vector size="70" baseType="lpstr">
      <vt:lpstr>Arial</vt:lpstr>
      <vt:lpstr>Calibri</vt:lpstr>
      <vt:lpstr>Font di sistema</vt:lpstr>
      <vt:lpstr>Open Sans</vt:lpstr>
      <vt:lpstr>Open Sans Light</vt:lpstr>
      <vt:lpstr>Times New Roman</vt:lpstr>
      <vt:lpstr>Wingdings</vt:lpstr>
      <vt:lpstr>COVER SENZA IMMAGINE</vt:lpstr>
      <vt:lpstr>COVER CON IMMAGINE</vt:lpstr>
      <vt:lpstr>1_DIVISORIO L1</vt:lpstr>
      <vt:lpstr>2_DIVISORIO L2</vt:lpstr>
      <vt:lpstr>PAGINE INTERNE</vt:lpstr>
      <vt:lpstr>CHIUSURA_</vt:lpstr>
      <vt:lpstr>Personalizza struttura</vt:lpstr>
      <vt:lpstr>AIRC nelle scuole IL FUTURO DELLA RICERCA COMINCIA IN CLASSE</vt:lpstr>
      <vt:lpstr>SCUOLA.AIRC.IT</vt:lpstr>
      <vt:lpstr>UNA COSTELLAZIONE LUMINOSA</vt:lpstr>
      <vt:lpstr>“Scatola Generosa” e “Festa della Costellazione”</vt:lpstr>
      <vt:lpstr>OGGI È CON NOI</vt:lpstr>
      <vt:lpstr>EDUCARE ALLE EMOZIONI Consapevolezza di sé e sviluppo delle competenze emotive e relazionali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Presentazione standard di PowerPoint</vt:lpstr>
      <vt:lpstr>EDUCARE ALLE EMOZIONI </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EDUCARE ALLE EMOZIONI</vt:lpstr>
      <vt:lpstr>Presentazione standard di PowerPoint</vt:lpstr>
      <vt:lpstr>EDUCARE ALLE EMOZIONI</vt:lpstr>
      <vt:lpstr>EDUCARE ALLE EMOZIONI</vt:lpstr>
      <vt:lpstr>Presentazione standard di PowerPoint</vt:lpstr>
      <vt:lpstr>Per approfondire</vt:lpstr>
      <vt:lpstr>Per approfondire</vt:lpstr>
      <vt:lpstr>Per approfondire</vt:lpstr>
      <vt:lpstr>SPAZIO ALLE VOSTRE DOMANDE</vt:lpstr>
      <vt:lpstr>GRAZIE PER L’ATTENZIONE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Paola A. Sacchetti</cp:lastModifiedBy>
  <cp:revision>650</cp:revision>
  <dcterms:created xsi:type="dcterms:W3CDTF">2020-01-07T16:05:06Z</dcterms:created>
  <dcterms:modified xsi:type="dcterms:W3CDTF">2023-10-10T11:46:34Z</dcterms:modified>
</cp:coreProperties>
</file>